
<file path=[Content_Types].xml><?xml version="1.0" encoding="utf-8"?>
<Types xmlns="http://schemas.openxmlformats.org/package/2006/content-types">
  <Default Extension="png" ContentType="image/png"/>
  <Default Extension="bin" ContentType="application/vnd.ms-office.activeX"/>
  <Default Extension="mp3" ContentType="audio/mpeg"/>
  <Default Extension="jpeg" ContentType="image/jpeg"/>
  <Default Extension="wmf" ContentType="image/x-wmf"/>
  <Default Extension="emf" ContentType="image/x-emf"/>
  <Default Extension="rels" ContentType="application/vnd.openxmlformats-package.relationships+xml"/>
  <Default Extension="xml" ContentType="application/xml"/>
  <Default Extension="gif" ContentType="image/gif"/>
  <Default Extension="vml" ContentType="application/vnd.openxmlformats-officedocument.vmlDrawing"/>
  <Default Extension="avi" ContentType="video/x-msvideo"/>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slides/slide259.xml" ContentType="application/vnd.openxmlformats-officedocument.presentationml.slide+xml"/>
  <Override PartName="/ppt/slides/slide260.xml" ContentType="application/vnd.openxmlformats-officedocument.presentationml.slide+xml"/>
  <Override PartName="/ppt/slides/slide261.xml" ContentType="application/vnd.openxmlformats-officedocument.presentationml.slide+xml"/>
  <Override PartName="/ppt/slides/slide262.xml" ContentType="application/vnd.openxmlformats-officedocument.presentationml.slide+xml"/>
  <Override PartName="/ppt/slides/slide263.xml" ContentType="application/vnd.openxmlformats-officedocument.presentationml.slide+xml"/>
  <Override PartName="/ppt/slides/slide264.xml" ContentType="application/vnd.openxmlformats-officedocument.presentationml.slide+xml"/>
  <Override PartName="/ppt/slides/slide265.xml" ContentType="application/vnd.openxmlformats-officedocument.presentationml.slide+xml"/>
  <Override PartName="/ppt/slides/slide266.xml" ContentType="application/vnd.openxmlformats-officedocument.presentationml.slide+xml"/>
  <Override PartName="/ppt/slides/slide267.xml" ContentType="application/vnd.openxmlformats-officedocument.presentationml.slide+xml"/>
  <Override PartName="/ppt/slides/slide268.xml" ContentType="application/vnd.openxmlformats-officedocument.presentationml.slide+xml"/>
  <Override PartName="/ppt/slides/slide269.xml" ContentType="application/vnd.openxmlformats-officedocument.presentationml.slide+xml"/>
  <Override PartName="/ppt/slides/slide270.xml" ContentType="application/vnd.openxmlformats-officedocument.presentationml.slide+xml"/>
  <Override PartName="/ppt/slides/slide271.xml" ContentType="application/vnd.openxmlformats-officedocument.presentationml.slide+xml"/>
  <Override PartName="/ppt/slides/slide272.xml" ContentType="application/vnd.openxmlformats-officedocument.presentationml.slide+xml"/>
  <Override PartName="/ppt/slides/slide273.xml" ContentType="application/vnd.openxmlformats-officedocument.presentationml.slide+xml"/>
  <Override PartName="/ppt/slides/slide274.xml" ContentType="application/vnd.openxmlformats-officedocument.presentationml.slide+xml"/>
  <Override PartName="/ppt/slides/slide275.xml" ContentType="application/vnd.openxmlformats-officedocument.presentationml.slide+xml"/>
  <Override PartName="/ppt/slides/slide276.xml" ContentType="application/vnd.openxmlformats-officedocument.presentationml.slide+xml"/>
  <Override PartName="/ppt/slides/slide277.xml" ContentType="application/vnd.openxmlformats-officedocument.presentationml.slide+xml"/>
  <Override PartName="/ppt/slides/slide278.xml" ContentType="application/vnd.openxmlformats-officedocument.presentationml.slide+xml"/>
  <Override PartName="/ppt/slides/slide279.xml" ContentType="application/vnd.openxmlformats-officedocument.presentationml.slide+xml"/>
  <Override PartName="/ppt/slides/slide280.xml" ContentType="application/vnd.openxmlformats-officedocument.presentationml.slide+xml"/>
  <Override PartName="/ppt/slides/slide281.xml" ContentType="application/vnd.openxmlformats-officedocument.presentationml.slide+xml"/>
  <Override PartName="/ppt/slides/slide282.xml" ContentType="application/vnd.openxmlformats-officedocument.presentationml.slide+xml"/>
  <Override PartName="/ppt/slides/slide283.xml" ContentType="application/vnd.openxmlformats-officedocument.presentationml.slide+xml"/>
  <Override PartName="/ppt/slides/slide284.xml" ContentType="application/vnd.openxmlformats-officedocument.presentationml.slide+xml"/>
  <Override PartName="/ppt/slides/slide285.xml" ContentType="application/vnd.openxmlformats-officedocument.presentationml.slide+xml"/>
  <Override PartName="/ppt/slides/slide286.xml" ContentType="application/vnd.openxmlformats-officedocument.presentationml.slide+xml"/>
  <Override PartName="/ppt/slides/slide287.xml" ContentType="application/vnd.openxmlformats-officedocument.presentationml.slide+xml"/>
  <Override PartName="/ppt/slides/slide288.xml" ContentType="application/vnd.openxmlformats-officedocument.presentationml.slide+xml"/>
  <Override PartName="/ppt/slides/slide289.xml" ContentType="application/vnd.openxmlformats-officedocument.presentationml.slide+xml"/>
  <Override PartName="/ppt/slides/slide290.xml" ContentType="application/vnd.openxmlformats-officedocument.presentationml.slide+xml"/>
  <Override PartName="/ppt/slides/slide291.xml" ContentType="application/vnd.openxmlformats-officedocument.presentationml.slide+xml"/>
  <Override PartName="/ppt/slides/slide292.xml" ContentType="application/vnd.openxmlformats-officedocument.presentationml.slide+xml"/>
  <Override PartName="/ppt/slides/slide293.xml" ContentType="application/vnd.openxmlformats-officedocument.presentationml.slide+xml"/>
  <Override PartName="/ppt/slides/slide294.xml" ContentType="application/vnd.openxmlformats-officedocument.presentationml.slide+xml"/>
  <Override PartName="/ppt/slides/slide295.xml" ContentType="application/vnd.openxmlformats-officedocument.presentationml.slide+xml"/>
  <Override PartName="/ppt/slides/slide296.xml" ContentType="application/vnd.openxmlformats-officedocument.presentationml.slide+xml"/>
  <Override PartName="/ppt/slides/slide297.xml" ContentType="application/vnd.openxmlformats-officedocument.presentationml.slide+xml"/>
  <Override PartName="/ppt/slides/slide298.xml" ContentType="application/vnd.openxmlformats-officedocument.presentationml.slide+xml"/>
  <Override PartName="/ppt/slides/slide299.xml" ContentType="application/vnd.openxmlformats-officedocument.presentationml.slide+xml"/>
  <Override PartName="/ppt/slides/slide300.xml" ContentType="application/vnd.openxmlformats-officedocument.presentationml.slide+xml"/>
  <Override PartName="/ppt/slides/slide301.xml" ContentType="application/vnd.openxmlformats-officedocument.presentationml.slide+xml"/>
  <Override PartName="/ppt/slides/slide302.xml" ContentType="application/vnd.openxmlformats-officedocument.presentationml.slide+xml"/>
  <Override PartName="/ppt/slides/slide303.xml" ContentType="application/vnd.openxmlformats-officedocument.presentationml.slide+xml"/>
  <Override PartName="/ppt/slides/slide304.xml" ContentType="application/vnd.openxmlformats-officedocument.presentationml.slide+xml"/>
  <Override PartName="/ppt/slides/slide305.xml" ContentType="application/vnd.openxmlformats-officedocument.presentationml.slide+xml"/>
  <Override PartName="/ppt/slides/slide306.xml" ContentType="application/vnd.openxmlformats-officedocument.presentationml.slide+xml"/>
  <Override PartName="/ppt/slides/slide307.xml" ContentType="application/vnd.openxmlformats-officedocument.presentationml.slide+xml"/>
  <Override PartName="/ppt/slides/slide308.xml" ContentType="application/vnd.openxmlformats-officedocument.presentationml.slide+xml"/>
  <Override PartName="/ppt/slides/slide309.xml" ContentType="application/vnd.openxmlformats-officedocument.presentationml.slide+xml"/>
  <Override PartName="/ppt/slides/slide310.xml" ContentType="application/vnd.openxmlformats-officedocument.presentationml.slide+xml"/>
  <Override PartName="/ppt/slides/slide311.xml" ContentType="application/vnd.openxmlformats-officedocument.presentationml.slide+xml"/>
  <Override PartName="/ppt/slides/slide312.xml" ContentType="application/vnd.openxmlformats-officedocument.presentationml.slide+xml"/>
  <Override PartName="/ppt/slides/slide313.xml" ContentType="application/vnd.openxmlformats-officedocument.presentationml.slide+xml"/>
  <Override PartName="/ppt/slides/slide314.xml" ContentType="application/vnd.openxmlformats-officedocument.presentationml.slide+xml"/>
  <Override PartName="/ppt/slides/slide315.xml" ContentType="application/vnd.openxmlformats-officedocument.presentationml.slide+xml"/>
  <Override PartName="/ppt/slides/slide316.xml" ContentType="application/vnd.openxmlformats-officedocument.presentationml.slide+xml"/>
  <Override PartName="/ppt/slides/slide317.xml" ContentType="application/vnd.openxmlformats-officedocument.presentationml.slide+xml"/>
  <Override PartName="/ppt/slides/slide318.xml" ContentType="application/vnd.openxmlformats-officedocument.presentationml.slide+xml"/>
  <Override PartName="/ppt/slides/slide319.xml" ContentType="application/vnd.openxmlformats-officedocument.presentationml.slide+xml"/>
  <Override PartName="/ppt/slides/slide320.xml" ContentType="application/vnd.openxmlformats-officedocument.presentationml.slide+xml"/>
  <Override PartName="/ppt/slides/slide321.xml" ContentType="application/vnd.openxmlformats-officedocument.presentationml.slide+xml"/>
  <Override PartName="/ppt/slides/slide322.xml" ContentType="application/vnd.openxmlformats-officedocument.presentationml.slide+xml"/>
  <Override PartName="/ppt/slides/slide323.xml" ContentType="application/vnd.openxmlformats-officedocument.presentationml.slide+xml"/>
  <Override PartName="/ppt/slides/slide324.xml" ContentType="application/vnd.openxmlformats-officedocument.presentationml.slide+xml"/>
  <Override PartName="/ppt/slides/slide325.xml" ContentType="application/vnd.openxmlformats-officedocument.presentationml.slide+xml"/>
  <Override PartName="/ppt/slides/slide326.xml" ContentType="application/vnd.openxmlformats-officedocument.presentationml.slide+xml"/>
  <Override PartName="/ppt/slides/slide327.xml" ContentType="application/vnd.openxmlformats-officedocument.presentationml.slide+xml"/>
  <Override PartName="/ppt/slides/slide328.xml" ContentType="application/vnd.openxmlformats-officedocument.presentationml.slide+xml"/>
  <Override PartName="/ppt/slides/slide329.xml" ContentType="application/vnd.openxmlformats-officedocument.presentationml.slide+xml"/>
  <Override PartName="/ppt/slides/slide330.xml" ContentType="application/vnd.openxmlformats-officedocument.presentationml.slide+xml"/>
  <Override PartName="/ppt/slides/slide331.xml" ContentType="application/vnd.openxmlformats-officedocument.presentationml.slide+xml"/>
  <Override PartName="/ppt/slides/slide332.xml" ContentType="application/vnd.openxmlformats-officedocument.presentationml.slide+xml"/>
  <Override PartName="/ppt/slides/slide333.xml" ContentType="application/vnd.openxmlformats-officedocument.presentationml.slide+xml"/>
  <Override PartName="/ppt/slides/slide334.xml" ContentType="application/vnd.openxmlformats-officedocument.presentationml.slide+xml"/>
  <Override PartName="/ppt/slides/slide335.xml" ContentType="application/vnd.openxmlformats-officedocument.presentationml.slide+xml"/>
  <Override PartName="/ppt/slides/slide336.xml" ContentType="application/vnd.openxmlformats-officedocument.presentationml.slide+xml"/>
  <Override PartName="/ppt/slides/slide337.xml" ContentType="application/vnd.openxmlformats-officedocument.presentationml.slide+xml"/>
  <Override PartName="/ppt/slides/slide338.xml" ContentType="application/vnd.openxmlformats-officedocument.presentationml.slide+xml"/>
  <Override PartName="/ppt/slides/slide339.xml" ContentType="application/vnd.openxmlformats-officedocument.presentationml.slide+xml"/>
  <Override PartName="/ppt/slides/slide340.xml" ContentType="application/vnd.openxmlformats-officedocument.presentationml.slide+xml"/>
  <Override PartName="/ppt/slides/slide341.xml" ContentType="application/vnd.openxmlformats-officedocument.presentationml.slide+xml"/>
  <Override PartName="/ppt/slides/slide3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activeX/activeX1.xml" ContentType="application/vnd.ms-office.activeX+xml"/>
  <Override PartName="/ppt/activeX/activeX2.xml" ContentType="application/vnd.ms-office.activeX+xml"/>
  <Override PartName="/ppt/activeX/activeX3.xml" ContentType="application/vnd.ms-office.activeX+xml"/>
  <Override PartName="/ppt/notesSlides/notesSlide4.xml" ContentType="application/vnd.openxmlformats-officedocument.presentationml.notesSlide+xml"/>
  <Override PartName="/ppt/notesSlides/notesSlide5.xml" ContentType="application/vnd.openxmlformats-officedocument.presentationml.notesSlide+xml"/>
  <Override PartName="/ppt/embeddings/oleObject1.bin" ContentType="application/vnd.openxmlformats-officedocument.oleObject"/>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vbaProject.bin" ContentType="application/vnd.ms-office.vbaProject"/>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bookmarkIdSeed="2">
  <p:sldMasterIdLst>
    <p:sldMasterId id="2147483657" r:id="rId1"/>
  </p:sldMasterIdLst>
  <p:notesMasterIdLst>
    <p:notesMasterId r:id="rId344"/>
  </p:notesMasterIdLst>
  <p:handoutMasterIdLst>
    <p:handoutMasterId r:id="rId345"/>
  </p:handoutMasterIdLst>
  <p:sldIdLst>
    <p:sldId id="276" r:id="rId2"/>
    <p:sldId id="397" r:id="rId3"/>
    <p:sldId id="725" r:id="rId4"/>
    <p:sldId id="727" r:id="rId5"/>
    <p:sldId id="729" r:id="rId6"/>
    <p:sldId id="730" r:id="rId7"/>
    <p:sldId id="788" r:id="rId8"/>
    <p:sldId id="728" r:id="rId9"/>
    <p:sldId id="388" r:id="rId10"/>
    <p:sldId id="368" r:id="rId11"/>
    <p:sldId id="731" r:id="rId12"/>
    <p:sldId id="726" r:id="rId13"/>
    <p:sldId id="398" r:id="rId14"/>
    <p:sldId id="399" r:id="rId15"/>
    <p:sldId id="382" r:id="rId16"/>
    <p:sldId id="369" r:id="rId17"/>
    <p:sldId id="396" r:id="rId18"/>
    <p:sldId id="768" r:id="rId19"/>
    <p:sldId id="370" r:id="rId20"/>
    <p:sldId id="400" r:id="rId21"/>
    <p:sldId id="405" r:id="rId22"/>
    <p:sldId id="401" r:id="rId23"/>
    <p:sldId id="591" r:id="rId24"/>
    <p:sldId id="656" r:id="rId25"/>
    <p:sldId id="774" r:id="rId26"/>
    <p:sldId id="657" r:id="rId27"/>
    <p:sldId id="658" r:id="rId28"/>
    <p:sldId id="659" r:id="rId29"/>
    <p:sldId id="660" r:id="rId30"/>
    <p:sldId id="783" r:id="rId31"/>
    <p:sldId id="661" r:id="rId32"/>
    <p:sldId id="662" r:id="rId33"/>
    <p:sldId id="663" r:id="rId34"/>
    <p:sldId id="664" r:id="rId35"/>
    <p:sldId id="665" r:id="rId36"/>
    <p:sldId id="666" r:id="rId37"/>
    <p:sldId id="667" r:id="rId38"/>
    <p:sldId id="680" r:id="rId39"/>
    <p:sldId id="732" r:id="rId40"/>
    <p:sldId id="681" r:id="rId41"/>
    <p:sldId id="683" r:id="rId42"/>
    <p:sldId id="684" r:id="rId43"/>
    <p:sldId id="685" r:id="rId44"/>
    <p:sldId id="800" r:id="rId45"/>
    <p:sldId id="686" r:id="rId46"/>
    <p:sldId id="694" r:id="rId47"/>
    <p:sldId id="695" r:id="rId48"/>
    <p:sldId id="687" r:id="rId49"/>
    <p:sldId id="675" r:id="rId50"/>
    <p:sldId id="688" r:id="rId51"/>
    <p:sldId id="789" r:id="rId52"/>
    <p:sldId id="770" r:id="rId53"/>
    <p:sldId id="771" r:id="rId54"/>
    <p:sldId id="773" r:id="rId55"/>
    <p:sldId id="791" r:id="rId56"/>
    <p:sldId id="668" r:id="rId57"/>
    <p:sldId id="669" r:id="rId58"/>
    <p:sldId id="670" r:id="rId59"/>
    <p:sldId id="671" r:id="rId60"/>
    <p:sldId id="672" r:id="rId61"/>
    <p:sldId id="792" r:id="rId62"/>
    <p:sldId id="793" r:id="rId63"/>
    <p:sldId id="795" r:id="rId64"/>
    <p:sldId id="796" r:id="rId65"/>
    <p:sldId id="801" r:id="rId66"/>
    <p:sldId id="673" r:id="rId67"/>
    <p:sldId id="779" r:id="rId68"/>
    <p:sldId id="802" r:id="rId69"/>
    <p:sldId id="778" r:id="rId70"/>
    <p:sldId id="786" r:id="rId71"/>
    <p:sldId id="790" r:id="rId72"/>
    <p:sldId id="785" r:id="rId73"/>
    <p:sldId id="406" r:id="rId74"/>
    <p:sldId id="690" r:id="rId75"/>
    <p:sldId id="408" r:id="rId76"/>
    <p:sldId id="410" r:id="rId77"/>
    <p:sldId id="442" r:id="rId78"/>
    <p:sldId id="411" r:id="rId79"/>
    <p:sldId id="443" r:id="rId80"/>
    <p:sldId id="412" r:id="rId81"/>
    <p:sldId id="413" r:id="rId82"/>
    <p:sldId id="414" r:id="rId83"/>
    <p:sldId id="676" r:id="rId84"/>
    <p:sldId id="416" r:id="rId85"/>
    <p:sldId id="415" r:id="rId86"/>
    <p:sldId id="417" r:id="rId87"/>
    <p:sldId id="734" r:id="rId88"/>
    <p:sldId id="735" r:id="rId89"/>
    <p:sldId id="409" r:id="rId90"/>
    <p:sldId id="422" r:id="rId91"/>
    <p:sldId id="407" r:id="rId92"/>
    <p:sldId id="423" r:id="rId93"/>
    <p:sldId id="425" r:id="rId94"/>
    <p:sldId id="418" r:id="rId95"/>
    <p:sldId id="424" r:id="rId96"/>
    <p:sldId id="781" r:id="rId97"/>
    <p:sldId id="419" r:id="rId98"/>
    <p:sldId id="736" r:id="rId99"/>
    <p:sldId id="737" r:id="rId100"/>
    <p:sldId id="738" r:id="rId101"/>
    <p:sldId id="780" r:id="rId102"/>
    <p:sldId id="739" r:id="rId103"/>
    <p:sldId id="420" r:id="rId104"/>
    <p:sldId id="740" r:id="rId105"/>
    <p:sldId id="782" r:id="rId106"/>
    <p:sldId id="402" r:id="rId107"/>
    <p:sldId id="427" r:id="rId108"/>
    <p:sldId id="429" r:id="rId109"/>
    <p:sldId id="430" r:id="rId110"/>
    <p:sldId id="491" r:id="rId111"/>
    <p:sldId id="492" r:id="rId112"/>
    <p:sldId id="479" r:id="rId113"/>
    <p:sldId id="480" r:id="rId114"/>
    <p:sldId id="481" r:id="rId115"/>
    <p:sldId id="484" r:id="rId116"/>
    <p:sldId id="482" r:id="rId117"/>
    <p:sldId id="483" r:id="rId118"/>
    <p:sldId id="486" r:id="rId119"/>
    <p:sldId id="477" r:id="rId120"/>
    <p:sldId id="478" r:id="rId121"/>
    <p:sldId id="485" r:id="rId122"/>
    <p:sldId id="499" r:id="rId123"/>
    <p:sldId id="500" r:id="rId124"/>
    <p:sldId id="495" r:id="rId125"/>
    <p:sldId id="494" r:id="rId126"/>
    <p:sldId id="505" r:id="rId127"/>
    <p:sldId id="496" r:id="rId128"/>
    <p:sldId id="497" r:id="rId129"/>
    <p:sldId id="498" r:id="rId130"/>
    <p:sldId id="431" r:id="rId131"/>
    <p:sldId id="493" r:id="rId132"/>
    <p:sldId id="432" r:id="rId133"/>
    <p:sldId id="506" r:id="rId134"/>
    <p:sldId id="507" r:id="rId135"/>
    <p:sldId id="508" r:id="rId136"/>
    <p:sldId id="433" r:id="rId137"/>
    <p:sldId id="434" r:id="rId138"/>
    <p:sldId id="435" r:id="rId139"/>
    <p:sldId id="762" r:id="rId140"/>
    <p:sldId id="428" r:id="rId141"/>
    <p:sldId id="439" r:id="rId142"/>
    <p:sldId id="421" r:id="rId143"/>
    <p:sldId id="470" r:id="rId144"/>
    <p:sldId id="691" r:id="rId145"/>
    <p:sldId id="474" r:id="rId146"/>
    <p:sldId id="476" r:id="rId147"/>
    <p:sldId id="471" r:id="rId148"/>
    <p:sldId id="473" r:id="rId149"/>
    <p:sldId id="475" r:id="rId150"/>
    <p:sldId id="797" r:id="rId151"/>
    <p:sldId id="472" r:id="rId152"/>
    <p:sldId id="798" r:id="rId153"/>
    <p:sldId id="436" r:id="rId154"/>
    <p:sldId id="487" r:id="rId155"/>
    <p:sldId id="488" r:id="rId156"/>
    <p:sldId id="489" r:id="rId157"/>
    <p:sldId id="440" r:id="rId158"/>
    <p:sldId id="490" r:id="rId159"/>
    <p:sldId id="441" r:id="rId160"/>
    <p:sldId id="437" r:id="rId161"/>
    <p:sldId id="438" r:id="rId162"/>
    <p:sldId id="447" r:id="rId163"/>
    <p:sldId id="448" r:id="rId164"/>
    <p:sldId id="451" r:id="rId165"/>
    <p:sldId id="449" r:id="rId166"/>
    <p:sldId id="450" r:id="rId167"/>
    <p:sldId id="453" r:id="rId168"/>
    <p:sldId id="454" r:id="rId169"/>
    <p:sldId id="455" r:id="rId170"/>
    <p:sldId id="456" r:id="rId171"/>
    <p:sldId id="465" r:id="rId172"/>
    <p:sldId id="697" r:id="rId173"/>
    <p:sldId id="698" r:id="rId174"/>
    <p:sldId id="699" r:id="rId175"/>
    <p:sldId id="775" r:id="rId176"/>
    <p:sldId id="701" r:id="rId177"/>
    <p:sldId id="700" r:id="rId178"/>
    <p:sldId id="703" r:id="rId179"/>
    <p:sldId id="702" r:id="rId180"/>
    <p:sldId id="459" r:id="rId181"/>
    <p:sldId id="704" r:id="rId182"/>
    <p:sldId id="705" r:id="rId183"/>
    <p:sldId id="710" r:id="rId184"/>
    <p:sldId id="707" r:id="rId185"/>
    <p:sldId id="708" r:id="rId186"/>
    <p:sldId id="706" r:id="rId187"/>
    <p:sldId id="709" r:id="rId188"/>
    <p:sldId id="776" r:id="rId189"/>
    <p:sldId id="722" r:id="rId190"/>
    <p:sldId id="723" r:id="rId191"/>
    <p:sldId id="724" r:id="rId192"/>
    <p:sldId id="748" r:id="rId193"/>
    <p:sldId id="749" r:id="rId194"/>
    <p:sldId id="750" r:id="rId195"/>
    <p:sldId id="751" r:id="rId196"/>
    <p:sldId id="752" r:id="rId197"/>
    <p:sldId id="753" r:id="rId198"/>
    <p:sldId id="754" r:id="rId199"/>
    <p:sldId id="755" r:id="rId200"/>
    <p:sldId id="756" r:id="rId201"/>
    <p:sldId id="461" r:id="rId202"/>
    <p:sldId id="460" r:id="rId203"/>
    <p:sldId id="462" r:id="rId204"/>
    <p:sldId id="463" r:id="rId205"/>
    <p:sldId id="464" r:id="rId206"/>
    <p:sldId id="763" r:id="rId207"/>
    <p:sldId id="403" r:id="rId208"/>
    <p:sldId id="689" r:id="rId209"/>
    <p:sldId id="696" r:id="rId210"/>
    <p:sldId id="520" r:id="rId211"/>
    <p:sldId id="519" r:id="rId212"/>
    <p:sldId id="521" r:id="rId213"/>
    <p:sldId id="522" r:id="rId214"/>
    <p:sldId id="526" r:id="rId215"/>
    <p:sldId id="766" r:id="rId216"/>
    <p:sldId id="767" r:id="rId217"/>
    <p:sldId id="523" r:id="rId218"/>
    <p:sldId id="525" r:id="rId219"/>
    <p:sldId id="524" r:id="rId220"/>
    <p:sldId id="760" r:id="rId221"/>
    <p:sldId id="761" r:id="rId222"/>
    <p:sldId id="764" r:id="rId223"/>
    <p:sldId id="528" r:id="rId224"/>
    <p:sldId id="511" r:id="rId225"/>
    <p:sldId id="531" r:id="rId226"/>
    <p:sldId id="532" r:id="rId227"/>
    <p:sldId id="514" r:id="rId228"/>
    <p:sldId id="516" r:id="rId229"/>
    <p:sldId id="517" r:id="rId230"/>
    <p:sldId id="518" r:id="rId231"/>
    <p:sldId id="533" r:id="rId232"/>
    <p:sldId id="534" r:id="rId233"/>
    <p:sldId id="515" r:id="rId234"/>
    <p:sldId id="527" r:id="rId235"/>
    <p:sldId id="546" r:id="rId236"/>
    <p:sldId id="571" r:id="rId237"/>
    <p:sldId id="573" r:id="rId238"/>
    <p:sldId id="574" r:id="rId239"/>
    <p:sldId id="565" r:id="rId240"/>
    <p:sldId id="567" r:id="rId241"/>
    <p:sldId id="568" r:id="rId242"/>
    <p:sldId id="569" r:id="rId243"/>
    <p:sldId id="529" r:id="rId244"/>
    <p:sldId id="530" r:id="rId245"/>
    <p:sldId id="566" r:id="rId246"/>
    <p:sldId id="535" r:id="rId247"/>
    <p:sldId id="536" r:id="rId248"/>
    <p:sldId id="625" r:id="rId249"/>
    <p:sldId id="769" r:id="rId250"/>
    <p:sldId id="572" r:id="rId251"/>
    <p:sldId id="513" r:id="rId252"/>
    <p:sldId id="594" r:id="rId253"/>
    <p:sldId id="592" r:id="rId254"/>
    <p:sldId id="537" r:id="rId255"/>
    <p:sldId id="563" r:id="rId256"/>
    <p:sldId id="564" r:id="rId257"/>
    <p:sldId id="576" r:id="rId258"/>
    <p:sldId id="575" r:id="rId259"/>
    <p:sldId id="787" r:id="rId260"/>
    <p:sldId id="542" r:id="rId261"/>
    <p:sldId id="608" r:id="rId262"/>
    <p:sldId id="606" r:id="rId263"/>
    <p:sldId id="607" r:id="rId264"/>
    <p:sldId id="538" r:id="rId265"/>
    <p:sldId id="595" r:id="rId266"/>
    <p:sldId id="596" r:id="rId267"/>
    <p:sldId id="617" r:id="rId268"/>
    <p:sldId id="618" r:id="rId269"/>
    <p:sldId id="614" r:id="rId270"/>
    <p:sldId id="577" r:id="rId271"/>
    <p:sldId id="615" r:id="rId272"/>
    <p:sldId id="616" r:id="rId273"/>
    <p:sldId id="586" r:id="rId274"/>
    <p:sldId id="587" r:id="rId275"/>
    <p:sldId id="585" r:id="rId276"/>
    <p:sldId id="581" r:id="rId277"/>
    <p:sldId id="580" r:id="rId278"/>
    <p:sldId id="582" r:id="rId279"/>
    <p:sldId id="578" r:id="rId280"/>
    <p:sldId id="579" r:id="rId281"/>
    <p:sldId id="597" r:id="rId282"/>
    <p:sldId id="589" r:id="rId283"/>
    <p:sldId id="540" r:id="rId284"/>
    <p:sldId id="599" r:id="rId285"/>
    <p:sldId id="612" r:id="rId286"/>
    <p:sldId id="609" r:id="rId287"/>
    <p:sldId id="610" r:id="rId288"/>
    <p:sldId id="611" r:id="rId289"/>
    <p:sldId id="590" r:id="rId290"/>
    <p:sldId id="602" r:id="rId291"/>
    <p:sldId id="601" r:id="rId292"/>
    <p:sldId id="604" r:id="rId293"/>
    <p:sldId id="603" r:id="rId294"/>
    <p:sldId id="605" r:id="rId295"/>
    <p:sldId id="541" r:id="rId296"/>
    <p:sldId id="543" r:id="rId297"/>
    <p:sldId id="544" r:id="rId298"/>
    <p:sldId id="554" r:id="rId299"/>
    <p:sldId id="638" r:id="rId300"/>
    <p:sldId id="637" r:id="rId301"/>
    <p:sldId id="627" r:id="rId302"/>
    <p:sldId id="639" r:id="rId303"/>
    <p:sldId id="647" r:id="rId304"/>
    <p:sldId id="640" r:id="rId305"/>
    <p:sldId id="635" r:id="rId306"/>
    <p:sldId id="548" r:id="rId307"/>
    <p:sldId id="650" r:id="rId308"/>
    <p:sldId id="549" r:id="rId309"/>
    <p:sldId id="649" r:id="rId310"/>
    <p:sldId id="648" r:id="rId311"/>
    <p:sldId id="551" r:id="rId312"/>
    <p:sldId id="651" r:id="rId313"/>
    <p:sldId id="644" r:id="rId314"/>
    <p:sldId id="643" r:id="rId315"/>
    <p:sldId id="759" r:id="rId316"/>
    <p:sldId id="645" r:id="rId317"/>
    <p:sldId id="653" r:id="rId318"/>
    <p:sldId id="552" r:id="rId319"/>
    <p:sldId id="654" r:id="rId320"/>
    <p:sldId id="628" r:id="rId321"/>
    <p:sldId id="652" r:id="rId322"/>
    <p:sldId id="555" r:id="rId323"/>
    <p:sldId id="556" r:id="rId324"/>
    <p:sldId id="623" r:id="rId325"/>
    <p:sldId id="620" r:id="rId326"/>
    <p:sldId id="510" r:id="rId327"/>
    <p:sldId id="765" r:id="rId328"/>
    <p:sldId id="619" r:id="rId329"/>
    <p:sldId id="557" r:id="rId330"/>
    <p:sldId id="621" r:id="rId331"/>
    <p:sldId id="558" r:id="rId332"/>
    <p:sldId id="622" r:id="rId333"/>
    <p:sldId id="642" r:id="rId334"/>
    <p:sldId id="559" r:id="rId335"/>
    <p:sldId id="550" r:id="rId336"/>
    <p:sldId id="561" r:id="rId337"/>
    <p:sldId id="560" r:id="rId338"/>
    <p:sldId id="545" r:id="rId339"/>
    <p:sldId id="655" r:id="rId340"/>
    <p:sldId id="646" r:id="rId341"/>
    <p:sldId id="553" r:id="rId342"/>
    <p:sldId id="784" r:id="rId343"/>
  </p:sldIdLst>
  <p:sldSz cx="9144000" cy="6858000" type="screen4x3"/>
  <p:notesSz cx="6743700" cy="9906000"/>
  <p:defaultTextStyle>
    <a:defPPr>
      <a:defRPr lang="es-ES_tradnl"/>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0">
          <p15:clr>
            <a:srgbClr val="A4A3A4"/>
          </p15:clr>
        </p15:guide>
        <p15:guide id="2" pos="212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C" initials="P" lastIdx="2"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000000"/>
    <a:srgbClr val="33CC33"/>
    <a:srgbClr val="3366FF"/>
    <a:srgbClr val="777777"/>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9" autoAdjust="0"/>
    <p:restoredTop sz="92044" autoAdjust="0"/>
  </p:normalViewPr>
  <p:slideViewPr>
    <p:cSldViewPr>
      <p:cViewPr varScale="1">
        <p:scale>
          <a:sx n="109" d="100"/>
          <a:sy n="109" d="100"/>
        </p:scale>
        <p:origin x="124" y="41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p:scale>
          <a:sx n="75" d="100"/>
          <a:sy n="75" d="100"/>
        </p:scale>
        <p:origin x="-1434" y="360"/>
      </p:cViewPr>
      <p:guideLst>
        <p:guide orient="horz" pos="3120"/>
        <p:guide pos="2124"/>
      </p:guideLst>
    </p:cSldViewPr>
  </p:notes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99" Type="http://schemas.openxmlformats.org/officeDocument/2006/relationships/slide" Target="slides/slide298.xml"/><Relationship Id="rId21" Type="http://schemas.openxmlformats.org/officeDocument/2006/relationships/slide" Target="slides/slide20.xml"/><Relationship Id="rId63" Type="http://schemas.openxmlformats.org/officeDocument/2006/relationships/slide" Target="slides/slide62.xml"/><Relationship Id="rId159" Type="http://schemas.openxmlformats.org/officeDocument/2006/relationships/slide" Target="slides/slide158.xml"/><Relationship Id="rId324" Type="http://schemas.openxmlformats.org/officeDocument/2006/relationships/slide" Target="slides/slide323.xml"/><Relationship Id="rId170" Type="http://schemas.openxmlformats.org/officeDocument/2006/relationships/slide" Target="slides/slide169.xml"/><Relationship Id="rId226" Type="http://schemas.openxmlformats.org/officeDocument/2006/relationships/slide" Target="slides/slide225.xml"/><Relationship Id="rId268" Type="http://schemas.openxmlformats.org/officeDocument/2006/relationships/slide" Target="slides/slide267.xml"/><Relationship Id="rId32" Type="http://schemas.openxmlformats.org/officeDocument/2006/relationships/slide" Target="slides/slide31.xml"/><Relationship Id="rId74" Type="http://schemas.openxmlformats.org/officeDocument/2006/relationships/slide" Target="slides/slide73.xml"/><Relationship Id="rId128" Type="http://schemas.openxmlformats.org/officeDocument/2006/relationships/slide" Target="slides/slide127.xml"/><Relationship Id="rId335" Type="http://schemas.openxmlformats.org/officeDocument/2006/relationships/slide" Target="slides/slide334.xml"/><Relationship Id="rId5" Type="http://schemas.openxmlformats.org/officeDocument/2006/relationships/slide" Target="slides/slide4.xml"/><Relationship Id="rId181" Type="http://schemas.openxmlformats.org/officeDocument/2006/relationships/slide" Target="slides/slide180.xml"/><Relationship Id="rId237" Type="http://schemas.openxmlformats.org/officeDocument/2006/relationships/slide" Target="slides/slide236.xml"/><Relationship Id="rId279" Type="http://schemas.openxmlformats.org/officeDocument/2006/relationships/slide" Target="slides/slide278.xml"/><Relationship Id="rId43" Type="http://schemas.openxmlformats.org/officeDocument/2006/relationships/slide" Target="slides/slide42.xml"/><Relationship Id="rId139" Type="http://schemas.openxmlformats.org/officeDocument/2006/relationships/slide" Target="slides/slide138.xml"/><Relationship Id="rId290" Type="http://schemas.openxmlformats.org/officeDocument/2006/relationships/slide" Target="slides/slide289.xml"/><Relationship Id="rId304" Type="http://schemas.openxmlformats.org/officeDocument/2006/relationships/slide" Target="slides/slide303.xml"/><Relationship Id="rId346" Type="http://schemas.openxmlformats.org/officeDocument/2006/relationships/commentAuthors" Target="commentAuthors.xml"/><Relationship Id="rId85" Type="http://schemas.openxmlformats.org/officeDocument/2006/relationships/slide" Target="slides/slide84.xml"/><Relationship Id="rId150" Type="http://schemas.openxmlformats.org/officeDocument/2006/relationships/slide" Target="slides/slide149.xml"/><Relationship Id="rId192" Type="http://schemas.openxmlformats.org/officeDocument/2006/relationships/slide" Target="slides/slide191.xml"/><Relationship Id="rId206" Type="http://schemas.openxmlformats.org/officeDocument/2006/relationships/slide" Target="slides/slide205.xml"/><Relationship Id="rId248" Type="http://schemas.openxmlformats.org/officeDocument/2006/relationships/slide" Target="slides/slide247.xml"/><Relationship Id="rId12" Type="http://schemas.openxmlformats.org/officeDocument/2006/relationships/slide" Target="slides/slide11.xml"/><Relationship Id="rId108" Type="http://schemas.openxmlformats.org/officeDocument/2006/relationships/slide" Target="slides/slide107.xml"/><Relationship Id="rId315" Type="http://schemas.openxmlformats.org/officeDocument/2006/relationships/slide" Target="slides/slide314.xml"/><Relationship Id="rId54" Type="http://schemas.openxmlformats.org/officeDocument/2006/relationships/slide" Target="slides/slide53.xml"/><Relationship Id="rId96" Type="http://schemas.openxmlformats.org/officeDocument/2006/relationships/slide" Target="slides/slide95.xml"/><Relationship Id="rId161" Type="http://schemas.openxmlformats.org/officeDocument/2006/relationships/slide" Target="slides/slide160.xml"/><Relationship Id="rId217" Type="http://schemas.openxmlformats.org/officeDocument/2006/relationships/slide" Target="slides/slide216.xml"/><Relationship Id="rId259" Type="http://schemas.openxmlformats.org/officeDocument/2006/relationships/slide" Target="slides/slide258.xml"/><Relationship Id="rId23" Type="http://schemas.openxmlformats.org/officeDocument/2006/relationships/slide" Target="slides/slide22.xml"/><Relationship Id="rId119" Type="http://schemas.openxmlformats.org/officeDocument/2006/relationships/slide" Target="slides/slide118.xml"/><Relationship Id="rId270" Type="http://schemas.openxmlformats.org/officeDocument/2006/relationships/slide" Target="slides/slide269.xml"/><Relationship Id="rId326" Type="http://schemas.openxmlformats.org/officeDocument/2006/relationships/slide" Target="slides/slide325.xml"/><Relationship Id="rId65" Type="http://schemas.openxmlformats.org/officeDocument/2006/relationships/slide" Target="slides/slide64.xml"/><Relationship Id="rId130" Type="http://schemas.openxmlformats.org/officeDocument/2006/relationships/slide" Target="slides/slide129.xml"/><Relationship Id="rId172" Type="http://schemas.openxmlformats.org/officeDocument/2006/relationships/slide" Target="slides/slide171.xml"/><Relationship Id="rId228" Type="http://schemas.openxmlformats.org/officeDocument/2006/relationships/slide" Target="slides/slide227.xml"/><Relationship Id="rId281" Type="http://schemas.openxmlformats.org/officeDocument/2006/relationships/slide" Target="slides/slide280.xml"/><Relationship Id="rId337" Type="http://schemas.openxmlformats.org/officeDocument/2006/relationships/slide" Target="slides/slide336.xml"/><Relationship Id="rId34" Type="http://schemas.openxmlformats.org/officeDocument/2006/relationships/slide" Target="slides/slide33.xml"/><Relationship Id="rId76" Type="http://schemas.openxmlformats.org/officeDocument/2006/relationships/slide" Target="slides/slide75.xml"/><Relationship Id="rId141" Type="http://schemas.openxmlformats.org/officeDocument/2006/relationships/slide" Target="slides/slide140.xml"/><Relationship Id="rId7" Type="http://schemas.openxmlformats.org/officeDocument/2006/relationships/slide" Target="slides/slide6.xml"/><Relationship Id="rId183" Type="http://schemas.openxmlformats.org/officeDocument/2006/relationships/slide" Target="slides/slide182.xml"/><Relationship Id="rId239" Type="http://schemas.openxmlformats.org/officeDocument/2006/relationships/slide" Target="slides/slide238.xml"/><Relationship Id="rId250" Type="http://schemas.openxmlformats.org/officeDocument/2006/relationships/slide" Target="slides/slide249.xml"/><Relationship Id="rId292" Type="http://schemas.openxmlformats.org/officeDocument/2006/relationships/slide" Target="slides/slide291.xml"/><Relationship Id="rId306" Type="http://schemas.openxmlformats.org/officeDocument/2006/relationships/slide" Target="slides/slide305.xml"/><Relationship Id="rId45" Type="http://schemas.openxmlformats.org/officeDocument/2006/relationships/slide" Target="slides/slide44.xml"/><Relationship Id="rId87" Type="http://schemas.openxmlformats.org/officeDocument/2006/relationships/slide" Target="slides/slide86.xml"/><Relationship Id="rId110" Type="http://schemas.openxmlformats.org/officeDocument/2006/relationships/slide" Target="slides/slide109.xml"/><Relationship Id="rId348" Type="http://schemas.openxmlformats.org/officeDocument/2006/relationships/viewProps" Target="viewProps.xml"/><Relationship Id="rId152" Type="http://schemas.openxmlformats.org/officeDocument/2006/relationships/slide" Target="slides/slide151.xml"/><Relationship Id="rId194" Type="http://schemas.openxmlformats.org/officeDocument/2006/relationships/slide" Target="slides/slide193.xml"/><Relationship Id="rId208" Type="http://schemas.openxmlformats.org/officeDocument/2006/relationships/slide" Target="slides/slide207.xml"/><Relationship Id="rId261" Type="http://schemas.openxmlformats.org/officeDocument/2006/relationships/slide" Target="slides/slide260.xml"/><Relationship Id="rId14" Type="http://schemas.openxmlformats.org/officeDocument/2006/relationships/slide" Target="slides/slide13.xml"/><Relationship Id="rId56" Type="http://schemas.openxmlformats.org/officeDocument/2006/relationships/slide" Target="slides/slide55.xml"/><Relationship Id="rId317" Type="http://schemas.openxmlformats.org/officeDocument/2006/relationships/slide" Target="slides/slide316.xml"/><Relationship Id="rId8" Type="http://schemas.openxmlformats.org/officeDocument/2006/relationships/slide" Target="slides/slide7.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219" Type="http://schemas.openxmlformats.org/officeDocument/2006/relationships/slide" Target="slides/slide218.xml"/><Relationship Id="rId230" Type="http://schemas.openxmlformats.org/officeDocument/2006/relationships/slide" Target="slides/slide229.xml"/><Relationship Id="rId251" Type="http://schemas.openxmlformats.org/officeDocument/2006/relationships/slide" Target="slides/slide250.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272" Type="http://schemas.openxmlformats.org/officeDocument/2006/relationships/slide" Target="slides/slide271.xml"/><Relationship Id="rId293" Type="http://schemas.openxmlformats.org/officeDocument/2006/relationships/slide" Target="slides/slide292.xml"/><Relationship Id="rId307" Type="http://schemas.openxmlformats.org/officeDocument/2006/relationships/slide" Target="slides/slide306.xml"/><Relationship Id="rId328" Type="http://schemas.openxmlformats.org/officeDocument/2006/relationships/slide" Target="slides/slide327.xml"/><Relationship Id="rId349" Type="http://schemas.openxmlformats.org/officeDocument/2006/relationships/theme" Target="theme/theme1.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95" Type="http://schemas.openxmlformats.org/officeDocument/2006/relationships/slide" Target="slides/slide194.xml"/><Relationship Id="rId209" Type="http://schemas.openxmlformats.org/officeDocument/2006/relationships/slide" Target="slides/slide208.xml"/><Relationship Id="rId220" Type="http://schemas.openxmlformats.org/officeDocument/2006/relationships/slide" Target="slides/slide219.xml"/><Relationship Id="rId241" Type="http://schemas.openxmlformats.org/officeDocument/2006/relationships/slide" Target="slides/slide240.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262" Type="http://schemas.openxmlformats.org/officeDocument/2006/relationships/slide" Target="slides/slide261.xml"/><Relationship Id="rId283" Type="http://schemas.openxmlformats.org/officeDocument/2006/relationships/slide" Target="slides/slide282.xml"/><Relationship Id="rId318" Type="http://schemas.openxmlformats.org/officeDocument/2006/relationships/slide" Target="slides/slide317.xml"/><Relationship Id="rId339" Type="http://schemas.openxmlformats.org/officeDocument/2006/relationships/slide" Target="slides/slide338.xml"/><Relationship Id="rId78" Type="http://schemas.openxmlformats.org/officeDocument/2006/relationships/slide" Target="slides/slide77.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64" Type="http://schemas.openxmlformats.org/officeDocument/2006/relationships/slide" Target="slides/slide163.xml"/><Relationship Id="rId185" Type="http://schemas.openxmlformats.org/officeDocument/2006/relationships/slide" Target="slides/slide184.xml"/><Relationship Id="rId350" Type="http://schemas.openxmlformats.org/officeDocument/2006/relationships/tableStyles" Target="tableStyles.xml"/><Relationship Id="rId9" Type="http://schemas.openxmlformats.org/officeDocument/2006/relationships/slide" Target="slides/slide8.xml"/><Relationship Id="rId210" Type="http://schemas.openxmlformats.org/officeDocument/2006/relationships/slide" Target="slides/slide209.xml"/><Relationship Id="rId26" Type="http://schemas.openxmlformats.org/officeDocument/2006/relationships/slide" Target="slides/slide25.xml"/><Relationship Id="rId231" Type="http://schemas.openxmlformats.org/officeDocument/2006/relationships/slide" Target="slides/slide230.xml"/><Relationship Id="rId252" Type="http://schemas.openxmlformats.org/officeDocument/2006/relationships/slide" Target="slides/slide251.xml"/><Relationship Id="rId273" Type="http://schemas.openxmlformats.org/officeDocument/2006/relationships/slide" Target="slides/slide272.xml"/><Relationship Id="rId294" Type="http://schemas.openxmlformats.org/officeDocument/2006/relationships/slide" Target="slides/slide293.xml"/><Relationship Id="rId308" Type="http://schemas.openxmlformats.org/officeDocument/2006/relationships/slide" Target="slides/slide307.xml"/><Relationship Id="rId329" Type="http://schemas.openxmlformats.org/officeDocument/2006/relationships/slide" Target="slides/slide328.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340" Type="http://schemas.openxmlformats.org/officeDocument/2006/relationships/slide" Target="slides/slide339.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 Id="rId221" Type="http://schemas.openxmlformats.org/officeDocument/2006/relationships/slide" Target="slides/slide220.xml"/><Relationship Id="rId242" Type="http://schemas.openxmlformats.org/officeDocument/2006/relationships/slide" Target="slides/slide241.xml"/><Relationship Id="rId263" Type="http://schemas.openxmlformats.org/officeDocument/2006/relationships/slide" Target="slides/slide262.xml"/><Relationship Id="rId284" Type="http://schemas.openxmlformats.org/officeDocument/2006/relationships/slide" Target="slides/slide283.xml"/><Relationship Id="rId319" Type="http://schemas.openxmlformats.org/officeDocument/2006/relationships/slide" Target="slides/slide318.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330" Type="http://schemas.openxmlformats.org/officeDocument/2006/relationships/slide" Target="slides/slide329.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351" Type="http://schemas.microsoft.com/office/2006/relationships/vbaProject" Target="vbaProject.bin"/><Relationship Id="rId211" Type="http://schemas.openxmlformats.org/officeDocument/2006/relationships/slide" Target="slides/slide210.xml"/><Relationship Id="rId232" Type="http://schemas.openxmlformats.org/officeDocument/2006/relationships/slide" Target="slides/slide231.xml"/><Relationship Id="rId253" Type="http://schemas.openxmlformats.org/officeDocument/2006/relationships/slide" Target="slides/slide252.xml"/><Relationship Id="rId274" Type="http://schemas.openxmlformats.org/officeDocument/2006/relationships/slide" Target="slides/slide273.xml"/><Relationship Id="rId295" Type="http://schemas.openxmlformats.org/officeDocument/2006/relationships/slide" Target="slides/slide294.xml"/><Relationship Id="rId309" Type="http://schemas.openxmlformats.org/officeDocument/2006/relationships/slide" Target="slides/slide308.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320" Type="http://schemas.openxmlformats.org/officeDocument/2006/relationships/slide" Target="slides/slide319.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slide" Target="slides/slide196.xml"/><Relationship Id="rId341" Type="http://schemas.openxmlformats.org/officeDocument/2006/relationships/slide" Target="slides/slide340.xml"/><Relationship Id="rId201" Type="http://schemas.openxmlformats.org/officeDocument/2006/relationships/slide" Target="slides/slide200.xml"/><Relationship Id="rId222" Type="http://schemas.openxmlformats.org/officeDocument/2006/relationships/slide" Target="slides/slide221.xml"/><Relationship Id="rId243" Type="http://schemas.openxmlformats.org/officeDocument/2006/relationships/slide" Target="slides/slide242.xml"/><Relationship Id="rId264" Type="http://schemas.openxmlformats.org/officeDocument/2006/relationships/slide" Target="slides/slide263.xml"/><Relationship Id="rId285" Type="http://schemas.openxmlformats.org/officeDocument/2006/relationships/slide" Target="slides/slide284.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310" Type="http://schemas.openxmlformats.org/officeDocument/2006/relationships/slide" Target="slides/slide309.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 Id="rId331" Type="http://schemas.openxmlformats.org/officeDocument/2006/relationships/slide" Target="slides/slide330.xml"/><Relationship Id="rId1" Type="http://schemas.openxmlformats.org/officeDocument/2006/relationships/slideMaster" Target="slideMasters/slideMaster1.xml"/><Relationship Id="rId212" Type="http://schemas.openxmlformats.org/officeDocument/2006/relationships/slide" Target="slides/slide211.xml"/><Relationship Id="rId233" Type="http://schemas.openxmlformats.org/officeDocument/2006/relationships/slide" Target="slides/slide232.xml"/><Relationship Id="rId254" Type="http://schemas.openxmlformats.org/officeDocument/2006/relationships/slide" Target="slides/slide253.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275" Type="http://schemas.openxmlformats.org/officeDocument/2006/relationships/slide" Target="slides/slide274.xml"/><Relationship Id="rId296" Type="http://schemas.openxmlformats.org/officeDocument/2006/relationships/slide" Target="slides/slide295.xml"/><Relationship Id="rId300" Type="http://schemas.openxmlformats.org/officeDocument/2006/relationships/slide" Target="slides/slide299.xml"/><Relationship Id="rId60" Type="http://schemas.openxmlformats.org/officeDocument/2006/relationships/slide" Target="slides/slide59.xml"/><Relationship Id="rId81" Type="http://schemas.openxmlformats.org/officeDocument/2006/relationships/slide" Target="slides/slide80.xml"/><Relationship Id="rId135" Type="http://schemas.openxmlformats.org/officeDocument/2006/relationships/slide" Target="slides/slide134.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321" Type="http://schemas.openxmlformats.org/officeDocument/2006/relationships/slide" Target="slides/slide320.xml"/><Relationship Id="rId342" Type="http://schemas.openxmlformats.org/officeDocument/2006/relationships/slide" Target="slides/slide341.xml"/><Relationship Id="rId202" Type="http://schemas.openxmlformats.org/officeDocument/2006/relationships/slide" Target="slides/slide201.xml"/><Relationship Id="rId223" Type="http://schemas.openxmlformats.org/officeDocument/2006/relationships/slide" Target="slides/slide222.xml"/><Relationship Id="rId244" Type="http://schemas.openxmlformats.org/officeDocument/2006/relationships/slide" Target="slides/slide243.xml"/><Relationship Id="rId18" Type="http://schemas.openxmlformats.org/officeDocument/2006/relationships/slide" Target="slides/slide17.xml"/><Relationship Id="rId39" Type="http://schemas.openxmlformats.org/officeDocument/2006/relationships/slide" Target="slides/slide38.xml"/><Relationship Id="rId265" Type="http://schemas.openxmlformats.org/officeDocument/2006/relationships/slide" Target="slides/slide264.xml"/><Relationship Id="rId286" Type="http://schemas.openxmlformats.org/officeDocument/2006/relationships/slide" Target="slides/slide285.xml"/><Relationship Id="rId50" Type="http://schemas.openxmlformats.org/officeDocument/2006/relationships/slide" Target="slides/slide49.xml"/><Relationship Id="rId104" Type="http://schemas.openxmlformats.org/officeDocument/2006/relationships/slide" Target="slides/slide103.xml"/><Relationship Id="rId125" Type="http://schemas.openxmlformats.org/officeDocument/2006/relationships/slide" Target="slides/slide124.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311" Type="http://schemas.openxmlformats.org/officeDocument/2006/relationships/slide" Target="slides/slide310.xml"/><Relationship Id="rId332" Type="http://schemas.openxmlformats.org/officeDocument/2006/relationships/slide" Target="slides/slide331.xml"/><Relationship Id="rId71" Type="http://schemas.openxmlformats.org/officeDocument/2006/relationships/slide" Target="slides/slide70.xml"/><Relationship Id="rId92" Type="http://schemas.openxmlformats.org/officeDocument/2006/relationships/slide" Target="slides/slide91.xml"/><Relationship Id="rId213" Type="http://schemas.openxmlformats.org/officeDocument/2006/relationships/slide" Target="slides/slide212.xml"/><Relationship Id="rId234" Type="http://schemas.openxmlformats.org/officeDocument/2006/relationships/slide" Target="slides/slide233.xml"/><Relationship Id="rId2" Type="http://schemas.openxmlformats.org/officeDocument/2006/relationships/slide" Target="slides/slide1.xml"/><Relationship Id="rId29" Type="http://schemas.openxmlformats.org/officeDocument/2006/relationships/slide" Target="slides/slide28.xml"/><Relationship Id="rId255" Type="http://schemas.openxmlformats.org/officeDocument/2006/relationships/slide" Target="slides/slide254.xml"/><Relationship Id="rId276" Type="http://schemas.openxmlformats.org/officeDocument/2006/relationships/slide" Target="slides/slide275.xml"/><Relationship Id="rId297" Type="http://schemas.openxmlformats.org/officeDocument/2006/relationships/slide" Target="slides/slide296.xml"/><Relationship Id="rId40" Type="http://schemas.openxmlformats.org/officeDocument/2006/relationships/slide" Target="slides/slide39.xml"/><Relationship Id="rId115" Type="http://schemas.openxmlformats.org/officeDocument/2006/relationships/slide" Target="slides/slide114.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301" Type="http://schemas.openxmlformats.org/officeDocument/2006/relationships/slide" Target="slides/slide300.xml"/><Relationship Id="rId322" Type="http://schemas.openxmlformats.org/officeDocument/2006/relationships/slide" Target="slides/slide321.xml"/><Relationship Id="rId343" Type="http://schemas.openxmlformats.org/officeDocument/2006/relationships/slide" Target="slides/slide342.xml"/><Relationship Id="rId61" Type="http://schemas.openxmlformats.org/officeDocument/2006/relationships/slide" Target="slides/slide60.xml"/><Relationship Id="rId82" Type="http://schemas.openxmlformats.org/officeDocument/2006/relationships/slide" Target="slides/slide81.xml"/><Relationship Id="rId199" Type="http://schemas.openxmlformats.org/officeDocument/2006/relationships/slide" Target="slides/slide198.xml"/><Relationship Id="rId203" Type="http://schemas.openxmlformats.org/officeDocument/2006/relationships/slide" Target="slides/slide202.xml"/><Relationship Id="rId19" Type="http://schemas.openxmlformats.org/officeDocument/2006/relationships/slide" Target="slides/slide18.xml"/><Relationship Id="rId224" Type="http://schemas.openxmlformats.org/officeDocument/2006/relationships/slide" Target="slides/slide223.xml"/><Relationship Id="rId245" Type="http://schemas.openxmlformats.org/officeDocument/2006/relationships/slide" Target="slides/slide244.xml"/><Relationship Id="rId266" Type="http://schemas.openxmlformats.org/officeDocument/2006/relationships/slide" Target="slides/slide265.xml"/><Relationship Id="rId287" Type="http://schemas.openxmlformats.org/officeDocument/2006/relationships/slide" Target="slides/slide286.xml"/><Relationship Id="rId30" Type="http://schemas.openxmlformats.org/officeDocument/2006/relationships/slide" Target="slides/slide2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312" Type="http://schemas.openxmlformats.org/officeDocument/2006/relationships/slide" Target="slides/slide311.xml"/><Relationship Id="rId333" Type="http://schemas.openxmlformats.org/officeDocument/2006/relationships/slide" Target="slides/slide332.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189" Type="http://schemas.openxmlformats.org/officeDocument/2006/relationships/slide" Target="slides/slide188.xml"/><Relationship Id="rId3" Type="http://schemas.openxmlformats.org/officeDocument/2006/relationships/slide" Target="slides/slide2.xml"/><Relationship Id="rId214" Type="http://schemas.openxmlformats.org/officeDocument/2006/relationships/slide" Target="slides/slide213.xml"/><Relationship Id="rId235" Type="http://schemas.openxmlformats.org/officeDocument/2006/relationships/slide" Target="slides/slide234.xml"/><Relationship Id="rId256" Type="http://schemas.openxmlformats.org/officeDocument/2006/relationships/slide" Target="slides/slide255.xml"/><Relationship Id="rId277" Type="http://schemas.openxmlformats.org/officeDocument/2006/relationships/slide" Target="slides/slide276.xml"/><Relationship Id="rId298" Type="http://schemas.openxmlformats.org/officeDocument/2006/relationships/slide" Target="slides/slide297.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302" Type="http://schemas.openxmlformats.org/officeDocument/2006/relationships/slide" Target="slides/slide301.xml"/><Relationship Id="rId323" Type="http://schemas.openxmlformats.org/officeDocument/2006/relationships/slide" Target="slides/slide322.xml"/><Relationship Id="rId344"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179" Type="http://schemas.openxmlformats.org/officeDocument/2006/relationships/slide" Target="slides/slide178.xml"/><Relationship Id="rId190" Type="http://schemas.openxmlformats.org/officeDocument/2006/relationships/slide" Target="slides/slide189.xml"/><Relationship Id="rId204" Type="http://schemas.openxmlformats.org/officeDocument/2006/relationships/slide" Target="slides/slide203.xml"/><Relationship Id="rId225" Type="http://schemas.openxmlformats.org/officeDocument/2006/relationships/slide" Target="slides/slide224.xml"/><Relationship Id="rId246" Type="http://schemas.openxmlformats.org/officeDocument/2006/relationships/slide" Target="slides/slide245.xml"/><Relationship Id="rId267" Type="http://schemas.openxmlformats.org/officeDocument/2006/relationships/slide" Target="slides/slide266.xml"/><Relationship Id="rId288" Type="http://schemas.openxmlformats.org/officeDocument/2006/relationships/slide" Target="slides/slide287.xml"/><Relationship Id="rId106" Type="http://schemas.openxmlformats.org/officeDocument/2006/relationships/slide" Target="slides/slide105.xml"/><Relationship Id="rId127" Type="http://schemas.openxmlformats.org/officeDocument/2006/relationships/slide" Target="slides/slide126.xml"/><Relationship Id="rId313" Type="http://schemas.openxmlformats.org/officeDocument/2006/relationships/slide" Target="slides/slide312.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94" Type="http://schemas.openxmlformats.org/officeDocument/2006/relationships/slide" Target="slides/slide93.xml"/><Relationship Id="rId148" Type="http://schemas.openxmlformats.org/officeDocument/2006/relationships/slide" Target="slides/slide147.xml"/><Relationship Id="rId169" Type="http://schemas.openxmlformats.org/officeDocument/2006/relationships/slide" Target="slides/slide168.xml"/><Relationship Id="rId334" Type="http://schemas.openxmlformats.org/officeDocument/2006/relationships/slide" Target="slides/slide333.xml"/><Relationship Id="rId4" Type="http://schemas.openxmlformats.org/officeDocument/2006/relationships/slide" Target="slides/slide3.xml"/><Relationship Id="rId180" Type="http://schemas.openxmlformats.org/officeDocument/2006/relationships/slide" Target="slides/slide179.xml"/><Relationship Id="rId215" Type="http://schemas.openxmlformats.org/officeDocument/2006/relationships/slide" Target="slides/slide214.xml"/><Relationship Id="rId236" Type="http://schemas.openxmlformats.org/officeDocument/2006/relationships/slide" Target="slides/slide235.xml"/><Relationship Id="rId257" Type="http://schemas.openxmlformats.org/officeDocument/2006/relationships/slide" Target="slides/slide256.xml"/><Relationship Id="rId278" Type="http://schemas.openxmlformats.org/officeDocument/2006/relationships/slide" Target="slides/slide277.xml"/><Relationship Id="rId303" Type="http://schemas.openxmlformats.org/officeDocument/2006/relationships/slide" Target="slides/slide302.xml"/><Relationship Id="rId42" Type="http://schemas.openxmlformats.org/officeDocument/2006/relationships/slide" Target="slides/slide41.xml"/><Relationship Id="rId84" Type="http://schemas.openxmlformats.org/officeDocument/2006/relationships/slide" Target="slides/slide83.xml"/><Relationship Id="rId138" Type="http://schemas.openxmlformats.org/officeDocument/2006/relationships/slide" Target="slides/slide137.xml"/><Relationship Id="rId345" Type="http://schemas.openxmlformats.org/officeDocument/2006/relationships/handoutMaster" Target="handoutMasters/handoutMaster1.xml"/><Relationship Id="rId191" Type="http://schemas.openxmlformats.org/officeDocument/2006/relationships/slide" Target="slides/slide190.xml"/><Relationship Id="rId205" Type="http://schemas.openxmlformats.org/officeDocument/2006/relationships/slide" Target="slides/slide204.xml"/><Relationship Id="rId247" Type="http://schemas.openxmlformats.org/officeDocument/2006/relationships/slide" Target="slides/slide246.xml"/><Relationship Id="rId107" Type="http://schemas.openxmlformats.org/officeDocument/2006/relationships/slide" Target="slides/slide106.xml"/><Relationship Id="rId289" Type="http://schemas.openxmlformats.org/officeDocument/2006/relationships/slide" Target="slides/slide288.xml"/><Relationship Id="rId11" Type="http://schemas.openxmlformats.org/officeDocument/2006/relationships/slide" Target="slides/slide10.xml"/><Relationship Id="rId53" Type="http://schemas.openxmlformats.org/officeDocument/2006/relationships/slide" Target="slides/slide52.xml"/><Relationship Id="rId149" Type="http://schemas.openxmlformats.org/officeDocument/2006/relationships/slide" Target="slides/slide148.xml"/><Relationship Id="rId314" Type="http://schemas.openxmlformats.org/officeDocument/2006/relationships/slide" Target="slides/slide313.xml"/><Relationship Id="rId95" Type="http://schemas.openxmlformats.org/officeDocument/2006/relationships/slide" Target="slides/slide94.xml"/><Relationship Id="rId160" Type="http://schemas.openxmlformats.org/officeDocument/2006/relationships/slide" Target="slides/slide159.xml"/><Relationship Id="rId216" Type="http://schemas.openxmlformats.org/officeDocument/2006/relationships/slide" Target="slides/slide215.xml"/><Relationship Id="rId258" Type="http://schemas.openxmlformats.org/officeDocument/2006/relationships/slide" Target="slides/slide257.xml"/><Relationship Id="rId22" Type="http://schemas.openxmlformats.org/officeDocument/2006/relationships/slide" Target="slides/slide21.xml"/><Relationship Id="rId64" Type="http://schemas.openxmlformats.org/officeDocument/2006/relationships/slide" Target="slides/slide63.xml"/><Relationship Id="rId118" Type="http://schemas.openxmlformats.org/officeDocument/2006/relationships/slide" Target="slides/slide117.xml"/><Relationship Id="rId325" Type="http://schemas.openxmlformats.org/officeDocument/2006/relationships/slide" Target="slides/slide324.xml"/><Relationship Id="rId171" Type="http://schemas.openxmlformats.org/officeDocument/2006/relationships/slide" Target="slides/slide170.xml"/><Relationship Id="rId227" Type="http://schemas.openxmlformats.org/officeDocument/2006/relationships/slide" Target="slides/slide226.xml"/><Relationship Id="rId269" Type="http://schemas.openxmlformats.org/officeDocument/2006/relationships/slide" Target="slides/slide268.xml"/><Relationship Id="rId33" Type="http://schemas.openxmlformats.org/officeDocument/2006/relationships/slide" Target="slides/slide32.xml"/><Relationship Id="rId129" Type="http://schemas.openxmlformats.org/officeDocument/2006/relationships/slide" Target="slides/slide128.xml"/><Relationship Id="rId280" Type="http://schemas.openxmlformats.org/officeDocument/2006/relationships/slide" Target="slides/slide279.xml"/><Relationship Id="rId336" Type="http://schemas.openxmlformats.org/officeDocument/2006/relationships/slide" Target="slides/slide335.xml"/><Relationship Id="rId75" Type="http://schemas.openxmlformats.org/officeDocument/2006/relationships/slide" Target="slides/slide74.xml"/><Relationship Id="rId140" Type="http://schemas.openxmlformats.org/officeDocument/2006/relationships/slide" Target="slides/slide139.xml"/><Relationship Id="rId182" Type="http://schemas.openxmlformats.org/officeDocument/2006/relationships/slide" Target="slides/slide181.xml"/><Relationship Id="rId6" Type="http://schemas.openxmlformats.org/officeDocument/2006/relationships/slide" Target="slides/slide5.xml"/><Relationship Id="rId238" Type="http://schemas.openxmlformats.org/officeDocument/2006/relationships/slide" Target="slides/slide237.xml"/><Relationship Id="rId291" Type="http://schemas.openxmlformats.org/officeDocument/2006/relationships/slide" Target="slides/slide290.xml"/><Relationship Id="rId305" Type="http://schemas.openxmlformats.org/officeDocument/2006/relationships/slide" Target="slides/slide304.xml"/><Relationship Id="rId347" Type="http://schemas.openxmlformats.org/officeDocument/2006/relationships/presProps" Target="presProps.xml"/><Relationship Id="rId44" Type="http://schemas.openxmlformats.org/officeDocument/2006/relationships/slide" Target="slides/slide43.xml"/><Relationship Id="rId86" Type="http://schemas.openxmlformats.org/officeDocument/2006/relationships/slide" Target="slides/slide85.xml"/><Relationship Id="rId151" Type="http://schemas.openxmlformats.org/officeDocument/2006/relationships/slide" Target="slides/slide150.xml"/><Relationship Id="rId193" Type="http://schemas.openxmlformats.org/officeDocument/2006/relationships/slide" Target="slides/slide192.xml"/><Relationship Id="rId207" Type="http://schemas.openxmlformats.org/officeDocument/2006/relationships/slide" Target="slides/slide206.xml"/><Relationship Id="rId249" Type="http://schemas.openxmlformats.org/officeDocument/2006/relationships/slide" Target="slides/slide248.xml"/><Relationship Id="rId13" Type="http://schemas.openxmlformats.org/officeDocument/2006/relationships/slide" Target="slides/slide12.xml"/><Relationship Id="rId109" Type="http://schemas.openxmlformats.org/officeDocument/2006/relationships/slide" Target="slides/slide108.xml"/><Relationship Id="rId260" Type="http://schemas.openxmlformats.org/officeDocument/2006/relationships/slide" Target="slides/slide259.xml"/><Relationship Id="rId316" Type="http://schemas.openxmlformats.org/officeDocument/2006/relationships/slide" Target="slides/slide315.xml"/><Relationship Id="rId55" Type="http://schemas.openxmlformats.org/officeDocument/2006/relationships/slide" Target="slides/slide54.xml"/><Relationship Id="rId97" Type="http://schemas.openxmlformats.org/officeDocument/2006/relationships/slide" Target="slides/slide96.xml"/><Relationship Id="rId120" Type="http://schemas.openxmlformats.org/officeDocument/2006/relationships/slide" Target="slides/slide119.xml"/><Relationship Id="rId162" Type="http://schemas.openxmlformats.org/officeDocument/2006/relationships/slide" Target="slides/slide161.xml"/><Relationship Id="rId218" Type="http://schemas.openxmlformats.org/officeDocument/2006/relationships/slide" Target="slides/slide217.xml"/><Relationship Id="rId271" Type="http://schemas.openxmlformats.org/officeDocument/2006/relationships/slide" Target="slides/slide270.xml"/><Relationship Id="rId24" Type="http://schemas.openxmlformats.org/officeDocument/2006/relationships/slide" Target="slides/slide23.xml"/><Relationship Id="rId66" Type="http://schemas.openxmlformats.org/officeDocument/2006/relationships/slide" Target="slides/slide65.xml"/><Relationship Id="rId131" Type="http://schemas.openxmlformats.org/officeDocument/2006/relationships/slide" Target="slides/slide130.xml"/><Relationship Id="rId327" Type="http://schemas.openxmlformats.org/officeDocument/2006/relationships/slide" Target="slides/slide326.xml"/><Relationship Id="rId173" Type="http://schemas.openxmlformats.org/officeDocument/2006/relationships/slide" Target="slides/slide172.xml"/><Relationship Id="rId229" Type="http://schemas.openxmlformats.org/officeDocument/2006/relationships/slide" Target="slides/slide228.xml"/><Relationship Id="rId240" Type="http://schemas.openxmlformats.org/officeDocument/2006/relationships/slide" Target="slides/slide239.xml"/><Relationship Id="rId35" Type="http://schemas.openxmlformats.org/officeDocument/2006/relationships/slide" Target="slides/slide34.xml"/><Relationship Id="rId77" Type="http://schemas.openxmlformats.org/officeDocument/2006/relationships/slide" Target="slides/slide76.xml"/><Relationship Id="rId100" Type="http://schemas.openxmlformats.org/officeDocument/2006/relationships/slide" Target="slides/slide99.xml"/><Relationship Id="rId282" Type="http://schemas.openxmlformats.org/officeDocument/2006/relationships/slide" Target="slides/slide281.xml"/><Relationship Id="rId338" Type="http://schemas.openxmlformats.org/officeDocument/2006/relationships/slide" Target="slides/slide337.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_rels/activeX2.xml.rels><?xml version="1.0" encoding="UTF-8" standalone="yes"?>
<Relationships xmlns="http://schemas.openxmlformats.org/package/2006/relationships"><Relationship Id="rId1" Type="http://schemas.microsoft.com/office/2006/relationships/activeXControlBinary" Target="activeX2.bin"/></Relationships>
</file>

<file path=ppt/activeX/_rels/activeX3.xml.rels><?xml version="1.0" encoding="UTF-8" standalone="yes"?>
<Relationships xmlns="http://schemas.openxmlformats.org/package/2006/relationships"><Relationship Id="rId1" Type="http://schemas.microsoft.com/office/2006/relationships/activeXControlBinary" Target="activeX3.bin"/></Relationships>
</file>

<file path=ppt/activeX/activeX1.xml><?xml version="1.0" encoding="utf-8"?>
<ax:ocx xmlns:ax="http://schemas.microsoft.com/office/2006/activeX" xmlns:r="http://schemas.openxmlformats.org/officeDocument/2006/relationships" ax:classid="{8BD21D10-EC42-11CE-9E0D-00AA006002F3}" ax:persistence="persistStorage" r:id="rId1"/>
</file>

<file path=ppt/activeX/activeX2.xml><?xml version="1.0" encoding="utf-8"?>
<ax:ocx xmlns:ax="http://schemas.microsoft.com/office/2006/activeX" xmlns:r="http://schemas.openxmlformats.org/officeDocument/2006/relationships" ax:classid="{8BD21D10-EC42-11CE-9E0D-00AA006002F3}" ax:persistence="persistStorage" r:id="rId1"/>
</file>

<file path=ppt/activeX/activeX3.xml><?xml version="1.0" encoding="utf-8"?>
<ax:ocx xmlns:ax="http://schemas.microsoft.com/office/2006/activeX" xmlns:r="http://schemas.openxmlformats.org/officeDocument/2006/relationships" ax:classid="{8BD21D10-EC42-11CE-9E0D-00AA006002F3}" ax:persistence="persistStorage" r:id="rId1"/>
</file>

<file path=ppt/drawings/_rels/vmlDrawing1.vml.rels><?xml version="1.0" encoding="UTF-8" standalone="yes"?>
<Relationships xmlns="http://schemas.openxmlformats.org/package/2006/relationships"><Relationship Id="rId1" Type="http://schemas.openxmlformats.org/officeDocument/2006/relationships/image" Target="../media/image41.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2.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43.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34.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22588" cy="4953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sz="quarter" idx="1"/>
          </p:nvPr>
        </p:nvSpPr>
        <p:spPr>
          <a:xfrm>
            <a:off x="3819525" y="0"/>
            <a:ext cx="2922588" cy="495300"/>
          </a:xfrm>
          <a:prstGeom prst="rect">
            <a:avLst/>
          </a:prstGeom>
        </p:spPr>
        <p:txBody>
          <a:bodyPr vert="horz" lIns="91440" tIns="45720" rIns="91440" bIns="45720" rtlCol="0"/>
          <a:lstStyle>
            <a:lvl1pPr algn="r">
              <a:defRPr sz="1200"/>
            </a:lvl1pPr>
          </a:lstStyle>
          <a:p>
            <a:fld id="{097ED0D9-CE94-48FB-AB88-895152903515}" type="datetimeFigureOut">
              <a:rPr lang="es-ES" smtClean="0"/>
              <a:t>05/09/2026</a:t>
            </a:fld>
            <a:endParaRPr lang="es-ES"/>
          </a:p>
        </p:txBody>
      </p:sp>
      <p:sp>
        <p:nvSpPr>
          <p:cNvPr id="4" name="3 Marcador de pie de página"/>
          <p:cNvSpPr>
            <a:spLocks noGrp="1"/>
          </p:cNvSpPr>
          <p:nvPr>
            <p:ph type="ftr" sz="quarter" idx="2"/>
          </p:nvPr>
        </p:nvSpPr>
        <p:spPr>
          <a:xfrm>
            <a:off x="0" y="9409113"/>
            <a:ext cx="2922588" cy="495300"/>
          </a:xfrm>
          <a:prstGeom prst="rect">
            <a:avLst/>
          </a:prstGeom>
        </p:spPr>
        <p:txBody>
          <a:bodyPr vert="horz" lIns="91440" tIns="45720" rIns="91440" bIns="45720" rtlCol="0" anchor="b"/>
          <a:lstStyle>
            <a:lvl1pPr algn="l">
              <a:defRPr sz="1200"/>
            </a:lvl1pPr>
          </a:lstStyle>
          <a:p>
            <a:endParaRPr lang="es-ES"/>
          </a:p>
        </p:txBody>
      </p:sp>
      <p:sp>
        <p:nvSpPr>
          <p:cNvPr id="5" name="4 Marcador de número de diapositiva"/>
          <p:cNvSpPr>
            <a:spLocks noGrp="1"/>
          </p:cNvSpPr>
          <p:nvPr>
            <p:ph type="sldNum" sz="quarter" idx="3"/>
          </p:nvPr>
        </p:nvSpPr>
        <p:spPr>
          <a:xfrm>
            <a:off x="3819525" y="9409113"/>
            <a:ext cx="2922588" cy="495300"/>
          </a:xfrm>
          <a:prstGeom prst="rect">
            <a:avLst/>
          </a:prstGeom>
        </p:spPr>
        <p:txBody>
          <a:bodyPr vert="horz" lIns="91440" tIns="45720" rIns="91440" bIns="45720" rtlCol="0" anchor="b"/>
          <a:lstStyle>
            <a:lvl1pPr algn="r">
              <a:defRPr sz="1200"/>
            </a:lvl1pPr>
          </a:lstStyle>
          <a:p>
            <a:fld id="{53A4B9A1-050C-4CBB-8167-27FB0F1BD268}" type="slidenum">
              <a:rPr lang="es-ES" smtClean="0"/>
              <a:t>‹Nº›</a:t>
            </a:fld>
            <a:endParaRPr lang="es-ES"/>
          </a:p>
        </p:txBody>
      </p:sp>
    </p:spTree>
    <p:extLst>
      <p:ext uri="{BB962C8B-B14F-4D97-AF65-F5344CB8AC3E}">
        <p14:creationId xmlns:p14="http://schemas.microsoft.com/office/powerpoint/2010/main" val="13308126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hdr" sz="quarter"/>
          </p:nvPr>
        </p:nvSpPr>
        <p:spPr bwMode="auto">
          <a:xfrm>
            <a:off x="0" y="0"/>
            <a:ext cx="2922588"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0" hangingPunct="0">
              <a:defRPr sz="1200">
                <a:latin typeface="Times New Roman" pitchFamily="18" charset="0"/>
              </a:defRPr>
            </a:lvl1pPr>
          </a:lstStyle>
          <a:p>
            <a:pPr>
              <a:defRPr/>
            </a:pPr>
            <a:endParaRPr lang="en-US"/>
          </a:p>
        </p:txBody>
      </p:sp>
      <p:sp>
        <p:nvSpPr>
          <p:cNvPr id="15363" name="Rectangle 3"/>
          <p:cNvSpPr>
            <a:spLocks noGrp="1" noChangeArrowheads="1"/>
          </p:cNvSpPr>
          <p:nvPr>
            <p:ph type="dt" idx="1"/>
          </p:nvPr>
        </p:nvSpPr>
        <p:spPr bwMode="auto">
          <a:xfrm>
            <a:off x="3821113" y="0"/>
            <a:ext cx="2922587"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0" hangingPunct="0">
              <a:defRPr sz="1200">
                <a:latin typeface="Times New Roman" pitchFamily="18" charset="0"/>
              </a:defRPr>
            </a:lvl1pPr>
          </a:lstStyle>
          <a:p>
            <a:pPr>
              <a:defRPr/>
            </a:pPr>
            <a:endParaRPr lang="en-US"/>
          </a:p>
        </p:txBody>
      </p:sp>
      <p:sp>
        <p:nvSpPr>
          <p:cNvPr id="14340" name="Rectangle 4"/>
          <p:cNvSpPr>
            <a:spLocks noGrp="1" noRot="1" noChangeAspect="1" noChangeArrowheads="1" noTextEdit="1"/>
          </p:cNvSpPr>
          <p:nvPr>
            <p:ph type="sldImg" idx="2"/>
          </p:nvPr>
        </p:nvSpPr>
        <p:spPr bwMode="auto">
          <a:xfrm>
            <a:off x="895350" y="742950"/>
            <a:ext cx="4953000" cy="371475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5365" name="Rectangle 5"/>
          <p:cNvSpPr>
            <a:spLocks noGrp="1" noChangeArrowheads="1"/>
          </p:cNvSpPr>
          <p:nvPr>
            <p:ph type="body" sz="quarter" idx="3"/>
          </p:nvPr>
        </p:nvSpPr>
        <p:spPr bwMode="auto">
          <a:xfrm>
            <a:off x="898525" y="4705350"/>
            <a:ext cx="4946650" cy="445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noProof="0"/>
              <a:t>Haga clic para modificar el estilo de texto del patrón</a:t>
            </a:r>
          </a:p>
          <a:p>
            <a:pPr lvl="1"/>
            <a:r>
              <a:rPr lang="en-US" noProof="0"/>
              <a:t>Segundo nivel</a:t>
            </a:r>
          </a:p>
          <a:p>
            <a:pPr lvl="2"/>
            <a:r>
              <a:rPr lang="en-US" noProof="0"/>
              <a:t>Tercer nivel</a:t>
            </a:r>
          </a:p>
          <a:p>
            <a:pPr lvl="3"/>
            <a:r>
              <a:rPr lang="en-US" noProof="0"/>
              <a:t>Cuarto nivel</a:t>
            </a:r>
          </a:p>
          <a:p>
            <a:pPr lvl="4"/>
            <a:r>
              <a:rPr lang="en-US" noProof="0"/>
              <a:t>Quinto nivel</a:t>
            </a:r>
          </a:p>
        </p:txBody>
      </p:sp>
      <p:sp>
        <p:nvSpPr>
          <p:cNvPr id="15366" name="Rectangle 6"/>
          <p:cNvSpPr>
            <a:spLocks noGrp="1" noChangeArrowheads="1"/>
          </p:cNvSpPr>
          <p:nvPr>
            <p:ph type="ftr" sz="quarter" idx="4"/>
          </p:nvPr>
        </p:nvSpPr>
        <p:spPr bwMode="auto">
          <a:xfrm>
            <a:off x="0" y="9410700"/>
            <a:ext cx="2922588"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0" hangingPunct="0">
              <a:defRPr sz="1200">
                <a:latin typeface="Times New Roman" pitchFamily="18" charset="0"/>
              </a:defRPr>
            </a:lvl1pPr>
          </a:lstStyle>
          <a:p>
            <a:pPr>
              <a:defRPr/>
            </a:pPr>
            <a:endParaRPr lang="en-US"/>
          </a:p>
        </p:txBody>
      </p:sp>
      <p:sp>
        <p:nvSpPr>
          <p:cNvPr id="15367" name="Rectangle 7"/>
          <p:cNvSpPr>
            <a:spLocks noGrp="1" noChangeArrowheads="1"/>
          </p:cNvSpPr>
          <p:nvPr>
            <p:ph type="sldNum" sz="quarter" idx="5"/>
          </p:nvPr>
        </p:nvSpPr>
        <p:spPr bwMode="auto">
          <a:xfrm>
            <a:off x="3821113" y="9410700"/>
            <a:ext cx="2922587"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0" hangingPunct="0">
              <a:defRPr sz="1200">
                <a:latin typeface="Times New Roman" pitchFamily="18" charset="0"/>
              </a:defRPr>
            </a:lvl1pPr>
          </a:lstStyle>
          <a:p>
            <a:pPr>
              <a:defRPr/>
            </a:pPr>
            <a:fld id="{CE1FC977-ABE8-4984-97FD-FB6D2FDFB414}" type="slidenum">
              <a:rPr lang="en-US"/>
              <a:pPr>
                <a:defRPr/>
              </a:pPr>
              <a:t>‹Nº›</a:t>
            </a:fld>
            <a:endParaRPr lang="en-US"/>
          </a:p>
        </p:txBody>
      </p:sp>
    </p:spTree>
    <p:extLst>
      <p:ext uri="{BB962C8B-B14F-4D97-AF65-F5344CB8AC3E}">
        <p14:creationId xmlns:p14="http://schemas.microsoft.com/office/powerpoint/2010/main" val="6030177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6EBD8192-0049-4347-8001-F08AEC40D85E}" type="slidenum">
              <a:rPr lang="en-US" altLang="es-ES" smtClean="0"/>
              <a:pPr>
                <a:spcBef>
                  <a:spcPct val="0"/>
                </a:spcBef>
              </a:pPr>
              <a:t>1</a:t>
            </a:fld>
            <a:endParaRPr lang="en-US" altLang="es-ES"/>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p:spPr>
        <p:txBody>
          <a:bodyPr/>
          <a:lstStyle/>
          <a:p>
            <a:pPr eaLnBrk="1" hangingPunct="1"/>
            <a:endParaRPr lang="es-ES" alt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txBox="1">
            <a:spLocks noGrp="1" noChangeArrowheads="1"/>
          </p:cNvSpPr>
          <p:nvPr/>
        </p:nvSpPr>
        <p:spPr bwMode="auto">
          <a:xfrm>
            <a:off x="3821113" y="9409113"/>
            <a:ext cx="2921000"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764" tIns="47382" rIns="94764" bIns="47382" anchor="b"/>
          <a:lstStyle>
            <a:lvl1pPr defTabSz="946150" eaLnBrk="0" hangingPunct="0">
              <a:spcBef>
                <a:spcPct val="30000"/>
              </a:spcBef>
              <a:defRPr sz="1200">
                <a:solidFill>
                  <a:schemeClr val="tx1"/>
                </a:solidFill>
                <a:latin typeface="Times New Roman" pitchFamily="18" charset="0"/>
              </a:defRPr>
            </a:lvl1pPr>
            <a:lvl2pPr marL="742950" indent="-285750" defTabSz="946150" eaLnBrk="0" hangingPunct="0">
              <a:spcBef>
                <a:spcPct val="30000"/>
              </a:spcBef>
              <a:defRPr sz="1200">
                <a:solidFill>
                  <a:schemeClr val="tx1"/>
                </a:solidFill>
                <a:latin typeface="Times New Roman" pitchFamily="18" charset="0"/>
              </a:defRPr>
            </a:lvl2pPr>
            <a:lvl3pPr marL="1143000" indent="-228600" defTabSz="946150" eaLnBrk="0" hangingPunct="0">
              <a:spcBef>
                <a:spcPct val="30000"/>
              </a:spcBef>
              <a:defRPr sz="1200">
                <a:solidFill>
                  <a:schemeClr val="tx1"/>
                </a:solidFill>
                <a:latin typeface="Times New Roman" pitchFamily="18" charset="0"/>
              </a:defRPr>
            </a:lvl3pPr>
            <a:lvl4pPr marL="1600200" indent="-228600" defTabSz="946150" eaLnBrk="0" hangingPunct="0">
              <a:spcBef>
                <a:spcPct val="30000"/>
              </a:spcBef>
              <a:defRPr sz="1200">
                <a:solidFill>
                  <a:schemeClr val="tx1"/>
                </a:solidFill>
                <a:latin typeface="Times New Roman" pitchFamily="18" charset="0"/>
              </a:defRPr>
            </a:lvl4pPr>
            <a:lvl5pPr marL="2057400" indent="-228600" defTabSz="946150" eaLnBrk="0" hangingPunct="0">
              <a:spcBef>
                <a:spcPct val="30000"/>
              </a:spcBef>
              <a:defRPr sz="1200">
                <a:solidFill>
                  <a:schemeClr val="tx1"/>
                </a:solidFill>
                <a:latin typeface="Times New Roman" pitchFamily="18" charset="0"/>
              </a:defRPr>
            </a:lvl5pPr>
            <a:lvl6pPr marL="2514600" indent="-228600" defTabSz="946150" eaLnBrk="0" fontAlgn="base" hangingPunct="0">
              <a:spcBef>
                <a:spcPct val="30000"/>
              </a:spcBef>
              <a:spcAft>
                <a:spcPct val="0"/>
              </a:spcAft>
              <a:defRPr sz="1200">
                <a:solidFill>
                  <a:schemeClr val="tx1"/>
                </a:solidFill>
                <a:latin typeface="Times New Roman" pitchFamily="18" charset="0"/>
              </a:defRPr>
            </a:lvl6pPr>
            <a:lvl7pPr marL="2971800" indent="-228600" defTabSz="946150" eaLnBrk="0" fontAlgn="base" hangingPunct="0">
              <a:spcBef>
                <a:spcPct val="30000"/>
              </a:spcBef>
              <a:spcAft>
                <a:spcPct val="0"/>
              </a:spcAft>
              <a:defRPr sz="1200">
                <a:solidFill>
                  <a:schemeClr val="tx1"/>
                </a:solidFill>
                <a:latin typeface="Times New Roman" pitchFamily="18" charset="0"/>
              </a:defRPr>
            </a:lvl7pPr>
            <a:lvl8pPr marL="3429000" indent="-228600" defTabSz="946150" eaLnBrk="0" fontAlgn="base" hangingPunct="0">
              <a:spcBef>
                <a:spcPct val="30000"/>
              </a:spcBef>
              <a:spcAft>
                <a:spcPct val="0"/>
              </a:spcAft>
              <a:defRPr sz="1200">
                <a:solidFill>
                  <a:schemeClr val="tx1"/>
                </a:solidFill>
                <a:latin typeface="Times New Roman" pitchFamily="18" charset="0"/>
              </a:defRPr>
            </a:lvl8pPr>
            <a:lvl9pPr marL="3886200" indent="-228600" defTabSz="946150" eaLnBrk="0" fontAlgn="base" hangingPunct="0">
              <a:spcBef>
                <a:spcPct val="30000"/>
              </a:spcBef>
              <a:spcAft>
                <a:spcPct val="0"/>
              </a:spcAft>
              <a:defRPr sz="1200">
                <a:solidFill>
                  <a:schemeClr val="tx1"/>
                </a:solidFill>
                <a:latin typeface="Times New Roman" pitchFamily="18" charset="0"/>
              </a:defRPr>
            </a:lvl9pPr>
          </a:lstStyle>
          <a:p>
            <a:pPr algn="r" eaLnBrk="1" hangingPunct="1">
              <a:spcBef>
                <a:spcPct val="0"/>
              </a:spcBef>
            </a:pPr>
            <a:fld id="{F60E4919-60D4-4E74-B417-50130CC045DA}" type="slidenum">
              <a:rPr lang="es-ES" altLang="es-ES">
                <a:latin typeface="Arial" charset="0"/>
                <a:ea typeface="MS PGothic" pitchFamily="34" charset="-128"/>
              </a:rPr>
              <a:pPr algn="r" eaLnBrk="1" hangingPunct="1">
                <a:spcBef>
                  <a:spcPct val="0"/>
                </a:spcBef>
              </a:pPr>
              <a:t>9</a:t>
            </a:fld>
            <a:endParaRPr lang="es-ES" altLang="es-ES">
              <a:latin typeface="Arial" charset="0"/>
              <a:ea typeface="MS PGothic" pitchFamily="34" charset="-128"/>
            </a:endParaRPr>
          </a:p>
        </p:txBody>
      </p:sp>
      <p:sp>
        <p:nvSpPr>
          <p:cNvPr id="16387" name="Rectangle 2"/>
          <p:cNvSpPr>
            <a:spLocks noGrp="1" noRot="1" noChangeAspect="1" noChangeArrowheads="1" noTextEdit="1"/>
          </p:cNvSpPr>
          <p:nvPr>
            <p:ph type="sldImg"/>
          </p:nvPr>
        </p:nvSpPr>
        <p:spPr>
          <a:xfrm>
            <a:off x="884238" y="730250"/>
            <a:ext cx="4989512" cy="3743325"/>
          </a:xfrm>
          <a:ln/>
        </p:spPr>
      </p:sp>
      <p:sp>
        <p:nvSpPr>
          <p:cNvPr id="16388" name="Rectangle 3"/>
          <p:cNvSpPr>
            <a:spLocks noGrp="1" noChangeArrowheads="1"/>
          </p:cNvSpPr>
          <p:nvPr>
            <p:ph type="body" idx="1"/>
          </p:nvPr>
        </p:nvSpPr>
        <p:spPr>
          <a:xfrm>
            <a:off x="882650" y="4718050"/>
            <a:ext cx="4994275" cy="447198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 altLang="es-ES">
              <a:latin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6150" eaLnBrk="0" hangingPunct="0">
              <a:spcBef>
                <a:spcPct val="30000"/>
              </a:spcBef>
              <a:defRPr sz="1200">
                <a:solidFill>
                  <a:schemeClr val="tx1"/>
                </a:solidFill>
                <a:latin typeface="Times New Roman" pitchFamily="18" charset="0"/>
              </a:defRPr>
            </a:lvl1pPr>
            <a:lvl2pPr marL="742950" indent="-285750" defTabSz="946150" eaLnBrk="0" hangingPunct="0">
              <a:spcBef>
                <a:spcPct val="30000"/>
              </a:spcBef>
              <a:defRPr sz="1200">
                <a:solidFill>
                  <a:schemeClr val="tx1"/>
                </a:solidFill>
                <a:latin typeface="Times New Roman" pitchFamily="18" charset="0"/>
              </a:defRPr>
            </a:lvl2pPr>
            <a:lvl3pPr marL="1143000" indent="-228600" defTabSz="946150" eaLnBrk="0" hangingPunct="0">
              <a:spcBef>
                <a:spcPct val="30000"/>
              </a:spcBef>
              <a:defRPr sz="1200">
                <a:solidFill>
                  <a:schemeClr val="tx1"/>
                </a:solidFill>
                <a:latin typeface="Times New Roman" pitchFamily="18" charset="0"/>
              </a:defRPr>
            </a:lvl3pPr>
            <a:lvl4pPr marL="1600200" indent="-228600" defTabSz="946150" eaLnBrk="0" hangingPunct="0">
              <a:spcBef>
                <a:spcPct val="30000"/>
              </a:spcBef>
              <a:defRPr sz="1200">
                <a:solidFill>
                  <a:schemeClr val="tx1"/>
                </a:solidFill>
                <a:latin typeface="Times New Roman" pitchFamily="18" charset="0"/>
              </a:defRPr>
            </a:lvl4pPr>
            <a:lvl5pPr marL="2057400" indent="-228600" defTabSz="946150" eaLnBrk="0" hangingPunct="0">
              <a:spcBef>
                <a:spcPct val="30000"/>
              </a:spcBef>
              <a:defRPr sz="1200">
                <a:solidFill>
                  <a:schemeClr val="tx1"/>
                </a:solidFill>
                <a:latin typeface="Times New Roman" pitchFamily="18" charset="0"/>
              </a:defRPr>
            </a:lvl5pPr>
            <a:lvl6pPr marL="2514600" indent="-228600" defTabSz="946150" eaLnBrk="0" fontAlgn="base" hangingPunct="0">
              <a:spcBef>
                <a:spcPct val="30000"/>
              </a:spcBef>
              <a:spcAft>
                <a:spcPct val="0"/>
              </a:spcAft>
              <a:defRPr sz="1200">
                <a:solidFill>
                  <a:schemeClr val="tx1"/>
                </a:solidFill>
                <a:latin typeface="Times New Roman" pitchFamily="18" charset="0"/>
              </a:defRPr>
            </a:lvl6pPr>
            <a:lvl7pPr marL="2971800" indent="-228600" defTabSz="946150" eaLnBrk="0" fontAlgn="base" hangingPunct="0">
              <a:spcBef>
                <a:spcPct val="30000"/>
              </a:spcBef>
              <a:spcAft>
                <a:spcPct val="0"/>
              </a:spcAft>
              <a:defRPr sz="1200">
                <a:solidFill>
                  <a:schemeClr val="tx1"/>
                </a:solidFill>
                <a:latin typeface="Times New Roman" pitchFamily="18" charset="0"/>
              </a:defRPr>
            </a:lvl7pPr>
            <a:lvl8pPr marL="3429000" indent="-228600" defTabSz="946150" eaLnBrk="0" fontAlgn="base" hangingPunct="0">
              <a:spcBef>
                <a:spcPct val="30000"/>
              </a:spcBef>
              <a:spcAft>
                <a:spcPct val="0"/>
              </a:spcAft>
              <a:defRPr sz="1200">
                <a:solidFill>
                  <a:schemeClr val="tx1"/>
                </a:solidFill>
                <a:latin typeface="Times New Roman" pitchFamily="18" charset="0"/>
              </a:defRPr>
            </a:lvl8pPr>
            <a:lvl9pPr marL="3886200" indent="-228600" defTabSz="946150"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0DD022EB-C51A-4D52-86D8-E7D1F9078DB8}" type="slidenum">
              <a:rPr lang="es-ES" altLang="es-ES" smtClean="0">
                <a:latin typeface="Arial" charset="0"/>
                <a:ea typeface="MS PGothic" pitchFamily="34" charset="-128"/>
              </a:rPr>
              <a:pPr eaLnBrk="1" hangingPunct="1">
                <a:spcBef>
                  <a:spcPct val="0"/>
                </a:spcBef>
              </a:pPr>
              <a:t>15</a:t>
            </a:fld>
            <a:endParaRPr lang="es-ES" altLang="es-ES">
              <a:latin typeface="Arial" charset="0"/>
              <a:ea typeface="MS PGothic" pitchFamily="34" charset="-128"/>
            </a:endParaRPr>
          </a:p>
        </p:txBody>
      </p:sp>
      <p:sp>
        <p:nvSpPr>
          <p:cNvPr id="17411" name="Rectangle 2"/>
          <p:cNvSpPr>
            <a:spLocks noGrp="1" noRot="1" noChangeAspect="1" noChangeArrowheads="1" noTextEdit="1"/>
          </p:cNvSpPr>
          <p:nvPr>
            <p:ph type="sldImg"/>
          </p:nvPr>
        </p:nvSpPr>
        <p:spPr>
          <a:xfrm>
            <a:off x="884238" y="730250"/>
            <a:ext cx="4989512" cy="3743325"/>
          </a:xfrm>
          <a:ln/>
        </p:spPr>
      </p:sp>
      <p:sp>
        <p:nvSpPr>
          <p:cNvPr id="17412" name="Rectangle 3"/>
          <p:cNvSpPr>
            <a:spLocks noGrp="1" noChangeArrowheads="1"/>
          </p:cNvSpPr>
          <p:nvPr>
            <p:ph type="body" idx="1"/>
          </p:nvPr>
        </p:nvSpPr>
        <p:spPr>
          <a:xfrm>
            <a:off x="882650" y="4718050"/>
            <a:ext cx="4994275" cy="447198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s-ES" altLang="es-ES" b="1">
                <a:latin typeface="Arial" charset="0"/>
              </a:rPr>
              <a:t>Computación:</a:t>
            </a:r>
            <a:r>
              <a:rPr lang="es-ES" altLang="es-ES">
                <a:latin typeface="Arial" charset="0"/>
              </a:rPr>
              <a:t> fundamentos científicos y técnicos para el diseño de soluciones eficientes a los retos de computación en inteligencia artificial, bioinformática, realidad virtual y muchos otros ámbitos apasionantes.</a:t>
            </a:r>
            <a:br>
              <a:rPr lang="es-ES" altLang="es-ES">
                <a:latin typeface="Arial" charset="0"/>
              </a:rPr>
            </a:br>
            <a:r>
              <a:rPr lang="es-ES" altLang="es-ES">
                <a:latin typeface="Arial" charset="0"/>
              </a:rPr>
              <a:t/>
            </a:r>
            <a:br>
              <a:rPr lang="es-ES" altLang="es-ES">
                <a:latin typeface="Arial" charset="0"/>
              </a:rPr>
            </a:br>
            <a:r>
              <a:rPr lang="es-ES" altLang="es-ES" b="1">
                <a:latin typeface="Arial" charset="0"/>
              </a:rPr>
              <a:t>Ingeniería de Computadores:</a:t>
            </a:r>
            <a:r>
              <a:rPr lang="es-ES" altLang="es-ES">
                <a:latin typeface="Arial" charset="0"/>
              </a:rPr>
              <a:t> diseñar computadores y dispositivos digitales que integran hardware, software y comunicaciones, como supercomputadores, teléfonos móviles, reproductores mp3, equipamiento médico, robots o sistemas de procesamiento de imagen.</a:t>
            </a:r>
            <a:br>
              <a:rPr lang="es-ES" altLang="es-ES">
                <a:latin typeface="Arial" charset="0"/>
              </a:rPr>
            </a:br>
            <a:r>
              <a:rPr lang="es-ES" altLang="es-ES">
                <a:latin typeface="Arial" charset="0"/>
              </a:rPr>
              <a:t/>
            </a:r>
            <a:br>
              <a:rPr lang="es-ES" altLang="es-ES">
                <a:latin typeface="Arial" charset="0"/>
              </a:rPr>
            </a:br>
            <a:r>
              <a:rPr lang="es-ES" altLang="es-ES" b="1">
                <a:latin typeface="Arial" charset="0"/>
              </a:rPr>
              <a:t>Ingeniería de Software:</a:t>
            </a:r>
            <a:r>
              <a:rPr lang="es-ES" altLang="es-ES">
                <a:latin typeface="Arial" charset="0"/>
              </a:rPr>
              <a:t> construir sistemas software que responden a las necesidades de los usuarios y las empresas, fiables y eficientes, gestionando las personas, los recursos y las etapas del proyecto desde la definición de las necesidades del cliente hasta la construcción y desarrollo.</a:t>
            </a:r>
            <a:br>
              <a:rPr lang="es-ES" altLang="es-ES">
                <a:latin typeface="Arial" charset="0"/>
              </a:rPr>
            </a:br>
            <a:r>
              <a:rPr lang="es-ES" altLang="es-ES">
                <a:latin typeface="Arial" charset="0"/>
              </a:rPr>
              <a:t/>
            </a:r>
            <a:br>
              <a:rPr lang="es-ES" altLang="es-ES">
                <a:latin typeface="Arial" charset="0"/>
              </a:rPr>
            </a:br>
            <a:r>
              <a:rPr lang="es-ES" altLang="es-ES" b="1">
                <a:latin typeface="Arial" charset="0"/>
              </a:rPr>
              <a:t>Sistemas de Información:</a:t>
            </a:r>
            <a:r>
              <a:rPr lang="es-ES" altLang="es-ES">
                <a:latin typeface="Arial" charset="0"/>
              </a:rPr>
              <a:t> enlazar los ámbitos técnicos y de gestión para mejorar los procesos de las organizaciones con el uso de tecnologías de la información para alcanzar sus estrategias y sus objetivos, ser más eficientes, innovadoras y competitivas.</a:t>
            </a:r>
            <a:br>
              <a:rPr lang="es-ES" altLang="es-ES">
                <a:latin typeface="Arial" charset="0"/>
              </a:rPr>
            </a:br>
            <a:r>
              <a:rPr lang="es-ES" altLang="es-ES">
                <a:latin typeface="Arial" charset="0"/>
              </a:rPr>
              <a:t/>
            </a:r>
            <a:br>
              <a:rPr lang="es-ES" altLang="es-ES">
                <a:latin typeface="Arial" charset="0"/>
              </a:rPr>
            </a:br>
            <a:r>
              <a:rPr lang="es-ES" altLang="es-ES" b="1">
                <a:latin typeface="Arial" charset="0"/>
              </a:rPr>
              <a:t>Tecnologías de la información:</a:t>
            </a:r>
            <a:r>
              <a:rPr lang="es-ES" altLang="es-ES">
                <a:latin typeface="Arial" charset="0"/>
              </a:rPr>
              <a:t> diseñar e instalar la infraestructura informática necesaria para satisfacer, de forma segura, las necesidades de las organizaciones. Serás experto en los diferentes tipos de redes informáticas y en aplicaciones en red. </a:t>
            </a:r>
            <a:endParaRPr lang="es-ES_tradnl" altLang="es-ES">
              <a:latin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6" name="Rectangle 7"/>
          <p:cNvSpPr>
            <a:spLocks noGrp="1" noChangeArrowheads="1"/>
          </p:cNvSpPr>
          <p:nvPr>
            <p:ph type="sldNum" sz="quarter" idx="5"/>
          </p:nvPr>
        </p:nvSpPr>
        <p:spPr>
          <a:noFill/>
        </p:spPr>
        <p:txBody>
          <a:bodyPr/>
          <a:lstStyle>
            <a:lvl1pPr defTabSz="914731">
              <a:defRPr>
                <a:solidFill>
                  <a:schemeClr val="tx1"/>
                </a:solidFill>
                <a:latin typeface="Arial" pitchFamily="34" charset="0"/>
              </a:defRPr>
            </a:lvl1pPr>
            <a:lvl2pPr marL="740647" indent="-284864" defTabSz="914731">
              <a:defRPr>
                <a:solidFill>
                  <a:schemeClr val="tx1"/>
                </a:solidFill>
                <a:latin typeface="Arial" pitchFamily="34" charset="0"/>
              </a:defRPr>
            </a:lvl2pPr>
            <a:lvl3pPr marL="1139457" indent="-227891" defTabSz="914731">
              <a:defRPr>
                <a:solidFill>
                  <a:schemeClr val="tx1"/>
                </a:solidFill>
                <a:latin typeface="Arial" pitchFamily="34" charset="0"/>
              </a:defRPr>
            </a:lvl3pPr>
            <a:lvl4pPr marL="1595239" indent="-227891" defTabSz="914731">
              <a:defRPr>
                <a:solidFill>
                  <a:schemeClr val="tx1"/>
                </a:solidFill>
                <a:latin typeface="Arial" pitchFamily="34" charset="0"/>
              </a:defRPr>
            </a:lvl4pPr>
            <a:lvl5pPr marL="2051022" indent="-227891" defTabSz="914731">
              <a:defRPr>
                <a:solidFill>
                  <a:schemeClr val="tx1"/>
                </a:solidFill>
                <a:latin typeface="Arial" pitchFamily="34" charset="0"/>
              </a:defRPr>
            </a:lvl5pPr>
            <a:lvl6pPr marL="2506805" indent="-227891" defTabSz="914731" eaLnBrk="0" fontAlgn="base" hangingPunct="0">
              <a:spcBef>
                <a:spcPct val="0"/>
              </a:spcBef>
              <a:spcAft>
                <a:spcPct val="0"/>
              </a:spcAft>
              <a:defRPr>
                <a:solidFill>
                  <a:schemeClr val="tx1"/>
                </a:solidFill>
                <a:latin typeface="Arial" pitchFamily="34" charset="0"/>
              </a:defRPr>
            </a:lvl6pPr>
            <a:lvl7pPr marL="2962587" indent="-227891" defTabSz="914731" eaLnBrk="0" fontAlgn="base" hangingPunct="0">
              <a:spcBef>
                <a:spcPct val="0"/>
              </a:spcBef>
              <a:spcAft>
                <a:spcPct val="0"/>
              </a:spcAft>
              <a:defRPr>
                <a:solidFill>
                  <a:schemeClr val="tx1"/>
                </a:solidFill>
                <a:latin typeface="Arial" pitchFamily="34" charset="0"/>
              </a:defRPr>
            </a:lvl7pPr>
            <a:lvl8pPr marL="3418370" indent="-227891" defTabSz="914731" eaLnBrk="0" fontAlgn="base" hangingPunct="0">
              <a:spcBef>
                <a:spcPct val="0"/>
              </a:spcBef>
              <a:spcAft>
                <a:spcPct val="0"/>
              </a:spcAft>
              <a:defRPr>
                <a:solidFill>
                  <a:schemeClr val="tx1"/>
                </a:solidFill>
                <a:latin typeface="Arial" pitchFamily="34" charset="0"/>
              </a:defRPr>
            </a:lvl8pPr>
            <a:lvl9pPr marL="3874153" indent="-227891" defTabSz="914731" eaLnBrk="0" fontAlgn="base" hangingPunct="0">
              <a:spcBef>
                <a:spcPct val="0"/>
              </a:spcBef>
              <a:spcAft>
                <a:spcPct val="0"/>
              </a:spcAft>
              <a:defRPr>
                <a:solidFill>
                  <a:schemeClr val="tx1"/>
                </a:solidFill>
                <a:latin typeface="Arial" pitchFamily="34" charset="0"/>
              </a:defRPr>
            </a:lvl9pPr>
          </a:lstStyle>
          <a:p>
            <a:fld id="{772FE714-504F-4DC7-8E75-31AC9E657E5C}" type="slidenum">
              <a:rPr lang="en-US" altLang="es-ES" smtClean="0">
                <a:latin typeface="Times New Roman" pitchFamily="18" charset="0"/>
              </a:rPr>
              <a:pPr/>
              <a:t>107</a:t>
            </a:fld>
            <a:endParaRPr lang="en-US" altLang="es-ES">
              <a:latin typeface="Times New Roman" pitchFamily="18" charset="0"/>
            </a:endParaRPr>
          </a:p>
        </p:txBody>
      </p:sp>
      <p:sp>
        <p:nvSpPr>
          <p:cNvPr id="221187" name="Rectangle 2"/>
          <p:cNvSpPr>
            <a:spLocks noGrp="1" noRot="1" noChangeAspect="1" noChangeArrowheads="1" noTextEdit="1"/>
          </p:cNvSpPr>
          <p:nvPr>
            <p:ph type="sldImg"/>
          </p:nvPr>
        </p:nvSpPr>
        <p:spPr>
          <a:ln/>
        </p:spPr>
      </p:sp>
      <p:sp>
        <p:nvSpPr>
          <p:cNvPr id="221188" name="Rectangle 3"/>
          <p:cNvSpPr>
            <a:spLocks noGrp="1" noChangeArrowheads="1"/>
          </p:cNvSpPr>
          <p:nvPr>
            <p:ph type="body" idx="1"/>
          </p:nvPr>
        </p:nvSpPr>
        <p:spPr>
          <a:noFill/>
        </p:spPr>
        <p:txBody>
          <a:bodyPr/>
          <a:lstStyle/>
          <a:p>
            <a:pPr eaLnBrk="1" hangingPunct="1"/>
            <a:r>
              <a:rPr lang="es-ES" altLang="es-ES" sz="1000"/>
              <a:t>Las distintas estrategias estan ordenadas por orden creciente de riesgo (y también de la calidad del producto que obtenemos).</a:t>
            </a:r>
          </a:p>
        </p:txBody>
      </p:sp>
    </p:spTree>
    <p:extLst>
      <p:ext uri="{BB962C8B-B14F-4D97-AF65-F5344CB8AC3E}">
        <p14:creationId xmlns:p14="http://schemas.microsoft.com/office/powerpoint/2010/main" val="8455177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234" name="Rectangle 7"/>
          <p:cNvSpPr>
            <a:spLocks noGrp="1" noChangeArrowheads="1"/>
          </p:cNvSpPr>
          <p:nvPr>
            <p:ph type="sldNum" sz="quarter" idx="5"/>
          </p:nvPr>
        </p:nvSpPr>
        <p:spPr>
          <a:noFill/>
        </p:spPr>
        <p:txBody>
          <a:bodyPr/>
          <a:lstStyle>
            <a:lvl1pPr defTabSz="914731">
              <a:defRPr>
                <a:solidFill>
                  <a:schemeClr val="tx1"/>
                </a:solidFill>
                <a:latin typeface="Arial" pitchFamily="34" charset="0"/>
              </a:defRPr>
            </a:lvl1pPr>
            <a:lvl2pPr marL="740647" indent="-284864" defTabSz="914731">
              <a:defRPr>
                <a:solidFill>
                  <a:schemeClr val="tx1"/>
                </a:solidFill>
                <a:latin typeface="Arial" pitchFamily="34" charset="0"/>
              </a:defRPr>
            </a:lvl2pPr>
            <a:lvl3pPr marL="1139457" indent="-227891" defTabSz="914731">
              <a:defRPr>
                <a:solidFill>
                  <a:schemeClr val="tx1"/>
                </a:solidFill>
                <a:latin typeface="Arial" pitchFamily="34" charset="0"/>
              </a:defRPr>
            </a:lvl3pPr>
            <a:lvl4pPr marL="1595239" indent="-227891" defTabSz="914731">
              <a:defRPr>
                <a:solidFill>
                  <a:schemeClr val="tx1"/>
                </a:solidFill>
                <a:latin typeface="Arial" pitchFamily="34" charset="0"/>
              </a:defRPr>
            </a:lvl4pPr>
            <a:lvl5pPr marL="2051022" indent="-227891" defTabSz="914731">
              <a:defRPr>
                <a:solidFill>
                  <a:schemeClr val="tx1"/>
                </a:solidFill>
                <a:latin typeface="Arial" pitchFamily="34" charset="0"/>
              </a:defRPr>
            </a:lvl5pPr>
            <a:lvl6pPr marL="2506805" indent="-227891" defTabSz="914731" eaLnBrk="0" fontAlgn="base" hangingPunct="0">
              <a:spcBef>
                <a:spcPct val="0"/>
              </a:spcBef>
              <a:spcAft>
                <a:spcPct val="0"/>
              </a:spcAft>
              <a:defRPr>
                <a:solidFill>
                  <a:schemeClr val="tx1"/>
                </a:solidFill>
                <a:latin typeface="Arial" pitchFamily="34" charset="0"/>
              </a:defRPr>
            </a:lvl6pPr>
            <a:lvl7pPr marL="2962587" indent="-227891" defTabSz="914731" eaLnBrk="0" fontAlgn="base" hangingPunct="0">
              <a:spcBef>
                <a:spcPct val="0"/>
              </a:spcBef>
              <a:spcAft>
                <a:spcPct val="0"/>
              </a:spcAft>
              <a:defRPr>
                <a:solidFill>
                  <a:schemeClr val="tx1"/>
                </a:solidFill>
                <a:latin typeface="Arial" pitchFamily="34" charset="0"/>
              </a:defRPr>
            </a:lvl7pPr>
            <a:lvl8pPr marL="3418370" indent="-227891" defTabSz="914731" eaLnBrk="0" fontAlgn="base" hangingPunct="0">
              <a:spcBef>
                <a:spcPct val="0"/>
              </a:spcBef>
              <a:spcAft>
                <a:spcPct val="0"/>
              </a:spcAft>
              <a:defRPr>
                <a:solidFill>
                  <a:schemeClr val="tx1"/>
                </a:solidFill>
                <a:latin typeface="Arial" pitchFamily="34" charset="0"/>
              </a:defRPr>
            </a:lvl8pPr>
            <a:lvl9pPr marL="3874153" indent="-227891" defTabSz="914731" eaLnBrk="0" fontAlgn="base" hangingPunct="0">
              <a:spcBef>
                <a:spcPct val="0"/>
              </a:spcBef>
              <a:spcAft>
                <a:spcPct val="0"/>
              </a:spcAft>
              <a:defRPr>
                <a:solidFill>
                  <a:schemeClr val="tx1"/>
                </a:solidFill>
                <a:latin typeface="Arial" pitchFamily="34" charset="0"/>
              </a:defRPr>
            </a:lvl9pPr>
          </a:lstStyle>
          <a:p>
            <a:fld id="{C1858C88-3091-43DF-9D74-C3CE42998755}" type="slidenum">
              <a:rPr lang="en-US" altLang="es-ES" smtClean="0">
                <a:latin typeface="Times New Roman" pitchFamily="18" charset="0"/>
              </a:rPr>
              <a:pPr/>
              <a:t>108</a:t>
            </a:fld>
            <a:endParaRPr lang="en-US" altLang="es-ES">
              <a:latin typeface="Times New Roman" pitchFamily="18" charset="0"/>
            </a:endParaRPr>
          </a:p>
        </p:txBody>
      </p:sp>
      <p:sp>
        <p:nvSpPr>
          <p:cNvPr id="223235" name="Rectangle 2"/>
          <p:cNvSpPr>
            <a:spLocks noGrp="1" noRot="1" noChangeAspect="1" noChangeArrowheads="1" noTextEdit="1"/>
          </p:cNvSpPr>
          <p:nvPr>
            <p:ph type="sldImg"/>
          </p:nvPr>
        </p:nvSpPr>
        <p:spPr>
          <a:ln/>
        </p:spPr>
      </p:sp>
      <p:sp>
        <p:nvSpPr>
          <p:cNvPr id="223236" name="Rectangle 3"/>
          <p:cNvSpPr>
            <a:spLocks noGrp="1" noChangeArrowheads="1"/>
          </p:cNvSpPr>
          <p:nvPr>
            <p:ph type="body" idx="1"/>
          </p:nvPr>
        </p:nvSpPr>
        <p:spPr>
          <a:noFill/>
        </p:spPr>
        <p:txBody>
          <a:bodyPr/>
          <a:lstStyle/>
          <a:p>
            <a:pPr eaLnBrk="1" hangingPunct="1"/>
            <a:endParaRPr lang="es-ES" altLang="es-ES" sz="1100"/>
          </a:p>
        </p:txBody>
      </p:sp>
    </p:spTree>
    <p:extLst>
      <p:ext uri="{BB962C8B-B14F-4D97-AF65-F5344CB8AC3E}">
        <p14:creationId xmlns:p14="http://schemas.microsoft.com/office/powerpoint/2010/main" val="21890470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258" name="Rectangle 7"/>
          <p:cNvSpPr>
            <a:spLocks noGrp="1" noChangeArrowheads="1"/>
          </p:cNvSpPr>
          <p:nvPr>
            <p:ph type="sldNum" sz="quarter" idx="5"/>
          </p:nvPr>
        </p:nvSpPr>
        <p:spPr>
          <a:noFill/>
        </p:spPr>
        <p:txBody>
          <a:bodyPr/>
          <a:lstStyle>
            <a:lvl1pPr defTabSz="914731">
              <a:defRPr>
                <a:solidFill>
                  <a:schemeClr val="tx1"/>
                </a:solidFill>
                <a:latin typeface="Arial" pitchFamily="34" charset="0"/>
              </a:defRPr>
            </a:lvl1pPr>
            <a:lvl2pPr marL="740647" indent="-284864" defTabSz="914731">
              <a:defRPr>
                <a:solidFill>
                  <a:schemeClr val="tx1"/>
                </a:solidFill>
                <a:latin typeface="Arial" pitchFamily="34" charset="0"/>
              </a:defRPr>
            </a:lvl2pPr>
            <a:lvl3pPr marL="1139457" indent="-227891" defTabSz="914731">
              <a:defRPr>
                <a:solidFill>
                  <a:schemeClr val="tx1"/>
                </a:solidFill>
                <a:latin typeface="Arial" pitchFamily="34" charset="0"/>
              </a:defRPr>
            </a:lvl3pPr>
            <a:lvl4pPr marL="1595239" indent="-227891" defTabSz="914731">
              <a:defRPr>
                <a:solidFill>
                  <a:schemeClr val="tx1"/>
                </a:solidFill>
                <a:latin typeface="Arial" pitchFamily="34" charset="0"/>
              </a:defRPr>
            </a:lvl4pPr>
            <a:lvl5pPr marL="2051022" indent="-227891" defTabSz="914731">
              <a:defRPr>
                <a:solidFill>
                  <a:schemeClr val="tx1"/>
                </a:solidFill>
                <a:latin typeface="Arial" pitchFamily="34" charset="0"/>
              </a:defRPr>
            </a:lvl5pPr>
            <a:lvl6pPr marL="2506805" indent="-227891" defTabSz="914731" eaLnBrk="0" fontAlgn="base" hangingPunct="0">
              <a:spcBef>
                <a:spcPct val="0"/>
              </a:spcBef>
              <a:spcAft>
                <a:spcPct val="0"/>
              </a:spcAft>
              <a:defRPr>
                <a:solidFill>
                  <a:schemeClr val="tx1"/>
                </a:solidFill>
                <a:latin typeface="Arial" pitchFamily="34" charset="0"/>
              </a:defRPr>
            </a:lvl6pPr>
            <a:lvl7pPr marL="2962587" indent="-227891" defTabSz="914731" eaLnBrk="0" fontAlgn="base" hangingPunct="0">
              <a:spcBef>
                <a:spcPct val="0"/>
              </a:spcBef>
              <a:spcAft>
                <a:spcPct val="0"/>
              </a:spcAft>
              <a:defRPr>
                <a:solidFill>
                  <a:schemeClr val="tx1"/>
                </a:solidFill>
                <a:latin typeface="Arial" pitchFamily="34" charset="0"/>
              </a:defRPr>
            </a:lvl7pPr>
            <a:lvl8pPr marL="3418370" indent="-227891" defTabSz="914731" eaLnBrk="0" fontAlgn="base" hangingPunct="0">
              <a:spcBef>
                <a:spcPct val="0"/>
              </a:spcBef>
              <a:spcAft>
                <a:spcPct val="0"/>
              </a:spcAft>
              <a:defRPr>
                <a:solidFill>
                  <a:schemeClr val="tx1"/>
                </a:solidFill>
                <a:latin typeface="Arial" pitchFamily="34" charset="0"/>
              </a:defRPr>
            </a:lvl8pPr>
            <a:lvl9pPr marL="3874153" indent="-227891" defTabSz="914731" eaLnBrk="0" fontAlgn="base" hangingPunct="0">
              <a:spcBef>
                <a:spcPct val="0"/>
              </a:spcBef>
              <a:spcAft>
                <a:spcPct val="0"/>
              </a:spcAft>
              <a:defRPr>
                <a:solidFill>
                  <a:schemeClr val="tx1"/>
                </a:solidFill>
                <a:latin typeface="Arial" pitchFamily="34" charset="0"/>
              </a:defRPr>
            </a:lvl9pPr>
          </a:lstStyle>
          <a:p>
            <a:fld id="{E37E056F-3A8C-405E-9D6D-91CF6446E76E}" type="slidenum">
              <a:rPr lang="en-US" altLang="es-ES" smtClean="0">
                <a:latin typeface="Times New Roman" pitchFamily="18" charset="0"/>
              </a:rPr>
              <a:pPr/>
              <a:t>109</a:t>
            </a:fld>
            <a:endParaRPr lang="en-US" altLang="es-ES">
              <a:latin typeface="Times New Roman" pitchFamily="18" charset="0"/>
            </a:endParaRPr>
          </a:p>
        </p:txBody>
      </p:sp>
      <p:sp>
        <p:nvSpPr>
          <p:cNvPr id="224259" name="Rectangle 2"/>
          <p:cNvSpPr>
            <a:spLocks noGrp="1" noRot="1" noChangeAspect="1" noChangeArrowheads="1" noTextEdit="1"/>
          </p:cNvSpPr>
          <p:nvPr>
            <p:ph type="sldImg"/>
          </p:nvPr>
        </p:nvSpPr>
        <p:spPr>
          <a:ln/>
        </p:spPr>
      </p:sp>
      <p:sp>
        <p:nvSpPr>
          <p:cNvPr id="224260" name="Rectangle 3"/>
          <p:cNvSpPr>
            <a:spLocks noGrp="1" noChangeArrowheads="1"/>
          </p:cNvSpPr>
          <p:nvPr>
            <p:ph type="body" idx="1"/>
          </p:nvPr>
        </p:nvSpPr>
        <p:spPr>
          <a:noFill/>
        </p:spPr>
        <p:txBody>
          <a:bodyPr/>
          <a:lstStyle/>
          <a:p>
            <a:pPr eaLnBrk="1" hangingPunct="1"/>
            <a:r>
              <a:rPr lang="es-ES" altLang="es-ES" sz="1000"/>
              <a:t>Un wrapper puede ofrecer realizar un cambio de API para adaptarnos a las necesidades de nuevas aplicaciones. En realidad el wrapper sustituye las llamadas a las funciones nuevas por llamadas a las funciones antiguas, traduciendo los resultados en el formato anterior a resultados en el nuevo formato.</a:t>
            </a:r>
          </a:p>
          <a:p>
            <a:pPr eaLnBrk="1" hangingPunct="1"/>
            <a:endParaRPr lang="es-ES" altLang="es-ES" sz="1000"/>
          </a:p>
          <a:p>
            <a:pPr eaLnBrk="1" hangingPunct="1"/>
            <a:r>
              <a:rPr lang="es-ES" altLang="es-ES" sz="1000"/>
              <a:t>Algunos wrappers pueden estar especializados en ofrecer a un usuario humano  un GUI para interactuar con una aplicación que fue diseñada para ser accedida solamente desde otro programa.</a:t>
            </a:r>
          </a:p>
          <a:p>
            <a:pPr eaLnBrk="1" hangingPunct="1"/>
            <a:endParaRPr lang="es-ES" altLang="es-ES" sz="1000"/>
          </a:p>
          <a:p>
            <a:pPr eaLnBrk="1" hangingPunct="1"/>
            <a:r>
              <a:rPr lang="es-ES" altLang="es-ES" sz="1000"/>
              <a:t>Mucho más frecuente es crear  un wrapper que permite a un programa utilizar una aplicación que fue creada para ser accedida únicamente por humanos (el único punto de entrada es un GUI).</a:t>
            </a:r>
          </a:p>
          <a:p>
            <a:pPr eaLnBrk="1" hangingPunct="1"/>
            <a:endParaRPr lang="es-ES" altLang="es-ES" sz="1000"/>
          </a:p>
          <a:p>
            <a:pPr eaLnBrk="1" hangingPunct="1"/>
            <a:r>
              <a:rPr lang="es-ES" altLang="es-ES" sz="1000"/>
              <a:t>Allí donde hablamos de GUIs también podriamos estar hablando de simples interfaces de texto.</a:t>
            </a:r>
          </a:p>
        </p:txBody>
      </p:sp>
    </p:spTree>
    <p:extLst>
      <p:ext uri="{BB962C8B-B14F-4D97-AF65-F5344CB8AC3E}">
        <p14:creationId xmlns:p14="http://schemas.microsoft.com/office/powerpoint/2010/main" val="24591935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2" name="Rectangle 7"/>
          <p:cNvSpPr>
            <a:spLocks noGrp="1" noChangeArrowheads="1"/>
          </p:cNvSpPr>
          <p:nvPr>
            <p:ph type="sldNum" sz="quarter" idx="5"/>
          </p:nvPr>
        </p:nvSpPr>
        <p:spPr>
          <a:noFill/>
        </p:spPr>
        <p:txBody>
          <a:bodyPr/>
          <a:lstStyle>
            <a:lvl1pPr defTabSz="914731">
              <a:defRPr>
                <a:solidFill>
                  <a:schemeClr val="tx1"/>
                </a:solidFill>
                <a:latin typeface="Arial" pitchFamily="34" charset="0"/>
              </a:defRPr>
            </a:lvl1pPr>
            <a:lvl2pPr marL="740647" indent="-284864" defTabSz="914731">
              <a:defRPr>
                <a:solidFill>
                  <a:schemeClr val="tx1"/>
                </a:solidFill>
                <a:latin typeface="Arial" pitchFamily="34" charset="0"/>
              </a:defRPr>
            </a:lvl2pPr>
            <a:lvl3pPr marL="1139457" indent="-227891" defTabSz="914731">
              <a:defRPr>
                <a:solidFill>
                  <a:schemeClr val="tx1"/>
                </a:solidFill>
                <a:latin typeface="Arial" pitchFamily="34" charset="0"/>
              </a:defRPr>
            </a:lvl3pPr>
            <a:lvl4pPr marL="1595239" indent="-227891" defTabSz="914731">
              <a:defRPr>
                <a:solidFill>
                  <a:schemeClr val="tx1"/>
                </a:solidFill>
                <a:latin typeface="Arial" pitchFamily="34" charset="0"/>
              </a:defRPr>
            </a:lvl4pPr>
            <a:lvl5pPr marL="2051022" indent="-227891" defTabSz="914731">
              <a:defRPr>
                <a:solidFill>
                  <a:schemeClr val="tx1"/>
                </a:solidFill>
                <a:latin typeface="Arial" pitchFamily="34" charset="0"/>
              </a:defRPr>
            </a:lvl5pPr>
            <a:lvl6pPr marL="2506805" indent="-227891" defTabSz="914731" eaLnBrk="0" fontAlgn="base" hangingPunct="0">
              <a:spcBef>
                <a:spcPct val="0"/>
              </a:spcBef>
              <a:spcAft>
                <a:spcPct val="0"/>
              </a:spcAft>
              <a:defRPr>
                <a:solidFill>
                  <a:schemeClr val="tx1"/>
                </a:solidFill>
                <a:latin typeface="Arial" pitchFamily="34" charset="0"/>
              </a:defRPr>
            </a:lvl6pPr>
            <a:lvl7pPr marL="2962587" indent="-227891" defTabSz="914731" eaLnBrk="0" fontAlgn="base" hangingPunct="0">
              <a:spcBef>
                <a:spcPct val="0"/>
              </a:spcBef>
              <a:spcAft>
                <a:spcPct val="0"/>
              </a:spcAft>
              <a:defRPr>
                <a:solidFill>
                  <a:schemeClr val="tx1"/>
                </a:solidFill>
                <a:latin typeface="Arial" pitchFamily="34" charset="0"/>
              </a:defRPr>
            </a:lvl7pPr>
            <a:lvl8pPr marL="3418370" indent="-227891" defTabSz="914731" eaLnBrk="0" fontAlgn="base" hangingPunct="0">
              <a:spcBef>
                <a:spcPct val="0"/>
              </a:spcBef>
              <a:spcAft>
                <a:spcPct val="0"/>
              </a:spcAft>
              <a:defRPr>
                <a:solidFill>
                  <a:schemeClr val="tx1"/>
                </a:solidFill>
                <a:latin typeface="Arial" pitchFamily="34" charset="0"/>
              </a:defRPr>
            </a:lvl8pPr>
            <a:lvl9pPr marL="3874153" indent="-227891" defTabSz="914731" eaLnBrk="0" fontAlgn="base" hangingPunct="0">
              <a:spcBef>
                <a:spcPct val="0"/>
              </a:spcBef>
              <a:spcAft>
                <a:spcPct val="0"/>
              </a:spcAft>
              <a:defRPr>
                <a:solidFill>
                  <a:schemeClr val="tx1"/>
                </a:solidFill>
                <a:latin typeface="Arial" pitchFamily="34" charset="0"/>
              </a:defRPr>
            </a:lvl9pPr>
          </a:lstStyle>
          <a:p>
            <a:fld id="{30837A55-EE72-4E60-B880-10DE584290D3}" type="slidenum">
              <a:rPr lang="en-US" altLang="es-ES" smtClean="0">
                <a:latin typeface="Times New Roman" pitchFamily="18" charset="0"/>
              </a:rPr>
              <a:pPr/>
              <a:t>130</a:t>
            </a:fld>
            <a:endParaRPr lang="en-US" altLang="es-ES">
              <a:latin typeface="Times New Roman" pitchFamily="18" charset="0"/>
            </a:endParaRPr>
          </a:p>
        </p:txBody>
      </p:sp>
      <p:sp>
        <p:nvSpPr>
          <p:cNvPr id="225283" name="Rectangle 2"/>
          <p:cNvSpPr>
            <a:spLocks noGrp="1" noRot="1" noChangeAspect="1" noChangeArrowheads="1" noTextEdit="1"/>
          </p:cNvSpPr>
          <p:nvPr>
            <p:ph type="sldImg"/>
          </p:nvPr>
        </p:nvSpPr>
        <p:spPr>
          <a:ln/>
        </p:spPr>
      </p:sp>
      <p:sp>
        <p:nvSpPr>
          <p:cNvPr id="225284" name="Rectangle 3"/>
          <p:cNvSpPr>
            <a:spLocks noGrp="1" noChangeArrowheads="1"/>
          </p:cNvSpPr>
          <p:nvPr>
            <p:ph type="body" idx="1"/>
          </p:nvPr>
        </p:nvSpPr>
        <p:spPr>
          <a:noFill/>
        </p:spPr>
        <p:txBody>
          <a:bodyPr/>
          <a:lstStyle/>
          <a:p>
            <a:pPr eaLnBrk="1" hangingPunct="1"/>
            <a:r>
              <a:rPr lang="es-ES" altLang="es-ES" sz="1000"/>
              <a:t>El riesgo del uso de wrappers es muy bajo. Sin embargo no hay que olvidar que el sistema legado sigue allí y que antes o después habrá que aplicar una estrategia más agresiva.</a:t>
            </a:r>
          </a:p>
          <a:p>
            <a:pPr eaLnBrk="1" hangingPunct="1"/>
            <a:endParaRPr lang="es-ES" altLang="es-ES" sz="1000"/>
          </a:p>
        </p:txBody>
      </p:sp>
    </p:spTree>
    <p:extLst>
      <p:ext uri="{BB962C8B-B14F-4D97-AF65-F5344CB8AC3E}">
        <p14:creationId xmlns:p14="http://schemas.microsoft.com/office/powerpoint/2010/main" val="33534650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306" name="Rectangle 7"/>
          <p:cNvSpPr>
            <a:spLocks noGrp="1" noChangeArrowheads="1"/>
          </p:cNvSpPr>
          <p:nvPr>
            <p:ph type="sldNum" sz="quarter" idx="5"/>
          </p:nvPr>
        </p:nvSpPr>
        <p:spPr>
          <a:noFill/>
        </p:spPr>
        <p:txBody>
          <a:bodyPr/>
          <a:lstStyle>
            <a:lvl1pPr defTabSz="914731">
              <a:defRPr>
                <a:solidFill>
                  <a:schemeClr val="tx1"/>
                </a:solidFill>
                <a:latin typeface="Arial" pitchFamily="34" charset="0"/>
              </a:defRPr>
            </a:lvl1pPr>
            <a:lvl2pPr marL="740647" indent="-284864" defTabSz="914731">
              <a:defRPr>
                <a:solidFill>
                  <a:schemeClr val="tx1"/>
                </a:solidFill>
                <a:latin typeface="Arial" pitchFamily="34" charset="0"/>
              </a:defRPr>
            </a:lvl2pPr>
            <a:lvl3pPr marL="1139457" indent="-227891" defTabSz="914731">
              <a:defRPr>
                <a:solidFill>
                  <a:schemeClr val="tx1"/>
                </a:solidFill>
                <a:latin typeface="Arial" pitchFamily="34" charset="0"/>
              </a:defRPr>
            </a:lvl3pPr>
            <a:lvl4pPr marL="1595239" indent="-227891" defTabSz="914731">
              <a:defRPr>
                <a:solidFill>
                  <a:schemeClr val="tx1"/>
                </a:solidFill>
                <a:latin typeface="Arial" pitchFamily="34" charset="0"/>
              </a:defRPr>
            </a:lvl4pPr>
            <a:lvl5pPr marL="2051022" indent="-227891" defTabSz="914731">
              <a:defRPr>
                <a:solidFill>
                  <a:schemeClr val="tx1"/>
                </a:solidFill>
                <a:latin typeface="Arial" pitchFamily="34" charset="0"/>
              </a:defRPr>
            </a:lvl5pPr>
            <a:lvl6pPr marL="2506805" indent="-227891" defTabSz="914731" eaLnBrk="0" fontAlgn="base" hangingPunct="0">
              <a:spcBef>
                <a:spcPct val="0"/>
              </a:spcBef>
              <a:spcAft>
                <a:spcPct val="0"/>
              </a:spcAft>
              <a:defRPr>
                <a:solidFill>
                  <a:schemeClr val="tx1"/>
                </a:solidFill>
                <a:latin typeface="Arial" pitchFamily="34" charset="0"/>
              </a:defRPr>
            </a:lvl6pPr>
            <a:lvl7pPr marL="2962587" indent="-227891" defTabSz="914731" eaLnBrk="0" fontAlgn="base" hangingPunct="0">
              <a:spcBef>
                <a:spcPct val="0"/>
              </a:spcBef>
              <a:spcAft>
                <a:spcPct val="0"/>
              </a:spcAft>
              <a:defRPr>
                <a:solidFill>
                  <a:schemeClr val="tx1"/>
                </a:solidFill>
                <a:latin typeface="Arial" pitchFamily="34" charset="0"/>
              </a:defRPr>
            </a:lvl7pPr>
            <a:lvl8pPr marL="3418370" indent="-227891" defTabSz="914731" eaLnBrk="0" fontAlgn="base" hangingPunct="0">
              <a:spcBef>
                <a:spcPct val="0"/>
              </a:spcBef>
              <a:spcAft>
                <a:spcPct val="0"/>
              </a:spcAft>
              <a:defRPr>
                <a:solidFill>
                  <a:schemeClr val="tx1"/>
                </a:solidFill>
                <a:latin typeface="Arial" pitchFamily="34" charset="0"/>
              </a:defRPr>
            </a:lvl8pPr>
            <a:lvl9pPr marL="3874153" indent="-227891" defTabSz="914731" eaLnBrk="0" fontAlgn="base" hangingPunct="0">
              <a:spcBef>
                <a:spcPct val="0"/>
              </a:spcBef>
              <a:spcAft>
                <a:spcPct val="0"/>
              </a:spcAft>
              <a:defRPr>
                <a:solidFill>
                  <a:schemeClr val="tx1"/>
                </a:solidFill>
                <a:latin typeface="Arial" pitchFamily="34" charset="0"/>
              </a:defRPr>
            </a:lvl9pPr>
          </a:lstStyle>
          <a:p>
            <a:fld id="{CC52D22D-5095-4D6B-AD80-4C20A173F381}" type="slidenum">
              <a:rPr lang="en-US" altLang="es-ES" smtClean="0">
                <a:latin typeface="Times New Roman" pitchFamily="18" charset="0"/>
              </a:rPr>
              <a:pPr/>
              <a:t>132</a:t>
            </a:fld>
            <a:endParaRPr lang="en-US" altLang="es-ES">
              <a:latin typeface="Times New Roman" pitchFamily="18" charset="0"/>
            </a:endParaRPr>
          </a:p>
        </p:txBody>
      </p:sp>
      <p:sp>
        <p:nvSpPr>
          <p:cNvPr id="226307" name="Rectangle 2"/>
          <p:cNvSpPr>
            <a:spLocks noGrp="1" noRot="1" noChangeAspect="1" noChangeArrowheads="1" noTextEdit="1"/>
          </p:cNvSpPr>
          <p:nvPr>
            <p:ph type="sldImg"/>
          </p:nvPr>
        </p:nvSpPr>
        <p:spPr>
          <a:ln/>
        </p:spPr>
      </p:sp>
      <p:sp>
        <p:nvSpPr>
          <p:cNvPr id="226308" name="Rectangle 3"/>
          <p:cNvSpPr>
            <a:spLocks noGrp="1" noChangeArrowheads="1"/>
          </p:cNvSpPr>
          <p:nvPr>
            <p:ph type="body" idx="1"/>
          </p:nvPr>
        </p:nvSpPr>
        <p:spPr>
          <a:noFill/>
        </p:spPr>
        <p:txBody>
          <a:bodyPr/>
          <a:lstStyle/>
          <a:p>
            <a:pPr eaLnBrk="1" hangingPunct="1"/>
            <a:r>
              <a:rPr lang="es-ES" altLang="es-ES" sz="1000" dirty="0"/>
              <a:t>La migración o sustitución de una o todas las partes de un sistema legado no es una tarea fácil, pero todos los sistemas legados acaban siendo reemplazados antes o después.</a:t>
            </a:r>
          </a:p>
          <a:p>
            <a:pPr eaLnBrk="1" hangingPunct="1"/>
            <a:endParaRPr lang="es-ES" altLang="es-ES" sz="1000" dirty="0"/>
          </a:p>
          <a:p>
            <a:pPr eaLnBrk="1" hangingPunct="1"/>
            <a:r>
              <a:rPr lang="es-ES" altLang="es-ES" sz="1000" dirty="0"/>
              <a:t>La migración parcial del interfaz, sin tocar la lógica del programa ni las estructuras de datos, a veces no es posible si la lógica de presentación, programa y datos están entremezcladas, lo cual es muy frecuente en sistemas legados.</a:t>
            </a:r>
          </a:p>
        </p:txBody>
      </p:sp>
    </p:spTree>
    <p:extLst>
      <p:ext uri="{BB962C8B-B14F-4D97-AF65-F5344CB8AC3E}">
        <p14:creationId xmlns:p14="http://schemas.microsoft.com/office/powerpoint/2010/main" val="24308713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30" name="Rectangle 7"/>
          <p:cNvSpPr>
            <a:spLocks noGrp="1" noChangeArrowheads="1"/>
          </p:cNvSpPr>
          <p:nvPr>
            <p:ph type="sldNum" sz="quarter" idx="5"/>
          </p:nvPr>
        </p:nvSpPr>
        <p:spPr>
          <a:noFill/>
        </p:spPr>
        <p:txBody>
          <a:bodyPr/>
          <a:lstStyle>
            <a:lvl1pPr defTabSz="914731">
              <a:defRPr>
                <a:solidFill>
                  <a:schemeClr val="tx1"/>
                </a:solidFill>
                <a:latin typeface="Arial" pitchFamily="34" charset="0"/>
              </a:defRPr>
            </a:lvl1pPr>
            <a:lvl2pPr marL="740647" indent="-284864" defTabSz="914731">
              <a:defRPr>
                <a:solidFill>
                  <a:schemeClr val="tx1"/>
                </a:solidFill>
                <a:latin typeface="Arial" pitchFamily="34" charset="0"/>
              </a:defRPr>
            </a:lvl2pPr>
            <a:lvl3pPr marL="1139457" indent="-227891" defTabSz="914731">
              <a:defRPr>
                <a:solidFill>
                  <a:schemeClr val="tx1"/>
                </a:solidFill>
                <a:latin typeface="Arial" pitchFamily="34" charset="0"/>
              </a:defRPr>
            </a:lvl3pPr>
            <a:lvl4pPr marL="1595239" indent="-227891" defTabSz="914731">
              <a:defRPr>
                <a:solidFill>
                  <a:schemeClr val="tx1"/>
                </a:solidFill>
                <a:latin typeface="Arial" pitchFamily="34" charset="0"/>
              </a:defRPr>
            </a:lvl4pPr>
            <a:lvl5pPr marL="2051022" indent="-227891" defTabSz="914731">
              <a:defRPr>
                <a:solidFill>
                  <a:schemeClr val="tx1"/>
                </a:solidFill>
                <a:latin typeface="Arial" pitchFamily="34" charset="0"/>
              </a:defRPr>
            </a:lvl5pPr>
            <a:lvl6pPr marL="2506805" indent="-227891" defTabSz="914731" eaLnBrk="0" fontAlgn="base" hangingPunct="0">
              <a:spcBef>
                <a:spcPct val="0"/>
              </a:spcBef>
              <a:spcAft>
                <a:spcPct val="0"/>
              </a:spcAft>
              <a:defRPr>
                <a:solidFill>
                  <a:schemeClr val="tx1"/>
                </a:solidFill>
                <a:latin typeface="Arial" pitchFamily="34" charset="0"/>
              </a:defRPr>
            </a:lvl6pPr>
            <a:lvl7pPr marL="2962587" indent="-227891" defTabSz="914731" eaLnBrk="0" fontAlgn="base" hangingPunct="0">
              <a:spcBef>
                <a:spcPct val="0"/>
              </a:spcBef>
              <a:spcAft>
                <a:spcPct val="0"/>
              </a:spcAft>
              <a:defRPr>
                <a:solidFill>
                  <a:schemeClr val="tx1"/>
                </a:solidFill>
                <a:latin typeface="Arial" pitchFamily="34" charset="0"/>
              </a:defRPr>
            </a:lvl7pPr>
            <a:lvl8pPr marL="3418370" indent="-227891" defTabSz="914731" eaLnBrk="0" fontAlgn="base" hangingPunct="0">
              <a:spcBef>
                <a:spcPct val="0"/>
              </a:spcBef>
              <a:spcAft>
                <a:spcPct val="0"/>
              </a:spcAft>
              <a:defRPr>
                <a:solidFill>
                  <a:schemeClr val="tx1"/>
                </a:solidFill>
                <a:latin typeface="Arial" pitchFamily="34" charset="0"/>
              </a:defRPr>
            </a:lvl8pPr>
            <a:lvl9pPr marL="3874153" indent="-227891" defTabSz="914731" eaLnBrk="0" fontAlgn="base" hangingPunct="0">
              <a:spcBef>
                <a:spcPct val="0"/>
              </a:spcBef>
              <a:spcAft>
                <a:spcPct val="0"/>
              </a:spcAft>
              <a:defRPr>
                <a:solidFill>
                  <a:schemeClr val="tx1"/>
                </a:solidFill>
                <a:latin typeface="Arial" pitchFamily="34" charset="0"/>
              </a:defRPr>
            </a:lvl9pPr>
          </a:lstStyle>
          <a:p>
            <a:fld id="{EB3F593D-2332-4FEA-81C6-2F99D9FA7EC6}" type="slidenum">
              <a:rPr lang="en-US" altLang="es-ES" smtClean="0">
                <a:latin typeface="Times New Roman" pitchFamily="18" charset="0"/>
              </a:rPr>
              <a:pPr/>
              <a:t>136</a:t>
            </a:fld>
            <a:endParaRPr lang="en-US" altLang="es-ES">
              <a:latin typeface="Times New Roman" pitchFamily="18" charset="0"/>
            </a:endParaRPr>
          </a:p>
        </p:txBody>
      </p:sp>
      <p:sp>
        <p:nvSpPr>
          <p:cNvPr id="227331" name="Rectangle 2"/>
          <p:cNvSpPr>
            <a:spLocks noGrp="1" noRot="1" noChangeAspect="1" noChangeArrowheads="1" noTextEdit="1"/>
          </p:cNvSpPr>
          <p:nvPr>
            <p:ph type="sldImg"/>
          </p:nvPr>
        </p:nvSpPr>
        <p:spPr>
          <a:ln/>
        </p:spPr>
      </p:sp>
      <p:sp>
        <p:nvSpPr>
          <p:cNvPr id="227332" name="Rectangle 3"/>
          <p:cNvSpPr>
            <a:spLocks noGrp="1" noChangeArrowheads="1"/>
          </p:cNvSpPr>
          <p:nvPr>
            <p:ph type="body" idx="1"/>
          </p:nvPr>
        </p:nvSpPr>
        <p:spPr>
          <a:noFill/>
        </p:spPr>
        <p:txBody>
          <a:bodyPr/>
          <a:lstStyle/>
          <a:p>
            <a:pPr eaLnBrk="1" hangingPunct="1"/>
            <a:r>
              <a:rPr lang="es-ES" altLang="es-ES" sz="1000"/>
              <a:t>Al convivir durante un tiempo ambas aplicaciones, cualquier cambio usando las aplicaciones legadas debe reflejarse en el nuevo sistema y viceversa.</a:t>
            </a:r>
          </a:p>
        </p:txBody>
      </p:sp>
    </p:spTree>
    <p:extLst>
      <p:ext uri="{BB962C8B-B14F-4D97-AF65-F5344CB8AC3E}">
        <p14:creationId xmlns:p14="http://schemas.microsoft.com/office/powerpoint/2010/main" val="42074801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354" name="Rectangle 7"/>
          <p:cNvSpPr>
            <a:spLocks noGrp="1" noChangeArrowheads="1"/>
          </p:cNvSpPr>
          <p:nvPr>
            <p:ph type="sldNum" sz="quarter" idx="5"/>
          </p:nvPr>
        </p:nvSpPr>
        <p:spPr>
          <a:noFill/>
        </p:spPr>
        <p:txBody>
          <a:bodyPr/>
          <a:lstStyle>
            <a:lvl1pPr defTabSz="914731">
              <a:defRPr>
                <a:solidFill>
                  <a:schemeClr val="tx1"/>
                </a:solidFill>
                <a:latin typeface="Arial" pitchFamily="34" charset="0"/>
              </a:defRPr>
            </a:lvl1pPr>
            <a:lvl2pPr marL="740647" indent="-284864" defTabSz="914731">
              <a:defRPr>
                <a:solidFill>
                  <a:schemeClr val="tx1"/>
                </a:solidFill>
                <a:latin typeface="Arial" pitchFamily="34" charset="0"/>
              </a:defRPr>
            </a:lvl2pPr>
            <a:lvl3pPr marL="1139457" indent="-227891" defTabSz="914731">
              <a:defRPr>
                <a:solidFill>
                  <a:schemeClr val="tx1"/>
                </a:solidFill>
                <a:latin typeface="Arial" pitchFamily="34" charset="0"/>
              </a:defRPr>
            </a:lvl3pPr>
            <a:lvl4pPr marL="1595239" indent="-227891" defTabSz="914731">
              <a:defRPr>
                <a:solidFill>
                  <a:schemeClr val="tx1"/>
                </a:solidFill>
                <a:latin typeface="Arial" pitchFamily="34" charset="0"/>
              </a:defRPr>
            </a:lvl4pPr>
            <a:lvl5pPr marL="2051022" indent="-227891" defTabSz="914731">
              <a:defRPr>
                <a:solidFill>
                  <a:schemeClr val="tx1"/>
                </a:solidFill>
                <a:latin typeface="Arial" pitchFamily="34" charset="0"/>
              </a:defRPr>
            </a:lvl5pPr>
            <a:lvl6pPr marL="2506805" indent="-227891" defTabSz="914731" eaLnBrk="0" fontAlgn="base" hangingPunct="0">
              <a:spcBef>
                <a:spcPct val="0"/>
              </a:spcBef>
              <a:spcAft>
                <a:spcPct val="0"/>
              </a:spcAft>
              <a:defRPr>
                <a:solidFill>
                  <a:schemeClr val="tx1"/>
                </a:solidFill>
                <a:latin typeface="Arial" pitchFamily="34" charset="0"/>
              </a:defRPr>
            </a:lvl6pPr>
            <a:lvl7pPr marL="2962587" indent="-227891" defTabSz="914731" eaLnBrk="0" fontAlgn="base" hangingPunct="0">
              <a:spcBef>
                <a:spcPct val="0"/>
              </a:spcBef>
              <a:spcAft>
                <a:spcPct val="0"/>
              </a:spcAft>
              <a:defRPr>
                <a:solidFill>
                  <a:schemeClr val="tx1"/>
                </a:solidFill>
                <a:latin typeface="Arial" pitchFamily="34" charset="0"/>
              </a:defRPr>
            </a:lvl7pPr>
            <a:lvl8pPr marL="3418370" indent="-227891" defTabSz="914731" eaLnBrk="0" fontAlgn="base" hangingPunct="0">
              <a:spcBef>
                <a:spcPct val="0"/>
              </a:spcBef>
              <a:spcAft>
                <a:spcPct val="0"/>
              </a:spcAft>
              <a:defRPr>
                <a:solidFill>
                  <a:schemeClr val="tx1"/>
                </a:solidFill>
                <a:latin typeface="Arial" pitchFamily="34" charset="0"/>
              </a:defRPr>
            </a:lvl8pPr>
            <a:lvl9pPr marL="3874153" indent="-227891" defTabSz="914731" eaLnBrk="0" fontAlgn="base" hangingPunct="0">
              <a:spcBef>
                <a:spcPct val="0"/>
              </a:spcBef>
              <a:spcAft>
                <a:spcPct val="0"/>
              </a:spcAft>
              <a:defRPr>
                <a:solidFill>
                  <a:schemeClr val="tx1"/>
                </a:solidFill>
                <a:latin typeface="Arial" pitchFamily="34" charset="0"/>
              </a:defRPr>
            </a:lvl9pPr>
          </a:lstStyle>
          <a:p>
            <a:fld id="{E4C2688D-FDCA-4F5F-BCA5-A1C1E4A19762}" type="slidenum">
              <a:rPr lang="en-US" altLang="es-ES" smtClean="0">
                <a:latin typeface="Times New Roman" pitchFamily="18" charset="0"/>
              </a:rPr>
              <a:pPr/>
              <a:t>137</a:t>
            </a:fld>
            <a:endParaRPr lang="en-US" altLang="es-ES">
              <a:latin typeface="Times New Roman" pitchFamily="18" charset="0"/>
            </a:endParaRPr>
          </a:p>
        </p:txBody>
      </p:sp>
      <p:sp>
        <p:nvSpPr>
          <p:cNvPr id="228355" name="Rectangle 2"/>
          <p:cNvSpPr>
            <a:spLocks noGrp="1" noRot="1" noChangeAspect="1" noChangeArrowheads="1" noTextEdit="1"/>
          </p:cNvSpPr>
          <p:nvPr>
            <p:ph type="sldImg"/>
          </p:nvPr>
        </p:nvSpPr>
        <p:spPr>
          <a:ln/>
        </p:spPr>
      </p:sp>
      <p:sp>
        <p:nvSpPr>
          <p:cNvPr id="228356" name="Rectangle 3"/>
          <p:cNvSpPr>
            <a:spLocks noGrp="1" noChangeArrowheads="1"/>
          </p:cNvSpPr>
          <p:nvPr>
            <p:ph type="body" idx="1"/>
          </p:nvPr>
        </p:nvSpPr>
        <p:spPr>
          <a:noFill/>
        </p:spPr>
        <p:txBody>
          <a:bodyPr/>
          <a:lstStyle/>
          <a:p>
            <a:pPr eaLnBrk="1" hangingPunct="1"/>
            <a:r>
              <a:rPr lang="es-ES" altLang="es-ES" sz="1000"/>
              <a:t>El mayor problema de esta estrategia es que interceptar los accesos legados a datos para usar el traductor puede ser a veces imposible o no merecer la pena desde el punto de vista del coste.</a:t>
            </a:r>
          </a:p>
          <a:p>
            <a:pPr eaLnBrk="1" hangingPunct="1"/>
            <a:endParaRPr lang="es-ES" altLang="es-ES" sz="1000"/>
          </a:p>
          <a:p>
            <a:pPr eaLnBrk="1" hangingPunct="1"/>
            <a:r>
              <a:rPr lang="es-ES" altLang="es-ES" sz="1000"/>
              <a:t>Otro problema es que se migran los datos al comienzo, cuando el conocimiento sobre el sistema legado es menor.</a:t>
            </a:r>
          </a:p>
        </p:txBody>
      </p:sp>
    </p:spTree>
    <p:extLst>
      <p:ext uri="{BB962C8B-B14F-4D97-AF65-F5344CB8AC3E}">
        <p14:creationId xmlns:p14="http://schemas.microsoft.com/office/powerpoint/2010/main" val="25089164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378" name="Rectangle 7"/>
          <p:cNvSpPr>
            <a:spLocks noGrp="1" noChangeArrowheads="1"/>
          </p:cNvSpPr>
          <p:nvPr>
            <p:ph type="sldNum" sz="quarter" idx="5"/>
          </p:nvPr>
        </p:nvSpPr>
        <p:spPr>
          <a:noFill/>
        </p:spPr>
        <p:txBody>
          <a:bodyPr/>
          <a:lstStyle>
            <a:lvl1pPr defTabSz="914731">
              <a:defRPr>
                <a:solidFill>
                  <a:schemeClr val="tx1"/>
                </a:solidFill>
                <a:latin typeface="Arial" pitchFamily="34" charset="0"/>
              </a:defRPr>
            </a:lvl1pPr>
            <a:lvl2pPr marL="740647" indent="-284864" defTabSz="914731">
              <a:defRPr>
                <a:solidFill>
                  <a:schemeClr val="tx1"/>
                </a:solidFill>
                <a:latin typeface="Arial" pitchFamily="34" charset="0"/>
              </a:defRPr>
            </a:lvl2pPr>
            <a:lvl3pPr marL="1139457" indent="-227891" defTabSz="914731">
              <a:defRPr>
                <a:solidFill>
                  <a:schemeClr val="tx1"/>
                </a:solidFill>
                <a:latin typeface="Arial" pitchFamily="34" charset="0"/>
              </a:defRPr>
            </a:lvl3pPr>
            <a:lvl4pPr marL="1595239" indent="-227891" defTabSz="914731">
              <a:defRPr>
                <a:solidFill>
                  <a:schemeClr val="tx1"/>
                </a:solidFill>
                <a:latin typeface="Arial" pitchFamily="34" charset="0"/>
              </a:defRPr>
            </a:lvl4pPr>
            <a:lvl5pPr marL="2051022" indent="-227891" defTabSz="914731">
              <a:defRPr>
                <a:solidFill>
                  <a:schemeClr val="tx1"/>
                </a:solidFill>
                <a:latin typeface="Arial" pitchFamily="34" charset="0"/>
              </a:defRPr>
            </a:lvl5pPr>
            <a:lvl6pPr marL="2506805" indent="-227891" defTabSz="914731" eaLnBrk="0" fontAlgn="base" hangingPunct="0">
              <a:spcBef>
                <a:spcPct val="0"/>
              </a:spcBef>
              <a:spcAft>
                <a:spcPct val="0"/>
              </a:spcAft>
              <a:defRPr>
                <a:solidFill>
                  <a:schemeClr val="tx1"/>
                </a:solidFill>
                <a:latin typeface="Arial" pitchFamily="34" charset="0"/>
              </a:defRPr>
            </a:lvl6pPr>
            <a:lvl7pPr marL="2962587" indent="-227891" defTabSz="914731" eaLnBrk="0" fontAlgn="base" hangingPunct="0">
              <a:spcBef>
                <a:spcPct val="0"/>
              </a:spcBef>
              <a:spcAft>
                <a:spcPct val="0"/>
              </a:spcAft>
              <a:defRPr>
                <a:solidFill>
                  <a:schemeClr val="tx1"/>
                </a:solidFill>
                <a:latin typeface="Arial" pitchFamily="34" charset="0"/>
              </a:defRPr>
            </a:lvl7pPr>
            <a:lvl8pPr marL="3418370" indent="-227891" defTabSz="914731" eaLnBrk="0" fontAlgn="base" hangingPunct="0">
              <a:spcBef>
                <a:spcPct val="0"/>
              </a:spcBef>
              <a:spcAft>
                <a:spcPct val="0"/>
              </a:spcAft>
              <a:defRPr>
                <a:solidFill>
                  <a:schemeClr val="tx1"/>
                </a:solidFill>
                <a:latin typeface="Arial" pitchFamily="34" charset="0"/>
              </a:defRPr>
            </a:lvl8pPr>
            <a:lvl9pPr marL="3874153" indent="-227891" defTabSz="914731" eaLnBrk="0" fontAlgn="base" hangingPunct="0">
              <a:spcBef>
                <a:spcPct val="0"/>
              </a:spcBef>
              <a:spcAft>
                <a:spcPct val="0"/>
              </a:spcAft>
              <a:defRPr>
                <a:solidFill>
                  <a:schemeClr val="tx1"/>
                </a:solidFill>
                <a:latin typeface="Arial" pitchFamily="34" charset="0"/>
              </a:defRPr>
            </a:lvl9pPr>
          </a:lstStyle>
          <a:p>
            <a:fld id="{7A4D3112-875A-4698-9DD7-19C0A92C58AC}" type="slidenum">
              <a:rPr lang="en-US" altLang="es-ES" smtClean="0">
                <a:latin typeface="Times New Roman" pitchFamily="18" charset="0"/>
              </a:rPr>
              <a:pPr/>
              <a:t>138</a:t>
            </a:fld>
            <a:endParaRPr lang="en-US" altLang="es-ES">
              <a:latin typeface="Times New Roman" pitchFamily="18" charset="0"/>
            </a:endParaRPr>
          </a:p>
        </p:txBody>
      </p:sp>
      <p:sp>
        <p:nvSpPr>
          <p:cNvPr id="229379" name="Rectangle 2"/>
          <p:cNvSpPr>
            <a:spLocks noGrp="1" noRot="1" noChangeAspect="1" noChangeArrowheads="1" noTextEdit="1"/>
          </p:cNvSpPr>
          <p:nvPr>
            <p:ph type="sldImg"/>
          </p:nvPr>
        </p:nvSpPr>
        <p:spPr>
          <a:ln/>
        </p:spPr>
      </p:sp>
      <p:sp>
        <p:nvSpPr>
          <p:cNvPr id="229380" name="Rectangle 3"/>
          <p:cNvSpPr>
            <a:spLocks noGrp="1" noChangeArrowheads="1"/>
          </p:cNvSpPr>
          <p:nvPr>
            <p:ph type="body" idx="1"/>
          </p:nvPr>
        </p:nvSpPr>
        <p:spPr>
          <a:noFill/>
        </p:spPr>
        <p:txBody>
          <a:bodyPr/>
          <a:lstStyle/>
          <a:p>
            <a:pPr eaLnBrk="1" hangingPunct="1"/>
            <a:r>
              <a:rPr lang="es-ES" altLang="es-ES" sz="1000"/>
              <a:t>A diferencia de la estrategia Database-First, la migración de los datos se hace al final del proyecto, cuando nuestro conocimiento es mayor porque ya hemos migrado las aplicaciones.</a:t>
            </a:r>
          </a:p>
        </p:txBody>
      </p:sp>
    </p:spTree>
    <p:extLst>
      <p:ext uri="{BB962C8B-B14F-4D97-AF65-F5344CB8AC3E}">
        <p14:creationId xmlns:p14="http://schemas.microsoft.com/office/powerpoint/2010/main" val="15850254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210" name="Rectangle 7"/>
          <p:cNvSpPr>
            <a:spLocks noGrp="1" noChangeArrowheads="1"/>
          </p:cNvSpPr>
          <p:nvPr>
            <p:ph type="sldNum" sz="quarter" idx="5"/>
          </p:nvPr>
        </p:nvSpPr>
        <p:spPr>
          <a:noFill/>
        </p:spPr>
        <p:txBody>
          <a:bodyPr/>
          <a:lstStyle>
            <a:lvl1pPr defTabSz="914731">
              <a:defRPr>
                <a:solidFill>
                  <a:schemeClr val="tx1"/>
                </a:solidFill>
                <a:latin typeface="Arial" pitchFamily="34" charset="0"/>
              </a:defRPr>
            </a:lvl1pPr>
            <a:lvl2pPr marL="740647" indent="-284864" defTabSz="914731">
              <a:defRPr>
                <a:solidFill>
                  <a:schemeClr val="tx1"/>
                </a:solidFill>
                <a:latin typeface="Arial" pitchFamily="34" charset="0"/>
              </a:defRPr>
            </a:lvl2pPr>
            <a:lvl3pPr marL="1139457" indent="-227891" defTabSz="914731">
              <a:defRPr>
                <a:solidFill>
                  <a:schemeClr val="tx1"/>
                </a:solidFill>
                <a:latin typeface="Arial" pitchFamily="34" charset="0"/>
              </a:defRPr>
            </a:lvl3pPr>
            <a:lvl4pPr marL="1595239" indent="-227891" defTabSz="914731">
              <a:defRPr>
                <a:solidFill>
                  <a:schemeClr val="tx1"/>
                </a:solidFill>
                <a:latin typeface="Arial" pitchFamily="34" charset="0"/>
              </a:defRPr>
            </a:lvl4pPr>
            <a:lvl5pPr marL="2051022" indent="-227891" defTabSz="914731">
              <a:defRPr>
                <a:solidFill>
                  <a:schemeClr val="tx1"/>
                </a:solidFill>
                <a:latin typeface="Arial" pitchFamily="34" charset="0"/>
              </a:defRPr>
            </a:lvl5pPr>
            <a:lvl6pPr marL="2506805" indent="-227891" defTabSz="914731" eaLnBrk="0" fontAlgn="base" hangingPunct="0">
              <a:spcBef>
                <a:spcPct val="0"/>
              </a:spcBef>
              <a:spcAft>
                <a:spcPct val="0"/>
              </a:spcAft>
              <a:defRPr>
                <a:solidFill>
                  <a:schemeClr val="tx1"/>
                </a:solidFill>
                <a:latin typeface="Arial" pitchFamily="34" charset="0"/>
              </a:defRPr>
            </a:lvl6pPr>
            <a:lvl7pPr marL="2962587" indent="-227891" defTabSz="914731" eaLnBrk="0" fontAlgn="base" hangingPunct="0">
              <a:spcBef>
                <a:spcPct val="0"/>
              </a:spcBef>
              <a:spcAft>
                <a:spcPct val="0"/>
              </a:spcAft>
              <a:defRPr>
                <a:solidFill>
                  <a:schemeClr val="tx1"/>
                </a:solidFill>
                <a:latin typeface="Arial" pitchFamily="34" charset="0"/>
              </a:defRPr>
            </a:lvl7pPr>
            <a:lvl8pPr marL="3418370" indent="-227891" defTabSz="914731" eaLnBrk="0" fontAlgn="base" hangingPunct="0">
              <a:spcBef>
                <a:spcPct val="0"/>
              </a:spcBef>
              <a:spcAft>
                <a:spcPct val="0"/>
              </a:spcAft>
              <a:defRPr>
                <a:solidFill>
                  <a:schemeClr val="tx1"/>
                </a:solidFill>
                <a:latin typeface="Arial" pitchFamily="34" charset="0"/>
              </a:defRPr>
            </a:lvl8pPr>
            <a:lvl9pPr marL="3874153" indent="-227891" defTabSz="914731" eaLnBrk="0" fontAlgn="base" hangingPunct="0">
              <a:spcBef>
                <a:spcPct val="0"/>
              </a:spcBef>
              <a:spcAft>
                <a:spcPct val="0"/>
              </a:spcAft>
              <a:defRPr>
                <a:solidFill>
                  <a:schemeClr val="tx1"/>
                </a:solidFill>
                <a:latin typeface="Arial" pitchFamily="34" charset="0"/>
              </a:defRPr>
            </a:lvl9pPr>
          </a:lstStyle>
          <a:p>
            <a:fld id="{E9EBDE79-9A10-44E6-B897-42DC3EEF7E92}" type="slidenum">
              <a:rPr lang="en-US" altLang="es-ES" smtClean="0">
                <a:latin typeface="Times New Roman" pitchFamily="18" charset="0"/>
              </a:rPr>
              <a:pPr/>
              <a:t>140</a:t>
            </a:fld>
            <a:endParaRPr lang="en-US" altLang="es-ES">
              <a:latin typeface="Times New Roman" pitchFamily="18" charset="0"/>
            </a:endParaRPr>
          </a:p>
        </p:txBody>
      </p:sp>
      <p:sp>
        <p:nvSpPr>
          <p:cNvPr id="222211" name="Rectangle 2"/>
          <p:cNvSpPr>
            <a:spLocks noGrp="1" noRot="1" noChangeAspect="1" noChangeArrowheads="1" noTextEdit="1"/>
          </p:cNvSpPr>
          <p:nvPr>
            <p:ph type="sldImg"/>
          </p:nvPr>
        </p:nvSpPr>
        <p:spPr>
          <a:ln/>
        </p:spPr>
      </p:sp>
      <p:sp>
        <p:nvSpPr>
          <p:cNvPr id="222212" name="Rectangle 3"/>
          <p:cNvSpPr>
            <a:spLocks noGrp="1" noChangeArrowheads="1"/>
          </p:cNvSpPr>
          <p:nvPr>
            <p:ph type="body" idx="1"/>
          </p:nvPr>
        </p:nvSpPr>
        <p:spPr>
          <a:noFill/>
        </p:spPr>
        <p:txBody>
          <a:bodyPr/>
          <a:lstStyle/>
          <a:p>
            <a:pPr eaLnBrk="1" hangingPunct="1"/>
            <a:r>
              <a:rPr lang="es-ES" altLang="es-ES" sz="1000" dirty="0"/>
              <a:t>Muchas aplicaciones tardan años en ser depuradas correctamente y no siempre se documentan todos los cambios adecuadamente. Además las personas expertas en dichas aplicaciones han podido cambiar de trabajo, jubilarse, etc.</a:t>
            </a:r>
          </a:p>
          <a:p>
            <a:pPr eaLnBrk="1" hangingPunct="1"/>
            <a:endParaRPr lang="es-ES" altLang="es-ES" sz="1000" dirty="0"/>
          </a:p>
          <a:p>
            <a:pPr eaLnBrk="1" hangingPunct="1"/>
            <a:r>
              <a:rPr lang="es-ES" altLang="es-ES" sz="1000" dirty="0"/>
              <a:t>Si partimos de los requisitos iniciales y desarrollamos desde cero usando nueva tecnología probablemente tardaremos un cierto tiempo en volver a alcanzar el grado de calidad de la aplicación antigua.</a:t>
            </a:r>
          </a:p>
          <a:p>
            <a:pPr eaLnBrk="1" hangingPunct="1"/>
            <a:endParaRPr lang="es-ES" altLang="es-ES" sz="1000" dirty="0"/>
          </a:p>
          <a:p>
            <a:pPr eaLnBrk="1" hangingPunct="1"/>
            <a:endParaRPr lang="es-ES" altLang="es-ES" sz="1000" dirty="0"/>
          </a:p>
        </p:txBody>
      </p:sp>
    </p:spTree>
    <p:extLst>
      <p:ext uri="{BB962C8B-B14F-4D97-AF65-F5344CB8AC3E}">
        <p14:creationId xmlns:p14="http://schemas.microsoft.com/office/powerpoint/2010/main" val="32207167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r>
              <a:rPr lang="es-ES_tradnl" dirty="0"/>
              <a:t>LOC: </a:t>
            </a:r>
            <a:r>
              <a:rPr lang="es-ES_tradnl" dirty="0" err="1"/>
              <a:t>Lines</a:t>
            </a:r>
            <a:r>
              <a:rPr lang="es-ES_tradnl" dirty="0"/>
              <a:t> of </a:t>
            </a:r>
            <a:r>
              <a:rPr lang="es-ES_tradnl" dirty="0" err="1"/>
              <a:t>Code</a:t>
            </a:r>
            <a:endParaRPr lang="es-ES" dirty="0"/>
          </a:p>
        </p:txBody>
      </p:sp>
      <p:sp>
        <p:nvSpPr>
          <p:cNvPr id="4" name="3 Marcador de número de diapositiva"/>
          <p:cNvSpPr>
            <a:spLocks noGrp="1"/>
          </p:cNvSpPr>
          <p:nvPr>
            <p:ph type="sldNum" sz="quarter" idx="10"/>
          </p:nvPr>
        </p:nvSpPr>
        <p:spPr/>
        <p:txBody>
          <a:bodyPr/>
          <a:lstStyle/>
          <a:p>
            <a:pPr>
              <a:defRPr/>
            </a:pPr>
            <a:fld id="{CE1FC977-ABE8-4984-97FD-FB6D2FDFB414}" type="slidenum">
              <a:rPr lang="en-US" smtClean="0"/>
              <a:pPr>
                <a:defRPr/>
              </a:pPr>
              <a:t>157</a:t>
            </a:fld>
            <a:endParaRPr lang="en-US"/>
          </a:p>
        </p:txBody>
      </p:sp>
    </p:spTree>
    <p:extLst>
      <p:ext uri="{BB962C8B-B14F-4D97-AF65-F5344CB8AC3E}">
        <p14:creationId xmlns:p14="http://schemas.microsoft.com/office/powerpoint/2010/main" val="26263674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pPr lvl="1" eaLnBrk="1" hangingPunct="1">
              <a:lnSpc>
                <a:spcPct val="90000"/>
              </a:lnSpc>
            </a:pPr>
            <a:r>
              <a:rPr lang="es-ES_tradnl" altLang="es-ES" sz="2000" dirty="0"/>
              <a:t>Si cierto</a:t>
            </a:r>
            <a:r>
              <a:rPr lang="es-ES_tradnl" altLang="es-ES" sz="2000" baseline="0" dirty="0"/>
              <a:t> </a:t>
            </a:r>
            <a:r>
              <a:rPr lang="es-ES_tradnl" altLang="es-ES" sz="2000" dirty="0"/>
              <a:t>software desaparece, no se puede acceder al contenido.</a:t>
            </a:r>
          </a:p>
          <a:p>
            <a:pPr lvl="1" eaLnBrk="1" hangingPunct="1">
              <a:lnSpc>
                <a:spcPct val="60000"/>
              </a:lnSpc>
            </a:pPr>
            <a:endParaRPr lang="es-ES_tradnl" altLang="es-ES" sz="2000" dirty="0"/>
          </a:p>
          <a:p>
            <a:pPr lvl="1" eaLnBrk="1" hangingPunct="1">
              <a:lnSpc>
                <a:spcPct val="90000"/>
              </a:lnSpc>
            </a:pPr>
            <a:r>
              <a:rPr lang="es-ES_tradnl" altLang="es-ES" sz="2000" dirty="0"/>
              <a:t>Ejemplo: procesadores de texto</a:t>
            </a:r>
          </a:p>
          <a:p>
            <a:pPr lvl="2" eaLnBrk="1" hangingPunct="1">
              <a:lnSpc>
                <a:spcPct val="90000"/>
              </a:lnSpc>
            </a:pPr>
            <a:r>
              <a:rPr lang="es-ES_tradnl" altLang="es-ES" sz="1800" dirty="0"/>
              <a:t>Byte 1985: </a:t>
            </a:r>
            <a:r>
              <a:rPr lang="es-ES_tradnl" altLang="es-ES" sz="1800" i="1" dirty="0" err="1"/>
              <a:t>Wordstar</a:t>
            </a:r>
            <a:r>
              <a:rPr lang="es-ES_tradnl" altLang="es-ES" sz="1800" i="1" dirty="0"/>
              <a:t>, </a:t>
            </a:r>
            <a:r>
              <a:rPr lang="es-ES_tradnl" altLang="es-ES" sz="1800" i="1" dirty="0" err="1"/>
              <a:t>Leading</a:t>
            </a:r>
            <a:r>
              <a:rPr lang="es-ES_tradnl" altLang="es-ES" sz="1800" i="1" dirty="0"/>
              <a:t> </a:t>
            </a:r>
            <a:r>
              <a:rPr lang="es-ES_tradnl" altLang="es-ES" sz="1800" i="1" dirty="0" err="1"/>
              <a:t>Edge</a:t>
            </a:r>
            <a:r>
              <a:rPr lang="es-ES_tradnl" altLang="es-ES" sz="1800" i="1" dirty="0"/>
              <a:t>, </a:t>
            </a:r>
            <a:r>
              <a:rPr lang="es-ES_tradnl" altLang="es-ES" sz="1800" i="1" dirty="0" err="1"/>
              <a:t>Multimate</a:t>
            </a:r>
            <a:r>
              <a:rPr lang="es-ES_tradnl" altLang="es-ES" sz="1800" i="1" dirty="0"/>
              <a:t>, MS Word, </a:t>
            </a:r>
            <a:r>
              <a:rPr lang="es-ES_tradnl" altLang="es-ES" sz="1800" i="1" dirty="0" err="1"/>
              <a:t>PFS:write</a:t>
            </a:r>
            <a:r>
              <a:rPr lang="es-ES_tradnl" altLang="es-ES" sz="1800" i="1" dirty="0"/>
              <a:t>, </a:t>
            </a:r>
            <a:r>
              <a:rPr lang="es-ES_tradnl" altLang="es-ES" sz="1800" i="1" dirty="0" err="1"/>
              <a:t>Samna</a:t>
            </a:r>
            <a:r>
              <a:rPr lang="es-ES_tradnl" altLang="es-ES" sz="1800" i="1" dirty="0"/>
              <a:t>, WordPerfect, </a:t>
            </a:r>
            <a:r>
              <a:rPr lang="es-ES_tradnl" altLang="es-ES" sz="1800" i="1" dirty="0" err="1"/>
              <a:t>Xywrite</a:t>
            </a:r>
            <a:endParaRPr lang="es-ES_tradnl" altLang="es-ES" sz="1800" i="1" dirty="0"/>
          </a:p>
          <a:p>
            <a:pPr lvl="2" eaLnBrk="1" hangingPunct="1">
              <a:lnSpc>
                <a:spcPct val="90000"/>
              </a:lnSpc>
            </a:pPr>
            <a:r>
              <a:rPr lang="es-ES_tradnl" altLang="es-ES" sz="1800" dirty="0"/>
              <a:t>Byte 1995: </a:t>
            </a:r>
            <a:r>
              <a:rPr lang="es-ES_tradnl" altLang="es-ES" sz="1800" i="1" dirty="0"/>
              <a:t>MS Word, Lotus Word Pro, </a:t>
            </a:r>
            <a:r>
              <a:rPr lang="es-ES_tradnl" altLang="es-ES" sz="1800" i="1" dirty="0" err="1"/>
              <a:t>DeScribe</a:t>
            </a:r>
            <a:r>
              <a:rPr lang="es-ES_tradnl" altLang="es-ES" sz="1800" i="1" dirty="0"/>
              <a:t>, Nota Bene, </a:t>
            </a:r>
            <a:r>
              <a:rPr lang="es-ES_tradnl" altLang="es-ES" sz="1800" i="1" dirty="0" err="1"/>
              <a:t>Clearlook</a:t>
            </a:r>
            <a:r>
              <a:rPr lang="es-ES_tradnl" altLang="es-ES" sz="1800" i="1" dirty="0"/>
              <a:t>, WordPerfect, </a:t>
            </a:r>
            <a:r>
              <a:rPr lang="es-ES_tradnl" altLang="es-ES" sz="1800" i="1" dirty="0" err="1"/>
              <a:t>Accent</a:t>
            </a:r>
            <a:r>
              <a:rPr lang="es-ES_tradnl" altLang="es-ES" sz="1800" i="1" dirty="0"/>
              <a:t> Professional, </a:t>
            </a:r>
            <a:r>
              <a:rPr lang="es-ES_tradnl" altLang="es-ES" sz="1800" i="1" dirty="0" err="1"/>
              <a:t>Xywrite</a:t>
            </a:r>
            <a:endParaRPr lang="es-ES" altLang="es-ES" sz="1800" i="1" dirty="0"/>
          </a:p>
          <a:p>
            <a:endParaRPr lang="es-ES" dirty="0"/>
          </a:p>
        </p:txBody>
      </p:sp>
      <p:sp>
        <p:nvSpPr>
          <p:cNvPr id="4" name="3 Marcador de número de diapositiva"/>
          <p:cNvSpPr>
            <a:spLocks noGrp="1"/>
          </p:cNvSpPr>
          <p:nvPr>
            <p:ph type="sldNum" sz="quarter" idx="10"/>
          </p:nvPr>
        </p:nvSpPr>
        <p:spPr/>
        <p:txBody>
          <a:bodyPr/>
          <a:lstStyle/>
          <a:p>
            <a:pPr>
              <a:defRPr/>
            </a:pPr>
            <a:fld id="{CE1FC977-ABE8-4984-97FD-FB6D2FDFB414}" type="slidenum">
              <a:rPr lang="en-US" smtClean="0"/>
              <a:pPr>
                <a:defRPr/>
              </a:pPr>
              <a:t>229</a:t>
            </a:fld>
            <a:endParaRPr lang="en-US"/>
          </a:p>
        </p:txBody>
      </p:sp>
    </p:spTree>
    <p:extLst>
      <p:ext uri="{BB962C8B-B14F-4D97-AF65-F5344CB8AC3E}">
        <p14:creationId xmlns:p14="http://schemas.microsoft.com/office/powerpoint/2010/main" val="8360326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Pr>
        <a:gradFill rotWithShape="0">
          <a:gsLst>
            <a:gs pos="0">
              <a:schemeClr val="bg1"/>
            </a:gs>
            <a:gs pos="100000">
              <a:schemeClr val="bg1">
                <a:gamma/>
                <a:shade val="48627"/>
                <a:invGamma/>
              </a:schemeClr>
            </a:gs>
          </a:gsLst>
          <a:lin ang="2700000" scaled="1"/>
        </a:gradFill>
        <a:effectLst/>
      </p:bgPr>
    </p:bg>
    <p:spTree>
      <p:nvGrpSpPr>
        <p:cNvPr id="1" name=""/>
        <p:cNvGrpSpPr/>
        <p:nvPr/>
      </p:nvGrpSpPr>
      <p:grpSpPr>
        <a:xfrm>
          <a:off x="0" y="0"/>
          <a:ext cx="0" cy="0"/>
          <a:chOff x="0" y="0"/>
          <a:chExt cx="0" cy="0"/>
        </a:xfrm>
      </p:grpSpPr>
      <p:grpSp>
        <p:nvGrpSpPr>
          <p:cNvPr id="4" name="Group 2"/>
          <p:cNvGrpSpPr>
            <a:grpSpLocks/>
          </p:cNvGrpSpPr>
          <p:nvPr/>
        </p:nvGrpSpPr>
        <p:grpSpPr bwMode="auto">
          <a:xfrm>
            <a:off x="-498475" y="1311275"/>
            <a:ext cx="10429875" cy="5908675"/>
            <a:chOff x="-313" y="824"/>
            <a:chExt cx="6570" cy="3722"/>
          </a:xfrm>
        </p:grpSpPr>
        <p:sp>
          <p:nvSpPr>
            <p:cNvPr id="5" name="Rectangle 3"/>
            <p:cNvSpPr>
              <a:spLocks noChangeArrowheads="1"/>
            </p:cNvSpPr>
            <p:nvPr userDrawn="1"/>
          </p:nvSpPr>
          <p:spPr bwMode="hidden">
            <a:xfrm rot="20798144" flipV="1">
              <a:off x="-14" y="1033"/>
              <a:ext cx="1744" cy="6"/>
            </a:xfrm>
            <a:prstGeom prst="rect">
              <a:avLst/>
            </a:prstGeom>
            <a:gradFill rotWithShape="0">
              <a:gsLst>
                <a:gs pos="0">
                  <a:schemeClr val="bg1">
                    <a:gamma/>
                    <a:shade val="90980"/>
                    <a:invGamma/>
                  </a:schemeClr>
                </a:gs>
                <a:gs pos="100000">
                  <a:schemeClr val="bg1"/>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a:defRPr/>
              </a:pPr>
              <a:endParaRPr lang="es-ES"/>
            </a:p>
          </p:txBody>
        </p:sp>
        <p:sp>
          <p:nvSpPr>
            <p:cNvPr id="6" name="Rectangle 4"/>
            <p:cNvSpPr>
              <a:spLocks noChangeArrowheads="1"/>
            </p:cNvSpPr>
            <p:nvPr userDrawn="1"/>
          </p:nvSpPr>
          <p:spPr bwMode="hidden">
            <a:xfrm rot="20774366" flipV="1">
              <a:off x="-24" y="1127"/>
              <a:ext cx="2033" cy="6"/>
            </a:xfrm>
            <a:prstGeom prst="rect">
              <a:avLst/>
            </a:prstGeom>
            <a:gradFill rotWithShape="0">
              <a:gsLst>
                <a:gs pos="0">
                  <a:schemeClr val="bg1">
                    <a:gamma/>
                    <a:shade val="90980"/>
                    <a:invGamma/>
                  </a:schemeClr>
                </a:gs>
                <a:gs pos="100000">
                  <a:schemeClr val="bg1"/>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a:defRPr/>
              </a:pPr>
              <a:endParaRPr lang="es-ES"/>
            </a:p>
          </p:txBody>
        </p:sp>
        <p:sp>
          <p:nvSpPr>
            <p:cNvPr id="7" name="Rectangle 5"/>
            <p:cNvSpPr>
              <a:spLocks noChangeArrowheads="1"/>
            </p:cNvSpPr>
            <p:nvPr userDrawn="1"/>
          </p:nvSpPr>
          <p:spPr bwMode="hidden">
            <a:xfrm rot="20757421" flipV="1">
              <a:off x="-27" y="1198"/>
              <a:ext cx="2246" cy="6"/>
            </a:xfrm>
            <a:prstGeom prst="rect">
              <a:avLst/>
            </a:prstGeom>
            <a:gradFill rotWithShape="0">
              <a:gsLst>
                <a:gs pos="0">
                  <a:schemeClr val="bg1">
                    <a:gamma/>
                    <a:shade val="90980"/>
                    <a:invGamma/>
                  </a:schemeClr>
                </a:gs>
                <a:gs pos="100000">
                  <a:schemeClr val="bg1"/>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a:defRPr/>
              </a:pPr>
              <a:endParaRPr lang="es-ES"/>
            </a:p>
          </p:txBody>
        </p:sp>
        <p:sp>
          <p:nvSpPr>
            <p:cNvPr id="8" name="Rectangle 6"/>
            <p:cNvSpPr>
              <a:spLocks noChangeArrowheads="1"/>
            </p:cNvSpPr>
            <p:nvPr userDrawn="1"/>
          </p:nvSpPr>
          <p:spPr bwMode="hidden">
            <a:xfrm rot="20684206" flipV="1">
              <a:off x="-43" y="1283"/>
              <a:ext cx="2476" cy="6"/>
            </a:xfrm>
            <a:prstGeom prst="rect">
              <a:avLst/>
            </a:prstGeom>
            <a:gradFill rotWithShape="0">
              <a:gsLst>
                <a:gs pos="0">
                  <a:schemeClr val="bg1">
                    <a:gamma/>
                    <a:shade val="90980"/>
                    <a:invGamma/>
                  </a:schemeClr>
                </a:gs>
                <a:gs pos="100000">
                  <a:schemeClr val="bg1"/>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a:defRPr/>
              </a:pPr>
              <a:endParaRPr lang="es-ES"/>
            </a:p>
          </p:txBody>
        </p:sp>
        <p:sp>
          <p:nvSpPr>
            <p:cNvPr id="9" name="Rectangle 7"/>
            <p:cNvSpPr>
              <a:spLocks noChangeArrowheads="1"/>
            </p:cNvSpPr>
            <p:nvPr userDrawn="1"/>
          </p:nvSpPr>
          <p:spPr bwMode="hidden">
            <a:xfrm rot="20631226" flipV="1">
              <a:off x="-51" y="1397"/>
              <a:ext cx="2770" cy="6"/>
            </a:xfrm>
            <a:prstGeom prst="rect">
              <a:avLst/>
            </a:prstGeom>
            <a:gradFill rotWithShape="0">
              <a:gsLst>
                <a:gs pos="0">
                  <a:schemeClr val="bg1">
                    <a:gamma/>
                    <a:shade val="90980"/>
                    <a:invGamma/>
                  </a:schemeClr>
                </a:gs>
                <a:gs pos="100000">
                  <a:schemeClr val="bg1"/>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a:defRPr/>
              </a:pPr>
              <a:endParaRPr lang="es-ES"/>
            </a:p>
          </p:txBody>
        </p:sp>
        <p:sp>
          <p:nvSpPr>
            <p:cNvPr id="10" name="Rectangle 8"/>
            <p:cNvSpPr>
              <a:spLocks noChangeArrowheads="1"/>
            </p:cNvSpPr>
            <p:nvPr userDrawn="1"/>
          </p:nvSpPr>
          <p:spPr bwMode="hidden">
            <a:xfrm rot="20554235" flipV="1">
              <a:off x="-65" y="1523"/>
              <a:ext cx="3058" cy="6"/>
            </a:xfrm>
            <a:prstGeom prst="rect">
              <a:avLst/>
            </a:prstGeom>
            <a:gradFill rotWithShape="0">
              <a:gsLst>
                <a:gs pos="0">
                  <a:schemeClr val="bg1">
                    <a:gamma/>
                    <a:shade val="90980"/>
                    <a:invGamma/>
                  </a:schemeClr>
                </a:gs>
                <a:gs pos="100000">
                  <a:schemeClr val="bg1"/>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a:defRPr/>
              </a:pPr>
              <a:endParaRPr lang="es-ES"/>
            </a:p>
          </p:txBody>
        </p:sp>
        <p:sp>
          <p:nvSpPr>
            <p:cNvPr id="11" name="Rectangle 9"/>
            <p:cNvSpPr>
              <a:spLocks noChangeArrowheads="1"/>
            </p:cNvSpPr>
            <p:nvPr userDrawn="1"/>
          </p:nvSpPr>
          <p:spPr bwMode="hidden">
            <a:xfrm rot="20466593" flipV="1">
              <a:off x="-93" y="1694"/>
              <a:ext cx="3403" cy="6"/>
            </a:xfrm>
            <a:prstGeom prst="rect">
              <a:avLst/>
            </a:prstGeom>
            <a:gradFill rotWithShape="0">
              <a:gsLst>
                <a:gs pos="0">
                  <a:schemeClr val="bg1">
                    <a:gamma/>
                    <a:shade val="90980"/>
                    <a:invGamma/>
                  </a:schemeClr>
                </a:gs>
                <a:gs pos="100000">
                  <a:schemeClr val="bg1"/>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a:defRPr/>
              </a:pPr>
              <a:endParaRPr lang="es-ES"/>
            </a:p>
          </p:txBody>
        </p:sp>
        <p:sp>
          <p:nvSpPr>
            <p:cNvPr id="12" name="Rectangle 10"/>
            <p:cNvSpPr>
              <a:spLocks noChangeArrowheads="1"/>
            </p:cNvSpPr>
            <p:nvPr userDrawn="1"/>
          </p:nvSpPr>
          <p:spPr bwMode="hidden">
            <a:xfrm rot="20343219" flipV="1">
              <a:off x="-99" y="1863"/>
              <a:ext cx="3749" cy="6"/>
            </a:xfrm>
            <a:prstGeom prst="rect">
              <a:avLst/>
            </a:prstGeom>
            <a:gradFill rotWithShape="0">
              <a:gsLst>
                <a:gs pos="0">
                  <a:schemeClr val="bg1"/>
                </a:gs>
                <a:gs pos="100000">
                  <a:schemeClr val="bg1">
                    <a:gamma/>
                    <a:shade val="84706"/>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a:defRPr/>
              </a:pPr>
              <a:endParaRPr lang="es-ES"/>
            </a:p>
          </p:txBody>
        </p:sp>
        <p:sp>
          <p:nvSpPr>
            <p:cNvPr id="13" name="Rectangle 11"/>
            <p:cNvSpPr>
              <a:spLocks noChangeArrowheads="1"/>
            </p:cNvSpPr>
            <p:nvPr userDrawn="1"/>
          </p:nvSpPr>
          <p:spPr bwMode="hidden">
            <a:xfrm rot="20211065" flipV="1">
              <a:off x="-165" y="2053"/>
              <a:ext cx="4209" cy="6"/>
            </a:xfrm>
            <a:prstGeom prst="rect">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a:defRPr/>
              </a:pPr>
              <a:endParaRPr lang="es-ES"/>
            </a:p>
          </p:txBody>
        </p:sp>
        <p:sp>
          <p:nvSpPr>
            <p:cNvPr id="14" name="Rectangle 12"/>
            <p:cNvSpPr>
              <a:spLocks noChangeArrowheads="1"/>
            </p:cNvSpPr>
            <p:nvPr userDrawn="1"/>
          </p:nvSpPr>
          <p:spPr bwMode="hidden">
            <a:xfrm rot="20102912" flipV="1">
              <a:off x="-214" y="2289"/>
              <a:ext cx="4612" cy="6"/>
            </a:xfrm>
            <a:prstGeom prst="rect">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a:defRPr/>
              </a:pPr>
              <a:endParaRPr lang="es-ES"/>
            </a:p>
          </p:txBody>
        </p:sp>
        <p:sp>
          <p:nvSpPr>
            <p:cNvPr id="15" name="Rectangle 13"/>
            <p:cNvSpPr>
              <a:spLocks noChangeArrowheads="1"/>
            </p:cNvSpPr>
            <p:nvPr userDrawn="1"/>
          </p:nvSpPr>
          <p:spPr bwMode="hidden">
            <a:xfrm rot="19923405" flipV="1">
              <a:off x="-313" y="2617"/>
              <a:ext cx="5200" cy="6"/>
            </a:xfrm>
            <a:prstGeom prst="rect">
              <a:avLst/>
            </a:prstGeom>
            <a:gradFill rotWithShape="0">
              <a:gsLst>
                <a:gs pos="0">
                  <a:schemeClr val="bg1"/>
                </a:gs>
                <a:gs pos="100000">
                  <a:schemeClr val="bg1">
                    <a:gamma/>
                    <a:shade val="60784"/>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a:defRPr/>
              </a:pPr>
              <a:endParaRPr lang="es-ES"/>
            </a:p>
          </p:txBody>
        </p:sp>
        <p:sp>
          <p:nvSpPr>
            <p:cNvPr id="16" name="Rectangle 14"/>
            <p:cNvSpPr>
              <a:spLocks noChangeArrowheads="1"/>
            </p:cNvSpPr>
            <p:nvPr userDrawn="1"/>
          </p:nvSpPr>
          <p:spPr bwMode="hidden">
            <a:xfrm rot="19686284" flipV="1">
              <a:off x="9" y="2881"/>
              <a:ext cx="5401" cy="6"/>
            </a:xfrm>
            <a:prstGeom prst="rect">
              <a:avLst/>
            </a:prstGeom>
            <a:gradFill rotWithShape="0">
              <a:gsLst>
                <a:gs pos="0">
                  <a:schemeClr val="bg1"/>
                </a:gs>
                <a:gs pos="100000">
                  <a:schemeClr val="bg1">
                    <a:gamma/>
                    <a:shade val="46275"/>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a:defRPr/>
              </a:pPr>
              <a:endParaRPr lang="es-ES"/>
            </a:p>
          </p:txBody>
        </p:sp>
        <p:sp>
          <p:nvSpPr>
            <p:cNvPr id="17" name="Rectangle 15"/>
            <p:cNvSpPr>
              <a:spLocks noChangeArrowheads="1"/>
            </p:cNvSpPr>
            <p:nvPr userDrawn="1"/>
          </p:nvSpPr>
          <p:spPr bwMode="hidden">
            <a:xfrm rot="19383534" flipV="1">
              <a:off x="1319" y="2928"/>
              <a:ext cx="4612" cy="6"/>
            </a:xfrm>
            <a:prstGeom prst="rect">
              <a:avLst/>
            </a:prstGeom>
            <a:gradFill rotWithShape="0">
              <a:gsLst>
                <a:gs pos="0">
                  <a:schemeClr val="bg1"/>
                </a:gs>
                <a:gs pos="100000">
                  <a:schemeClr val="bg1">
                    <a:gamma/>
                    <a:shade val="30196"/>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a:defRPr/>
              </a:pPr>
              <a:endParaRPr lang="es-ES"/>
            </a:p>
          </p:txBody>
        </p:sp>
        <p:sp>
          <p:nvSpPr>
            <p:cNvPr id="18" name="Rectangle 16"/>
            <p:cNvSpPr>
              <a:spLocks noChangeArrowheads="1"/>
            </p:cNvSpPr>
            <p:nvPr userDrawn="1"/>
          </p:nvSpPr>
          <p:spPr bwMode="hidden">
            <a:xfrm rot="18994182" flipV="1">
              <a:off x="2681" y="3071"/>
              <a:ext cx="3576" cy="6"/>
            </a:xfrm>
            <a:prstGeom prst="rect">
              <a:avLst/>
            </a:prstGeom>
            <a:gradFill rotWithShape="0">
              <a:gsLst>
                <a:gs pos="0">
                  <a:schemeClr val="bg1"/>
                </a:gs>
                <a:gs pos="100000">
                  <a:schemeClr val="bg1">
                    <a:gamma/>
                    <a:shade val="3137"/>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a:defRPr/>
              </a:pPr>
              <a:endParaRPr lang="es-ES"/>
            </a:p>
          </p:txBody>
        </p:sp>
        <p:sp>
          <p:nvSpPr>
            <p:cNvPr id="19" name="Rectangle 17"/>
            <p:cNvSpPr>
              <a:spLocks noChangeArrowheads="1"/>
            </p:cNvSpPr>
            <p:nvPr userDrawn="1"/>
          </p:nvSpPr>
          <p:spPr bwMode="hidden">
            <a:xfrm rot="18603245" flipV="1">
              <a:off x="4054" y="3503"/>
              <a:ext cx="2079" cy="6"/>
            </a:xfrm>
            <a:prstGeom prst="rect">
              <a:avLst/>
            </a:prstGeom>
            <a:gradFill rotWithShape="0">
              <a:gsLst>
                <a:gs pos="0">
                  <a:schemeClr val="bg1"/>
                </a:gs>
                <a:gs pos="100000">
                  <a:schemeClr val="bg1">
                    <a:gamma/>
                    <a:shade val="0"/>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vert="eaVert"/>
            <a:lstStyle/>
            <a:p>
              <a:pPr algn="ctr">
                <a:defRPr/>
              </a:pPr>
              <a:endParaRPr lang="es-ES"/>
            </a:p>
          </p:txBody>
        </p:sp>
        <p:sp>
          <p:nvSpPr>
            <p:cNvPr id="20" name="Rectangle 18"/>
            <p:cNvSpPr>
              <a:spLocks noChangeArrowheads="1"/>
            </p:cNvSpPr>
            <p:nvPr userDrawn="1"/>
          </p:nvSpPr>
          <p:spPr bwMode="hidden">
            <a:xfrm rot="39991575" flipH="1" flipV="1">
              <a:off x="5371" y="4167"/>
              <a:ext cx="501" cy="6"/>
            </a:xfrm>
            <a:prstGeom prst="rect">
              <a:avLst/>
            </a:prstGeom>
            <a:gradFill rotWithShape="0">
              <a:gsLst>
                <a:gs pos="0">
                  <a:schemeClr val="bg1"/>
                </a:gs>
                <a:gs pos="100000">
                  <a:schemeClr val="bg1">
                    <a:gamma/>
                    <a:shade val="0"/>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vert="eaVert"/>
            <a:lstStyle/>
            <a:p>
              <a:pPr algn="ctr">
                <a:defRPr/>
              </a:pPr>
              <a:endParaRPr lang="es-ES"/>
            </a:p>
          </p:txBody>
        </p:sp>
        <p:sp>
          <p:nvSpPr>
            <p:cNvPr id="21" name="Rectangle 19"/>
            <p:cNvSpPr>
              <a:spLocks noChangeArrowheads="1"/>
            </p:cNvSpPr>
            <p:nvPr userDrawn="1"/>
          </p:nvSpPr>
          <p:spPr bwMode="hidden">
            <a:xfrm rot="-20541361">
              <a:off x="-146" y="2360"/>
              <a:ext cx="6046" cy="6"/>
            </a:xfrm>
            <a:prstGeom prst="rect">
              <a:avLst/>
            </a:prstGeom>
            <a:gradFill rotWithShape="0">
              <a:gsLst>
                <a:gs pos="0">
                  <a:schemeClr val="bg1"/>
                </a:gs>
                <a:gs pos="100000">
                  <a:schemeClr val="bg1">
                    <a:gamma/>
                    <a:shade val="54510"/>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a:defRPr/>
              </a:pPr>
              <a:endParaRPr lang="es-ES"/>
            </a:p>
          </p:txBody>
        </p:sp>
        <p:sp>
          <p:nvSpPr>
            <p:cNvPr id="22" name="Rectangle 20"/>
            <p:cNvSpPr>
              <a:spLocks noChangeArrowheads="1"/>
            </p:cNvSpPr>
            <p:nvPr userDrawn="1"/>
          </p:nvSpPr>
          <p:spPr bwMode="hidden">
            <a:xfrm rot="-20036206">
              <a:off x="-198" y="3396"/>
              <a:ext cx="4142" cy="6"/>
            </a:xfrm>
            <a:prstGeom prst="rect">
              <a:avLst/>
            </a:prstGeom>
            <a:gradFill rotWithShape="0">
              <a:gsLst>
                <a:gs pos="0">
                  <a:schemeClr val="bg1"/>
                </a:gs>
                <a:gs pos="100000">
                  <a:schemeClr val="bg1">
                    <a:gamma/>
                    <a:shade val="63529"/>
                    <a:invGamma/>
                  </a:schemeClr>
                </a:gs>
              </a:gsLst>
              <a:lin ang="2700000" scaled="1"/>
            </a:gradFill>
            <a:ln>
              <a:noFill/>
            </a:ln>
            <a:effectLst/>
            <a:extLst>
              <a:ext uri="{91240B29-F687-4F45-9708-019B960494DF}">
                <a14:hiddenLine xmlns:a14="http://schemas.microsoft.com/office/drawing/2010/main" w="9525">
                  <a:solidFill>
                    <a:schemeClr val="accent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a:defRPr/>
              </a:pPr>
              <a:endParaRPr lang="es-ES"/>
            </a:p>
          </p:txBody>
        </p:sp>
        <p:sp>
          <p:nvSpPr>
            <p:cNvPr id="23" name="Rectangle 21"/>
            <p:cNvSpPr>
              <a:spLocks noChangeArrowheads="1"/>
            </p:cNvSpPr>
            <p:nvPr userDrawn="1"/>
          </p:nvSpPr>
          <p:spPr bwMode="hidden">
            <a:xfrm rot="1732981">
              <a:off x="-165" y="3624"/>
              <a:ext cx="2804" cy="6"/>
            </a:xfrm>
            <a:prstGeom prst="rect">
              <a:avLst/>
            </a:prstGeom>
            <a:gradFill rotWithShape="0">
              <a:gsLst>
                <a:gs pos="0">
                  <a:schemeClr val="bg1"/>
                </a:gs>
                <a:gs pos="100000">
                  <a:schemeClr val="bg1">
                    <a:gamma/>
                    <a:shade val="63529"/>
                    <a:invGamma/>
                  </a:schemeClr>
                </a:gs>
              </a:gsLst>
              <a:lin ang="2700000" scaled="1"/>
            </a:gradFill>
            <a:ln>
              <a:noFill/>
            </a:ln>
            <a:effectLst/>
            <a:extLst>
              <a:ext uri="{91240B29-F687-4F45-9708-019B960494DF}">
                <a14:hiddenLine xmlns:a14="http://schemas.microsoft.com/office/drawing/2010/main" w="9525">
                  <a:solidFill>
                    <a:schemeClr val="accent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a:defRPr/>
              </a:pPr>
              <a:endParaRPr lang="es-ES"/>
            </a:p>
          </p:txBody>
        </p:sp>
        <p:sp>
          <p:nvSpPr>
            <p:cNvPr id="24" name="Rectangle 22"/>
            <p:cNvSpPr>
              <a:spLocks noChangeArrowheads="1"/>
            </p:cNvSpPr>
            <p:nvPr userDrawn="1"/>
          </p:nvSpPr>
          <p:spPr bwMode="hidden">
            <a:xfrm rot="1969083">
              <a:off x="-110" y="3922"/>
              <a:ext cx="1400" cy="6"/>
            </a:xfrm>
            <a:prstGeom prst="rect">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a:defRPr/>
              </a:pPr>
              <a:endParaRPr lang="es-ES"/>
            </a:p>
          </p:txBody>
        </p:sp>
        <p:sp>
          <p:nvSpPr>
            <p:cNvPr id="25" name="Rectangle 23"/>
            <p:cNvSpPr>
              <a:spLocks noChangeArrowheads="1"/>
            </p:cNvSpPr>
            <p:nvPr userDrawn="1"/>
          </p:nvSpPr>
          <p:spPr bwMode="hidden">
            <a:xfrm rot="-20213826">
              <a:off x="-216" y="3221"/>
              <a:ext cx="5477" cy="6"/>
            </a:xfrm>
            <a:prstGeom prst="rect">
              <a:avLst/>
            </a:prstGeom>
            <a:gradFill rotWithShape="0">
              <a:gsLst>
                <a:gs pos="0">
                  <a:schemeClr val="bg1"/>
                </a:gs>
                <a:gs pos="100000">
                  <a:schemeClr val="bg1">
                    <a:gamma/>
                    <a:shade val="48627"/>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a:defRPr/>
              </a:pPr>
              <a:endParaRPr lang="es-ES"/>
            </a:p>
          </p:txBody>
        </p:sp>
        <p:sp>
          <p:nvSpPr>
            <p:cNvPr id="26" name="Rectangle 24"/>
            <p:cNvSpPr>
              <a:spLocks noChangeArrowheads="1"/>
            </p:cNvSpPr>
            <p:nvPr userDrawn="1"/>
          </p:nvSpPr>
          <p:spPr bwMode="hidden">
            <a:xfrm rot="22583969">
              <a:off x="-115" y="2129"/>
              <a:ext cx="6016" cy="6"/>
            </a:xfrm>
            <a:prstGeom prst="rect">
              <a:avLst/>
            </a:prstGeom>
            <a:gradFill rotWithShape="0">
              <a:gsLst>
                <a:gs pos="0">
                  <a:schemeClr val="bg1"/>
                </a:gs>
                <a:gs pos="100000">
                  <a:schemeClr val="bg1">
                    <a:gamma/>
                    <a:shade val="57647"/>
                    <a:invGamma/>
                  </a:schemeClr>
                </a:gs>
              </a:gsLst>
              <a:lin ang="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a:defRPr/>
              </a:pPr>
              <a:endParaRPr lang="es-ES"/>
            </a:p>
          </p:txBody>
        </p:sp>
        <p:sp>
          <p:nvSpPr>
            <p:cNvPr id="27" name="Rectangle 25"/>
            <p:cNvSpPr>
              <a:spLocks noChangeArrowheads="1"/>
            </p:cNvSpPr>
            <p:nvPr userDrawn="1"/>
          </p:nvSpPr>
          <p:spPr bwMode="hidden">
            <a:xfrm rot="930109" flipV="1">
              <a:off x="80" y="1946"/>
              <a:ext cx="5756" cy="6"/>
            </a:xfrm>
            <a:prstGeom prst="rect">
              <a:avLst/>
            </a:prstGeom>
            <a:gradFill rotWithShape="0">
              <a:gsLst>
                <a:gs pos="0">
                  <a:schemeClr val="bg1"/>
                </a:gs>
                <a:gs pos="100000">
                  <a:schemeClr val="bg1">
                    <a:gamma/>
                    <a:shade val="60784"/>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a:defRPr/>
              </a:pPr>
              <a:endParaRPr lang="es-ES"/>
            </a:p>
          </p:txBody>
        </p:sp>
        <p:sp>
          <p:nvSpPr>
            <p:cNvPr id="28" name="Rectangle 26"/>
            <p:cNvSpPr>
              <a:spLocks noChangeArrowheads="1"/>
            </p:cNvSpPr>
            <p:nvPr userDrawn="1"/>
          </p:nvSpPr>
          <p:spPr bwMode="hidden">
            <a:xfrm rot="-20731987">
              <a:off x="374" y="1802"/>
              <a:ext cx="5475" cy="6"/>
            </a:xfrm>
            <a:prstGeom prst="rect">
              <a:avLst/>
            </a:prstGeom>
            <a:gradFill rotWithShape="0">
              <a:gsLst>
                <a:gs pos="0">
                  <a:schemeClr val="bg1"/>
                </a:gs>
                <a:gs pos="100000">
                  <a:schemeClr val="bg1">
                    <a:gamma/>
                    <a:shade val="60784"/>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a:defRPr/>
              </a:pPr>
              <a:endParaRPr lang="es-ES"/>
            </a:p>
          </p:txBody>
        </p:sp>
        <p:sp>
          <p:nvSpPr>
            <p:cNvPr id="29" name="Rectangle 27"/>
            <p:cNvSpPr>
              <a:spLocks noChangeArrowheads="1"/>
            </p:cNvSpPr>
            <p:nvPr userDrawn="1"/>
          </p:nvSpPr>
          <p:spPr bwMode="hidden">
            <a:xfrm rot="-64024402">
              <a:off x="848" y="1582"/>
              <a:ext cx="4976" cy="6"/>
            </a:xfrm>
            <a:prstGeom prst="rect">
              <a:avLst/>
            </a:prstGeom>
            <a:gradFill rotWithShape="0">
              <a:gsLst>
                <a:gs pos="0">
                  <a:schemeClr val="bg1"/>
                </a:gs>
                <a:gs pos="100000">
                  <a:schemeClr val="bg1">
                    <a:gamma/>
                    <a:shade val="60784"/>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a:defRPr/>
              </a:pPr>
              <a:endParaRPr lang="es-ES"/>
            </a:p>
          </p:txBody>
        </p:sp>
        <p:sp>
          <p:nvSpPr>
            <p:cNvPr id="30" name="Rectangle 28"/>
            <p:cNvSpPr>
              <a:spLocks noChangeArrowheads="1"/>
            </p:cNvSpPr>
            <p:nvPr userDrawn="1"/>
          </p:nvSpPr>
          <p:spPr bwMode="hidden">
            <a:xfrm rot="-42464612">
              <a:off x="1053" y="1476"/>
              <a:ext cx="4759" cy="6"/>
            </a:xfrm>
            <a:prstGeom prst="rect">
              <a:avLst/>
            </a:prstGeom>
            <a:gradFill rotWithShape="0">
              <a:gsLst>
                <a:gs pos="0">
                  <a:schemeClr val="bg1"/>
                </a:gs>
                <a:gs pos="100000">
                  <a:schemeClr val="bg1">
                    <a:gamma/>
                    <a:shade val="60784"/>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a:defRPr/>
              </a:pPr>
              <a:endParaRPr lang="es-ES"/>
            </a:p>
          </p:txBody>
        </p:sp>
        <p:sp>
          <p:nvSpPr>
            <p:cNvPr id="31" name="Rectangle 29"/>
            <p:cNvSpPr>
              <a:spLocks noChangeArrowheads="1"/>
            </p:cNvSpPr>
            <p:nvPr userDrawn="1"/>
          </p:nvSpPr>
          <p:spPr bwMode="hidden">
            <a:xfrm rot="-20907336">
              <a:off x="1244" y="1377"/>
              <a:ext cx="4557" cy="6"/>
            </a:xfrm>
            <a:prstGeom prst="rect">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a:defRPr/>
              </a:pPr>
              <a:endParaRPr lang="es-ES"/>
            </a:p>
          </p:txBody>
        </p:sp>
        <p:sp>
          <p:nvSpPr>
            <p:cNvPr id="32" name="Rectangle 30"/>
            <p:cNvSpPr>
              <a:spLocks noChangeArrowheads="1"/>
            </p:cNvSpPr>
            <p:nvPr userDrawn="1"/>
          </p:nvSpPr>
          <p:spPr bwMode="hidden">
            <a:xfrm rot="655690" flipV="1">
              <a:off x="1487" y="1305"/>
              <a:ext cx="4314" cy="6"/>
            </a:xfrm>
            <a:prstGeom prst="rect">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a:defRPr/>
              </a:pPr>
              <a:endParaRPr lang="es-ES"/>
            </a:p>
          </p:txBody>
        </p:sp>
        <p:sp>
          <p:nvSpPr>
            <p:cNvPr id="33" name="Rectangle 31"/>
            <p:cNvSpPr>
              <a:spLocks noChangeArrowheads="1"/>
            </p:cNvSpPr>
            <p:nvPr userDrawn="1"/>
          </p:nvSpPr>
          <p:spPr bwMode="hidden">
            <a:xfrm rot="636921" flipV="1">
              <a:off x="1650" y="1218"/>
              <a:ext cx="4154" cy="6"/>
            </a:xfrm>
            <a:prstGeom prst="rect">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a:defRPr/>
              </a:pPr>
              <a:endParaRPr lang="es-ES"/>
            </a:p>
          </p:txBody>
        </p:sp>
        <p:sp>
          <p:nvSpPr>
            <p:cNvPr id="34" name="Rectangle 32"/>
            <p:cNvSpPr>
              <a:spLocks noChangeArrowheads="1"/>
            </p:cNvSpPr>
            <p:nvPr userDrawn="1"/>
          </p:nvSpPr>
          <p:spPr bwMode="hidden">
            <a:xfrm rot="803987" flipV="1">
              <a:off x="611" y="1684"/>
              <a:ext cx="5204" cy="6"/>
            </a:xfrm>
            <a:prstGeom prst="rect">
              <a:avLst/>
            </a:prstGeom>
            <a:gradFill rotWithShape="0">
              <a:gsLst>
                <a:gs pos="0">
                  <a:schemeClr val="bg1"/>
                </a:gs>
                <a:gs pos="100000">
                  <a:schemeClr val="bg1">
                    <a:gamma/>
                    <a:shade val="60784"/>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a:defRPr/>
              </a:pPr>
              <a:endParaRPr lang="es-ES"/>
            </a:p>
          </p:txBody>
        </p:sp>
        <p:sp>
          <p:nvSpPr>
            <p:cNvPr id="35" name="Rectangle 33"/>
            <p:cNvSpPr>
              <a:spLocks noChangeArrowheads="1"/>
            </p:cNvSpPr>
            <p:nvPr userDrawn="1"/>
          </p:nvSpPr>
          <p:spPr bwMode="hidden">
            <a:xfrm rot="1273217" flipV="1">
              <a:off x="-204" y="2976"/>
              <a:ext cx="6150" cy="6"/>
            </a:xfrm>
            <a:prstGeom prst="rect">
              <a:avLst/>
            </a:prstGeom>
            <a:gradFill rotWithShape="0">
              <a:gsLst>
                <a:gs pos="0">
                  <a:schemeClr val="bg1"/>
                </a:gs>
                <a:gs pos="100000">
                  <a:schemeClr val="bg1">
                    <a:gamma/>
                    <a:shade val="54510"/>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a:defRPr/>
              </a:pPr>
              <a:endParaRPr lang="es-ES"/>
            </a:p>
          </p:txBody>
        </p:sp>
        <p:sp>
          <p:nvSpPr>
            <p:cNvPr id="36" name="Rectangle 34"/>
            <p:cNvSpPr>
              <a:spLocks noChangeArrowheads="1"/>
            </p:cNvSpPr>
            <p:nvPr userDrawn="1"/>
          </p:nvSpPr>
          <p:spPr bwMode="hidden">
            <a:xfrm rot="1169729" flipV="1">
              <a:off x="-174" y="2663"/>
              <a:ext cx="6104" cy="6"/>
            </a:xfrm>
            <a:prstGeom prst="rect">
              <a:avLst/>
            </a:prstGeom>
            <a:gradFill rotWithShape="0">
              <a:gsLst>
                <a:gs pos="0">
                  <a:schemeClr val="bg1"/>
                </a:gs>
                <a:gs pos="100000">
                  <a:schemeClr val="bg1">
                    <a:gamma/>
                    <a:shade val="51373"/>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a:defRPr/>
              </a:pPr>
              <a:endParaRPr lang="es-ES"/>
            </a:p>
          </p:txBody>
        </p:sp>
        <p:sp>
          <p:nvSpPr>
            <p:cNvPr id="37" name="Oval 35"/>
            <p:cNvSpPr>
              <a:spLocks noChangeArrowheads="1"/>
            </p:cNvSpPr>
            <p:nvPr/>
          </p:nvSpPr>
          <p:spPr bwMode="hidden">
            <a:xfrm>
              <a:off x="740" y="3359"/>
              <a:ext cx="168" cy="96"/>
            </a:xfrm>
            <a:prstGeom prst="ellipse">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8" name="Oval 36"/>
            <p:cNvSpPr>
              <a:spLocks noChangeArrowheads="1"/>
            </p:cNvSpPr>
            <p:nvPr/>
          </p:nvSpPr>
          <p:spPr bwMode="hidden">
            <a:xfrm>
              <a:off x="236" y="3074"/>
              <a:ext cx="168" cy="95"/>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9" name="Oval 37"/>
            <p:cNvSpPr>
              <a:spLocks noChangeArrowheads="1"/>
            </p:cNvSpPr>
            <p:nvPr/>
          </p:nvSpPr>
          <p:spPr bwMode="hidden">
            <a:xfrm>
              <a:off x="159" y="3652"/>
              <a:ext cx="196" cy="106"/>
            </a:xfrm>
            <a:prstGeom prst="ellipse">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40" name="Oval 38"/>
            <p:cNvSpPr>
              <a:spLocks noChangeArrowheads="1"/>
            </p:cNvSpPr>
            <p:nvPr/>
          </p:nvSpPr>
          <p:spPr bwMode="hidden">
            <a:xfrm>
              <a:off x="2077" y="2661"/>
              <a:ext cx="156" cy="84"/>
            </a:xfrm>
            <a:prstGeom prst="ellipse">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41" name="Oval 39"/>
            <p:cNvSpPr>
              <a:spLocks noChangeArrowheads="1"/>
            </p:cNvSpPr>
            <p:nvPr/>
          </p:nvSpPr>
          <p:spPr bwMode="hidden">
            <a:xfrm>
              <a:off x="1223" y="3076"/>
              <a:ext cx="168" cy="95"/>
            </a:xfrm>
            <a:prstGeom prst="ellipse">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42" name="Oval 40"/>
            <p:cNvSpPr>
              <a:spLocks noChangeArrowheads="1"/>
            </p:cNvSpPr>
            <p:nvPr/>
          </p:nvSpPr>
          <p:spPr bwMode="hidden">
            <a:xfrm>
              <a:off x="1686" y="2857"/>
              <a:ext cx="156" cy="90"/>
            </a:xfrm>
            <a:prstGeom prst="ellipse">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43" name="Oval 41"/>
            <p:cNvSpPr>
              <a:spLocks noChangeArrowheads="1"/>
            </p:cNvSpPr>
            <p:nvPr/>
          </p:nvSpPr>
          <p:spPr bwMode="hidden">
            <a:xfrm>
              <a:off x="750" y="2839"/>
              <a:ext cx="151" cy="89"/>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44" name="Oval 42"/>
            <p:cNvSpPr>
              <a:spLocks noChangeArrowheads="1"/>
            </p:cNvSpPr>
            <p:nvPr/>
          </p:nvSpPr>
          <p:spPr bwMode="hidden">
            <a:xfrm>
              <a:off x="367" y="2656"/>
              <a:ext cx="150" cy="84"/>
            </a:xfrm>
            <a:prstGeom prst="ellipse">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45" name="Oval 43"/>
            <p:cNvSpPr>
              <a:spLocks noChangeArrowheads="1"/>
            </p:cNvSpPr>
            <p:nvPr/>
          </p:nvSpPr>
          <p:spPr bwMode="hidden">
            <a:xfrm>
              <a:off x="1172" y="2642"/>
              <a:ext cx="156" cy="83"/>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46" name="Oval 44"/>
            <p:cNvSpPr>
              <a:spLocks noChangeArrowheads="1"/>
            </p:cNvSpPr>
            <p:nvPr/>
          </p:nvSpPr>
          <p:spPr bwMode="hidden">
            <a:xfrm>
              <a:off x="2401" y="2485"/>
              <a:ext cx="156" cy="83"/>
            </a:xfrm>
            <a:prstGeom prst="ellipse">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47" name="Oval 45"/>
            <p:cNvSpPr>
              <a:spLocks noChangeArrowheads="1"/>
            </p:cNvSpPr>
            <p:nvPr/>
          </p:nvSpPr>
          <p:spPr bwMode="hidden">
            <a:xfrm>
              <a:off x="1910" y="2314"/>
              <a:ext cx="134" cy="73"/>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48" name="Oval 46"/>
            <p:cNvSpPr>
              <a:spLocks noChangeArrowheads="1"/>
            </p:cNvSpPr>
            <p:nvPr/>
          </p:nvSpPr>
          <p:spPr bwMode="hidden">
            <a:xfrm>
              <a:off x="2254" y="2154"/>
              <a:ext cx="134" cy="61"/>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49" name="Oval 47"/>
            <p:cNvSpPr>
              <a:spLocks noChangeArrowheads="1"/>
            </p:cNvSpPr>
            <p:nvPr/>
          </p:nvSpPr>
          <p:spPr bwMode="hidden">
            <a:xfrm>
              <a:off x="2742" y="2305"/>
              <a:ext cx="140" cy="72"/>
            </a:xfrm>
            <a:prstGeom prst="ellipse">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50" name="Oval 48"/>
            <p:cNvSpPr>
              <a:spLocks noChangeArrowheads="1"/>
            </p:cNvSpPr>
            <p:nvPr/>
          </p:nvSpPr>
          <p:spPr bwMode="hidden">
            <a:xfrm>
              <a:off x="2812" y="1898"/>
              <a:ext cx="129" cy="61"/>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51" name="Oval 49"/>
            <p:cNvSpPr>
              <a:spLocks noChangeArrowheads="1"/>
            </p:cNvSpPr>
            <p:nvPr/>
          </p:nvSpPr>
          <p:spPr bwMode="hidden">
            <a:xfrm>
              <a:off x="3721" y="1792"/>
              <a:ext cx="128" cy="61"/>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52" name="Oval 50"/>
            <p:cNvSpPr>
              <a:spLocks noChangeArrowheads="1"/>
            </p:cNvSpPr>
            <p:nvPr/>
          </p:nvSpPr>
          <p:spPr bwMode="hidden">
            <a:xfrm>
              <a:off x="3528" y="1896"/>
              <a:ext cx="128" cy="61"/>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53" name="Oval 51"/>
            <p:cNvSpPr>
              <a:spLocks noChangeArrowheads="1"/>
            </p:cNvSpPr>
            <p:nvPr/>
          </p:nvSpPr>
          <p:spPr bwMode="hidden">
            <a:xfrm>
              <a:off x="3064" y="1778"/>
              <a:ext cx="128" cy="62"/>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54" name="Oval 52"/>
            <p:cNvSpPr>
              <a:spLocks noChangeArrowheads="1"/>
            </p:cNvSpPr>
            <p:nvPr/>
          </p:nvSpPr>
          <p:spPr bwMode="hidden">
            <a:xfrm>
              <a:off x="3277" y="2024"/>
              <a:ext cx="134" cy="73"/>
            </a:xfrm>
            <a:prstGeom prst="ellipse">
              <a:avLst/>
            </a:prstGeom>
            <a:gradFill rotWithShape="0">
              <a:gsLst>
                <a:gs pos="0">
                  <a:schemeClr val="bg1"/>
                </a:gs>
                <a:gs pos="100000">
                  <a:schemeClr val="bg1">
                    <a:gamma/>
                    <a:shade val="6078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55" name="Oval 53"/>
            <p:cNvSpPr>
              <a:spLocks noChangeArrowheads="1"/>
            </p:cNvSpPr>
            <p:nvPr/>
          </p:nvSpPr>
          <p:spPr bwMode="hidden">
            <a:xfrm>
              <a:off x="3027" y="2160"/>
              <a:ext cx="133" cy="61"/>
            </a:xfrm>
            <a:prstGeom prst="ellipse">
              <a:avLst/>
            </a:prstGeom>
            <a:gradFill rotWithShape="0">
              <a:gsLst>
                <a:gs pos="0">
                  <a:schemeClr val="bg1"/>
                </a:gs>
                <a:gs pos="100000">
                  <a:schemeClr val="bg1">
                    <a:gamma/>
                    <a:shade val="6078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56" name="Oval 54"/>
            <p:cNvSpPr>
              <a:spLocks noChangeArrowheads="1"/>
            </p:cNvSpPr>
            <p:nvPr/>
          </p:nvSpPr>
          <p:spPr bwMode="hidden">
            <a:xfrm>
              <a:off x="1569" y="2453"/>
              <a:ext cx="150" cy="90"/>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57" name="Oval 55"/>
            <p:cNvSpPr>
              <a:spLocks noChangeArrowheads="1"/>
            </p:cNvSpPr>
            <p:nvPr/>
          </p:nvSpPr>
          <p:spPr bwMode="hidden">
            <a:xfrm>
              <a:off x="1863" y="2028"/>
              <a:ext cx="139" cy="61"/>
            </a:xfrm>
            <a:prstGeom prst="ellipse">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58" name="Oval 56"/>
            <p:cNvSpPr>
              <a:spLocks noChangeArrowheads="1"/>
            </p:cNvSpPr>
            <p:nvPr/>
          </p:nvSpPr>
          <p:spPr bwMode="hidden">
            <a:xfrm>
              <a:off x="1513" y="2175"/>
              <a:ext cx="139" cy="61"/>
            </a:xfrm>
            <a:prstGeom prst="ellipse">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59" name="Oval 57"/>
            <p:cNvSpPr>
              <a:spLocks noChangeArrowheads="1"/>
            </p:cNvSpPr>
            <p:nvPr/>
          </p:nvSpPr>
          <p:spPr bwMode="hidden">
            <a:xfrm>
              <a:off x="1191" y="2311"/>
              <a:ext cx="134" cy="72"/>
            </a:xfrm>
            <a:prstGeom prst="ellipse">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60" name="Oval 58"/>
            <p:cNvSpPr>
              <a:spLocks noChangeArrowheads="1"/>
            </p:cNvSpPr>
            <p:nvPr/>
          </p:nvSpPr>
          <p:spPr bwMode="hidden">
            <a:xfrm>
              <a:off x="1154" y="2047"/>
              <a:ext cx="134" cy="61"/>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61" name="Oval 59"/>
            <p:cNvSpPr>
              <a:spLocks noChangeArrowheads="1"/>
            </p:cNvSpPr>
            <p:nvPr/>
          </p:nvSpPr>
          <p:spPr bwMode="hidden">
            <a:xfrm>
              <a:off x="1142" y="1803"/>
              <a:ext cx="128" cy="61"/>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62" name="Oval 60"/>
            <p:cNvSpPr>
              <a:spLocks noChangeArrowheads="1"/>
            </p:cNvSpPr>
            <p:nvPr/>
          </p:nvSpPr>
          <p:spPr bwMode="hidden">
            <a:xfrm>
              <a:off x="1500" y="1912"/>
              <a:ext cx="128" cy="61"/>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63" name="Oval 61"/>
            <p:cNvSpPr>
              <a:spLocks noChangeArrowheads="1"/>
            </p:cNvSpPr>
            <p:nvPr/>
          </p:nvSpPr>
          <p:spPr bwMode="hidden">
            <a:xfrm>
              <a:off x="1804" y="1801"/>
              <a:ext cx="128" cy="61"/>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64" name="Oval 62"/>
            <p:cNvSpPr>
              <a:spLocks noChangeArrowheads="1"/>
            </p:cNvSpPr>
            <p:nvPr/>
          </p:nvSpPr>
          <p:spPr bwMode="hidden">
            <a:xfrm>
              <a:off x="2159" y="1905"/>
              <a:ext cx="128" cy="61"/>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65" name="Oval 63"/>
            <p:cNvSpPr>
              <a:spLocks noChangeArrowheads="1"/>
            </p:cNvSpPr>
            <p:nvPr/>
          </p:nvSpPr>
          <p:spPr bwMode="hidden">
            <a:xfrm>
              <a:off x="2432" y="1787"/>
              <a:ext cx="128" cy="61"/>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66" name="Oval 64"/>
            <p:cNvSpPr>
              <a:spLocks noChangeArrowheads="1"/>
            </p:cNvSpPr>
            <p:nvPr/>
          </p:nvSpPr>
          <p:spPr bwMode="hidden">
            <a:xfrm>
              <a:off x="470" y="2032"/>
              <a:ext cx="134" cy="73"/>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67" name="Oval 65"/>
            <p:cNvSpPr>
              <a:spLocks noChangeArrowheads="1"/>
            </p:cNvSpPr>
            <p:nvPr/>
          </p:nvSpPr>
          <p:spPr bwMode="hidden">
            <a:xfrm>
              <a:off x="68" y="2166"/>
              <a:ext cx="134" cy="73"/>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68" name="Oval 66"/>
            <p:cNvSpPr>
              <a:spLocks noChangeArrowheads="1"/>
            </p:cNvSpPr>
            <p:nvPr/>
          </p:nvSpPr>
          <p:spPr bwMode="hidden">
            <a:xfrm>
              <a:off x="798" y="1916"/>
              <a:ext cx="128" cy="61"/>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69" name="Oval 67"/>
            <p:cNvSpPr>
              <a:spLocks noChangeArrowheads="1"/>
            </p:cNvSpPr>
            <p:nvPr/>
          </p:nvSpPr>
          <p:spPr bwMode="hidden">
            <a:xfrm>
              <a:off x="455" y="1797"/>
              <a:ext cx="128" cy="61"/>
            </a:xfrm>
            <a:prstGeom prst="ellipse">
              <a:avLst/>
            </a:prstGeom>
            <a:gradFill rotWithShape="0">
              <a:gsLst>
                <a:gs pos="0">
                  <a:schemeClr val="bg1"/>
                </a:gs>
                <a:gs pos="100000">
                  <a:schemeClr val="bg1">
                    <a:gamma/>
                    <a:shade val="8470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70" name="Oval 68"/>
            <p:cNvSpPr>
              <a:spLocks noChangeArrowheads="1"/>
            </p:cNvSpPr>
            <p:nvPr/>
          </p:nvSpPr>
          <p:spPr bwMode="hidden">
            <a:xfrm>
              <a:off x="113" y="1901"/>
              <a:ext cx="128" cy="61"/>
            </a:xfrm>
            <a:prstGeom prst="ellipse">
              <a:avLst/>
            </a:prstGeom>
            <a:gradFill rotWithShape="0">
              <a:gsLst>
                <a:gs pos="0">
                  <a:schemeClr val="bg1"/>
                </a:gs>
                <a:gs pos="100000">
                  <a:schemeClr val="bg1">
                    <a:gamma/>
                    <a:shade val="8470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71" name="Oval 69"/>
            <p:cNvSpPr>
              <a:spLocks noChangeArrowheads="1"/>
            </p:cNvSpPr>
            <p:nvPr/>
          </p:nvSpPr>
          <p:spPr bwMode="hidden">
            <a:xfrm>
              <a:off x="432" y="2323"/>
              <a:ext cx="139" cy="61"/>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72" name="Oval 70"/>
            <p:cNvSpPr>
              <a:spLocks noChangeArrowheads="1"/>
            </p:cNvSpPr>
            <p:nvPr/>
          </p:nvSpPr>
          <p:spPr bwMode="hidden">
            <a:xfrm>
              <a:off x="814" y="2178"/>
              <a:ext cx="134" cy="61"/>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73" name="Oval 71"/>
            <p:cNvSpPr>
              <a:spLocks noChangeArrowheads="1"/>
            </p:cNvSpPr>
            <p:nvPr/>
          </p:nvSpPr>
          <p:spPr bwMode="hidden">
            <a:xfrm>
              <a:off x="789" y="2472"/>
              <a:ext cx="156" cy="89"/>
            </a:xfrm>
            <a:prstGeom prst="ellipse">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74" name="Oval 72"/>
            <p:cNvSpPr>
              <a:spLocks noChangeArrowheads="1"/>
            </p:cNvSpPr>
            <p:nvPr/>
          </p:nvSpPr>
          <p:spPr bwMode="hidden">
            <a:xfrm>
              <a:off x="2544" y="2015"/>
              <a:ext cx="140" cy="72"/>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75" name="Oval 73"/>
            <p:cNvSpPr>
              <a:spLocks noChangeArrowheads="1"/>
            </p:cNvSpPr>
            <p:nvPr/>
          </p:nvSpPr>
          <p:spPr bwMode="hidden">
            <a:xfrm>
              <a:off x="1457" y="1700"/>
              <a:ext cx="123" cy="51"/>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76" name="Oval 74"/>
            <p:cNvSpPr>
              <a:spLocks noChangeArrowheads="1"/>
            </p:cNvSpPr>
            <p:nvPr/>
          </p:nvSpPr>
          <p:spPr bwMode="hidden">
            <a:xfrm>
              <a:off x="1747" y="1599"/>
              <a:ext cx="123" cy="50"/>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77" name="Oval 75"/>
            <p:cNvSpPr>
              <a:spLocks noChangeArrowheads="1"/>
            </p:cNvSpPr>
            <p:nvPr/>
          </p:nvSpPr>
          <p:spPr bwMode="hidden">
            <a:xfrm>
              <a:off x="1385" y="1506"/>
              <a:ext cx="123" cy="50"/>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78" name="Oval 76"/>
            <p:cNvSpPr>
              <a:spLocks noChangeArrowheads="1"/>
            </p:cNvSpPr>
            <p:nvPr/>
          </p:nvSpPr>
          <p:spPr bwMode="hidden">
            <a:xfrm>
              <a:off x="1093" y="1595"/>
              <a:ext cx="123" cy="51"/>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79" name="Oval 77"/>
            <p:cNvSpPr>
              <a:spLocks noChangeArrowheads="1"/>
            </p:cNvSpPr>
            <p:nvPr/>
          </p:nvSpPr>
          <p:spPr bwMode="hidden">
            <a:xfrm>
              <a:off x="792" y="1690"/>
              <a:ext cx="124" cy="51"/>
            </a:xfrm>
            <a:prstGeom prst="ellipse">
              <a:avLst/>
            </a:prstGeom>
            <a:gradFill rotWithShape="0">
              <a:gsLst>
                <a:gs pos="0">
                  <a:schemeClr val="bg1"/>
                </a:gs>
                <a:gs pos="100000">
                  <a:schemeClr val="bg1">
                    <a:gamma/>
                    <a:shade val="8470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80" name="Oval 78"/>
            <p:cNvSpPr>
              <a:spLocks noChangeArrowheads="1"/>
            </p:cNvSpPr>
            <p:nvPr/>
          </p:nvSpPr>
          <p:spPr bwMode="hidden">
            <a:xfrm>
              <a:off x="2011" y="1512"/>
              <a:ext cx="123" cy="50"/>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81" name="Oval 79"/>
            <p:cNvSpPr>
              <a:spLocks noChangeArrowheads="1"/>
            </p:cNvSpPr>
            <p:nvPr/>
          </p:nvSpPr>
          <p:spPr bwMode="hidden">
            <a:xfrm>
              <a:off x="2087" y="1696"/>
              <a:ext cx="123" cy="50"/>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82" name="Oval 80"/>
            <p:cNvSpPr>
              <a:spLocks noChangeArrowheads="1"/>
            </p:cNvSpPr>
            <p:nvPr/>
          </p:nvSpPr>
          <p:spPr bwMode="hidden">
            <a:xfrm>
              <a:off x="2345" y="1601"/>
              <a:ext cx="123" cy="50"/>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83" name="Oval 81"/>
            <p:cNvSpPr>
              <a:spLocks noChangeArrowheads="1"/>
            </p:cNvSpPr>
            <p:nvPr/>
          </p:nvSpPr>
          <p:spPr bwMode="hidden">
            <a:xfrm>
              <a:off x="2684" y="1686"/>
              <a:ext cx="123" cy="51"/>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84" name="Oval 82"/>
            <p:cNvSpPr>
              <a:spLocks noChangeArrowheads="1"/>
            </p:cNvSpPr>
            <p:nvPr/>
          </p:nvSpPr>
          <p:spPr bwMode="hidden">
            <a:xfrm>
              <a:off x="806" y="1512"/>
              <a:ext cx="123" cy="50"/>
            </a:xfrm>
            <a:prstGeom prst="ellipse">
              <a:avLst/>
            </a:prstGeom>
            <a:gradFill rotWithShape="0">
              <a:gsLst>
                <a:gs pos="0">
                  <a:schemeClr val="bg1"/>
                </a:gs>
                <a:gs pos="100000">
                  <a:schemeClr val="bg1">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85" name="Oval 83"/>
            <p:cNvSpPr>
              <a:spLocks noChangeArrowheads="1"/>
            </p:cNvSpPr>
            <p:nvPr/>
          </p:nvSpPr>
          <p:spPr bwMode="hidden">
            <a:xfrm>
              <a:off x="495" y="1597"/>
              <a:ext cx="123" cy="50"/>
            </a:xfrm>
            <a:prstGeom prst="ellipse">
              <a:avLst/>
            </a:prstGeom>
            <a:gradFill rotWithShape="0">
              <a:gsLst>
                <a:gs pos="0">
                  <a:schemeClr val="bg1"/>
                </a:gs>
                <a:gs pos="100000">
                  <a:schemeClr val="bg1">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86" name="Oval 84"/>
            <p:cNvSpPr>
              <a:spLocks noChangeArrowheads="1"/>
            </p:cNvSpPr>
            <p:nvPr/>
          </p:nvSpPr>
          <p:spPr bwMode="hidden">
            <a:xfrm>
              <a:off x="228" y="1508"/>
              <a:ext cx="123" cy="50"/>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87" name="Oval 85"/>
            <p:cNvSpPr>
              <a:spLocks noChangeArrowheads="1"/>
            </p:cNvSpPr>
            <p:nvPr/>
          </p:nvSpPr>
          <p:spPr bwMode="hidden">
            <a:xfrm>
              <a:off x="157" y="1698"/>
              <a:ext cx="123" cy="50"/>
            </a:xfrm>
            <a:prstGeom prst="ellipse">
              <a:avLst/>
            </a:prstGeom>
            <a:gradFill rotWithShape="0">
              <a:gsLst>
                <a:gs pos="0">
                  <a:schemeClr val="bg1"/>
                </a:gs>
                <a:gs pos="100000">
                  <a:schemeClr val="bg1">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88" name="Oval 86"/>
            <p:cNvSpPr>
              <a:spLocks noChangeArrowheads="1"/>
            </p:cNvSpPr>
            <p:nvPr/>
          </p:nvSpPr>
          <p:spPr bwMode="hidden">
            <a:xfrm>
              <a:off x="2887" y="1595"/>
              <a:ext cx="124" cy="50"/>
            </a:xfrm>
            <a:prstGeom prst="ellipse">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89" name="Oval 87"/>
            <p:cNvSpPr>
              <a:spLocks noChangeArrowheads="1"/>
            </p:cNvSpPr>
            <p:nvPr/>
          </p:nvSpPr>
          <p:spPr bwMode="hidden">
            <a:xfrm>
              <a:off x="3079" y="1511"/>
              <a:ext cx="124" cy="51"/>
            </a:xfrm>
            <a:prstGeom prst="ellipse">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90" name="Oval 88"/>
            <p:cNvSpPr>
              <a:spLocks noChangeArrowheads="1"/>
            </p:cNvSpPr>
            <p:nvPr/>
          </p:nvSpPr>
          <p:spPr bwMode="hidden">
            <a:xfrm>
              <a:off x="3270" y="1688"/>
              <a:ext cx="124" cy="51"/>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91" name="Oval 89"/>
            <p:cNvSpPr>
              <a:spLocks noChangeArrowheads="1"/>
            </p:cNvSpPr>
            <p:nvPr/>
          </p:nvSpPr>
          <p:spPr bwMode="hidden">
            <a:xfrm>
              <a:off x="3453" y="1599"/>
              <a:ext cx="123" cy="50"/>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92" name="Oval 90"/>
            <p:cNvSpPr>
              <a:spLocks noChangeArrowheads="1"/>
            </p:cNvSpPr>
            <p:nvPr/>
          </p:nvSpPr>
          <p:spPr bwMode="hidden">
            <a:xfrm>
              <a:off x="3651" y="1506"/>
              <a:ext cx="123" cy="50"/>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93" name="Oval 91"/>
            <p:cNvSpPr>
              <a:spLocks noChangeArrowheads="1"/>
            </p:cNvSpPr>
            <p:nvPr/>
          </p:nvSpPr>
          <p:spPr bwMode="hidden">
            <a:xfrm>
              <a:off x="4251" y="1513"/>
              <a:ext cx="124" cy="51"/>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94" name="Oval 92"/>
            <p:cNvSpPr>
              <a:spLocks noChangeArrowheads="1"/>
            </p:cNvSpPr>
            <p:nvPr/>
          </p:nvSpPr>
          <p:spPr bwMode="hidden">
            <a:xfrm>
              <a:off x="3901" y="1701"/>
              <a:ext cx="128" cy="50"/>
            </a:xfrm>
            <a:prstGeom prst="ellipse">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95" name="Oval 93"/>
            <p:cNvSpPr>
              <a:spLocks noChangeArrowheads="1"/>
            </p:cNvSpPr>
            <p:nvPr/>
          </p:nvSpPr>
          <p:spPr bwMode="hidden">
            <a:xfrm>
              <a:off x="4086" y="1608"/>
              <a:ext cx="128" cy="50"/>
            </a:xfrm>
            <a:prstGeom prst="ellipse">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96" name="Oval 94"/>
            <p:cNvSpPr>
              <a:spLocks noChangeArrowheads="1"/>
            </p:cNvSpPr>
            <p:nvPr/>
          </p:nvSpPr>
          <p:spPr bwMode="hidden">
            <a:xfrm>
              <a:off x="1282" y="3653"/>
              <a:ext cx="196" cy="111"/>
            </a:xfrm>
            <a:prstGeom prst="ellipse">
              <a:avLst/>
            </a:prstGeom>
            <a:gradFill rotWithShape="0">
              <a:gsLst>
                <a:gs pos="0">
                  <a:schemeClr val="bg2"/>
                </a:gs>
                <a:gs pos="100000">
                  <a:schemeClr val="bg2">
                    <a:gamma/>
                    <a:shade val="60784"/>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97" name="Oval 95"/>
            <p:cNvSpPr>
              <a:spLocks noChangeArrowheads="1"/>
            </p:cNvSpPr>
            <p:nvPr/>
          </p:nvSpPr>
          <p:spPr bwMode="hidden">
            <a:xfrm>
              <a:off x="707" y="4014"/>
              <a:ext cx="191" cy="112"/>
            </a:xfrm>
            <a:prstGeom prst="ellipse">
              <a:avLst/>
            </a:prstGeom>
            <a:gradFill rotWithShape="0">
              <a:gsLst>
                <a:gs pos="0">
                  <a:schemeClr val="bg2"/>
                </a:gs>
                <a:gs pos="100000">
                  <a:schemeClr val="bg2">
                    <a:gamma/>
                    <a:shade val="60784"/>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98" name="Oval 96"/>
            <p:cNvSpPr>
              <a:spLocks noChangeArrowheads="1"/>
            </p:cNvSpPr>
            <p:nvPr/>
          </p:nvSpPr>
          <p:spPr bwMode="hidden">
            <a:xfrm>
              <a:off x="2229" y="3090"/>
              <a:ext cx="168" cy="95"/>
            </a:xfrm>
            <a:prstGeom prst="ellipse">
              <a:avLst/>
            </a:prstGeom>
            <a:gradFill rotWithShape="0">
              <a:gsLst>
                <a:gs pos="0">
                  <a:schemeClr val="bg2"/>
                </a:gs>
                <a:gs pos="100000">
                  <a:schemeClr val="bg2">
                    <a:gamma/>
                    <a:shade val="60784"/>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99" name="Oval 97"/>
            <p:cNvSpPr>
              <a:spLocks noChangeArrowheads="1"/>
            </p:cNvSpPr>
            <p:nvPr/>
          </p:nvSpPr>
          <p:spPr bwMode="hidden">
            <a:xfrm>
              <a:off x="2604" y="2867"/>
              <a:ext cx="156" cy="89"/>
            </a:xfrm>
            <a:prstGeom prst="ellipse">
              <a:avLst/>
            </a:prstGeom>
            <a:gradFill rotWithShape="0">
              <a:gsLst>
                <a:gs pos="0">
                  <a:schemeClr val="bg2"/>
                </a:gs>
                <a:gs pos="100000">
                  <a:schemeClr val="bg2">
                    <a:gamma/>
                    <a:shade val="60784"/>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00" name="Oval 98"/>
            <p:cNvSpPr>
              <a:spLocks noChangeArrowheads="1"/>
            </p:cNvSpPr>
            <p:nvPr/>
          </p:nvSpPr>
          <p:spPr bwMode="hidden">
            <a:xfrm>
              <a:off x="2907" y="2668"/>
              <a:ext cx="156" cy="84"/>
            </a:xfrm>
            <a:prstGeom prst="ellipse">
              <a:avLst/>
            </a:prstGeom>
            <a:gradFill rotWithShape="0">
              <a:gsLst>
                <a:gs pos="0">
                  <a:schemeClr val="bg2"/>
                </a:gs>
                <a:gs pos="100000">
                  <a:schemeClr val="bg2">
                    <a:gamma/>
                    <a:shade val="60784"/>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01" name="Oval 99"/>
            <p:cNvSpPr>
              <a:spLocks noChangeArrowheads="1"/>
            </p:cNvSpPr>
            <p:nvPr/>
          </p:nvSpPr>
          <p:spPr bwMode="hidden">
            <a:xfrm>
              <a:off x="3248" y="2454"/>
              <a:ext cx="150" cy="90"/>
            </a:xfrm>
            <a:prstGeom prst="ellipse">
              <a:avLst/>
            </a:prstGeom>
            <a:gradFill rotWithShape="0">
              <a:gsLst>
                <a:gs pos="0">
                  <a:schemeClr val="bg2"/>
                </a:gs>
                <a:gs pos="100000">
                  <a:schemeClr val="bg2">
                    <a:gamma/>
                    <a:shade val="60784"/>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02" name="Oval 100"/>
            <p:cNvSpPr>
              <a:spLocks noChangeArrowheads="1"/>
            </p:cNvSpPr>
            <p:nvPr/>
          </p:nvSpPr>
          <p:spPr bwMode="hidden">
            <a:xfrm>
              <a:off x="1801" y="3360"/>
              <a:ext cx="168" cy="95"/>
            </a:xfrm>
            <a:prstGeom prst="ellipse">
              <a:avLst/>
            </a:prstGeom>
            <a:gradFill rotWithShape="0">
              <a:gsLst>
                <a:gs pos="0">
                  <a:schemeClr val="bg2"/>
                </a:gs>
                <a:gs pos="100000">
                  <a:schemeClr val="bg2">
                    <a:gamma/>
                    <a:shade val="60784"/>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03" name="Oval 101"/>
            <p:cNvSpPr>
              <a:spLocks noChangeArrowheads="1"/>
            </p:cNvSpPr>
            <p:nvPr/>
          </p:nvSpPr>
          <p:spPr bwMode="hidden">
            <a:xfrm>
              <a:off x="3512" y="2302"/>
              <a:ext cx="134" cy="73"/>
            </a:xfrm>
            <a:prstGeom prst="ellipse">
              <a:avLst/>
            </a:prstGeom>
            <a:gradFill rotWithShape="0">
              <a:gsLst>
                <a:gs pos="0">
                  <a:schemeClr val="bg2"/>
                </a:gs>
                <a:gs pos="100000">
                  <a:schemeClr val="bg2">
                    <a:gamma/>
                    <a:shade val="60784"/>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04" name="Oval 102"/>
            <p:cNvSpPr>
              <a:spLocks noChangeArrowheads="1"/>
            </p:cNvSpPr>
            <p:nvPr/>
          </p:nvSpPr>
          <p:spPr bwMode="hidden">
            <a:xfrm>
              <a:off x="3980" y="2014"/>
              <a:ext cx="134" cy="72"/>
            </a:xfrm>
            <a:prstGeom prst="ellipse">
              <a:avLst/>
            </a:prstGeom>
            <a:gradFill rotWithShape="0">
              <a:gsLst>
                <a:gs pos="0">
                  <a:schemeClr val="bg2"/>
                </a:gs>
                <a:gs pos="100000">
                  <a:schemeClr val="bg2">
                    <a:gamma/>
                    <a:shade val="60784"/>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05" name="Oval 103"/>
            <p:cNvSpPr>
              <a:spLocks noChangeArrowheads="1"/>
            </p:cNvSpPr>
            <p:nvPr/>
          </p:nvSpPr>
          <p:spPr bwMode="hidden">
            <a:xfrm>
              <a:off x="3753" y="2158"/>
              <a:ext cx="134" cy="61"/>
            </a:xfrm>
            <a:prstGeom prst="ellipse">
              <a:avLst/>
            </a:prstGeom>
            <a:gradFill rotWithShape="0">
              <a:gsLst>
                <a:gs pos="0">
                  <a:schemeClr val="bg2"/>
                </a:gs>
                <a:gs pos="100000">
                  <a:schemeClr val="bg2">
                    <a:gamma/>
                    <a:shade val="60784"/>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06" name="Oval 104"/>
            <p:cNvSpPr>
              <a:spLocks noChangeArrowheads="1"/>
            </p:cNvSpPr>
            <p:nvPr/>
          </p:nvSpPr>
          <p:spPr bwMode="hidden">
            <a:xfrm>
              <a:off x="4176" y="1898"/>
              <a:ext cx="128" cy="61"/>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07" name="Oval 105"/>
            <p:cNvSpPr>
              <a:spLocks noChangeArrowheads="1"/>
            </p:cNvSpPr>
            <p:nvPr/>
          </p:nvSpPr>
          <p:spPr bwMode="hidden">
            <a:xfrm>
              <a:off x="4338" y="1797"/>
              <a:ext cx="129" cy="61"/>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08" name="Oval 106"/>
            <p:cNvSpPr>
              <a:spLocks noChangeArrowheads="1"/>
            </p:cNvSpPr>
            <p:nvPr/>
          </p:nvSpPr>
          <p:spPr bwMode="hidden">
            <a:xfrm>
              <a:off x="4505" y="1700"/>
              <a:ext cx="124" cy="51"/>
            </a:xfrm>
            <a:prstGeom prst="ellipse">
              <a:avLst/>
            </a:prstGeom>
            <a:gradFill rotWithShape="0">
              <a:gsLst>
                <a:gs pos="0">
                  <a:schemeClr val="bg2"/>
                </a:gs>
                <a:gs pos="100000">
                  <a:schemeClr val="bg2">
                    <a:gamma/>
                    <a:shade val="81961"/>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09" name="Oval 107"/>
            <p:cNvSpPr>
              <a:spLocks noChangeArrowheads="1"/>
            </p:cNvSpPr>
            <p:nvPr/>
          </p:nvSpPr>
          <p:spPr bwMode="hidden">
            <a:xfrm>
              <a:off x="4661" y="1603"/>
              <a:ext cx="123" cy="50"/>
            </a:xfrm>
            <a:prstGeom prst="ellipse">
              <a:avLst/>
            </a:prstGeom>
            <a:gradFill rotWithShape="0">
              <a:gsLst>
                <a:gs pos="0">
                  <a:schemeClr val="bg2"/>
                </a:gs>
                <a:gs pos="100000">
                  <a:schemeClr val="bg2">
                    <a:gamma/>
                    <a:shade val="81961"/>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10" name="Oval 108"/>
            <p:cNvSpPr>
              <a:spLocks noChangeArrowheads="1"/>
            </p:cNvSpPr>
            <p:nvPr/>
          </p:nvSpPr>
          <p:spPr bwMode="hidden">
            <a:xfrm>
              <a:off x="4803" y="1512"/>
              <a:ext cx="128" cy="51"/>
            </a:xfrm>
            <a:prstGeom prst="ellipse">
              <a:avLst/>
            </a:prstGeom>
            <a:gradFill rotWithShape="0">
              <a:gsLst>
                <a:gs pos="0">
                  <a:schemeClr val="bg2"/>
                </a:gs>
                <a:gs pos="100000">
                  <a:schemeClr val="bg2">
                    <a:gamma/>
                    <a:shade val="60784"/>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11" name="Oval 109"/>
            <p:cNvSpPr>
              <a:spLocks noChangeArrowheads="1"/>
            </p:cNvSpPr>
            <p:nvPr/>
          </p:nvSpPr>
          <p:spPr bwMode="hidden">
            <a:xfrm>
              <a:off x="4930" y="1431"/>
              <a:ext cx="111" cy="50"/>
            </a:xfrm>
            <a:prstGeom prst="ellipse">
              <a:avLst/>
            </a:prstGeom>
            <a:gradFill rotWithShape="0">
              <a:gsLst>
                <a:gs pos="0">
                  <a:schemeClr val="bg2"/>
                </a:gs>
                <a:gs pos="100000">
                  <a:schemeClr val="bg2">
                    <a:gamma/>
                    <a:shade val="6078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12" name="Oval 110"/>
            <p:cNvSpPr>
              <a:spLocks noChangeArrowheads="1"/>
            </p:cNvSpPr>
            <p:nvPr/>
          </p:nvSpPr>
          <p:spPr bwMode="hidden">
            <a:xfrm>
              <a:off x="3835" y="1430"/>
              <a:ext cx="112" cy="50"/>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13" name="Oval 111"/>
            <p:cNvSpPr>
              <a:spLocks noChangeArrowheads="1"/>
            </p:cNvSpPr>
            <p:nvPr/>
          </p:nvSpPr>
          <p:spPr bwMode="hidden">
            <a:xfrm>
              <a:off x="3286" y="1430"/>
              <a:ext cx="112" cy="50"/>
            </a:xfrm>
            <a:prstGeom prst="ellipse">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14" name="Oval 112"/>
            <p:cNvSpPr>
              <a:spLocks noChangeArrowheads="1"/>
            </p:cNvSpPr>
            <p:nvPr/>
          </p:nvSpPr>
          <p:spPr bwMode="hidden">
            <a:xfrm>
              <a:off x="2972" y="1366"/>
              <a:ext cx="111" cy="51"/>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15" name="Oval 113"/>
            <p:cNvSpPr>
              <a:spLocks noChangeArrowheads="1"/>
            </p:cNvSpPr>
            <p:nvPr/>
          </p:nvSpPr>
          <p:spPr bwMode="hidden">
            <a:xfrm>
              <a:off x="3152" y="1292"/>
              <a:ext cx="112" cy="50"/>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16" name="Oval 114"/>
            <p:cNvSpPr>
              <a:spLocks noChangeArrowheads="1"/>
            </p:cNvSpPr>
            <p:nvPr/>
          </p:nvSpPr>
          <p:spPr bwMode="hidden">
            <a:xfrm>
              <a:off x="3020" y="1170"/>
              <a:ext cx="112" cy="50"/>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17" name="Oval 115"/>
            <p:cNvSpPr>
              <a:spLocks noChangeArrowheads="1"/>
            </p:cNvSpPr>
            <p:nvPr/>
          </p:nvSpPr>
          <p:spPr bwMode="hidden">
            <a:xfrm>
              <a:off x="2443" y="1368"/>
              <a:ext cx="112" cy="51"/>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18" name="Oval 116"/>
            <p:cNvSpPr>
              <a:spLocks noChangeArrowheads="1"/>
            </p:cNvSpPr>
            <p:nvPr/>
          </p:nvSpPr>
          <p:spPr bwMode="hidden">
            <a:xfrm>
              <a:off x="2301" y="1220"/>
              <a:ext cx="112" cy="51"/>
            </a:xfrm>
            <a:prstGeom prst="ellipse">
              <a:avLst/>
            </a:prstGeom>
            <a:gradFill rotWithShape="0">
              <a:gsLst>
                <a:gs pos="0">
                  <a:schemeClr val="bg1"/>
                </a:gs>
                <a:gs pos="100000">
                  <a:schemeClr val="bg1">
                    <a:gamma/>
                    <a:shade val="8470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19" name="Oval 117"/>
            <p:cNvSpPr>
              <a:spLocks noChangeArrowheads="1"/>
            </p:cNvSpPr>
            <p:nvPr/>
          </p:nvSpPr>
          <p:spPr bwMode="hidden">
            <a:xfrm>
              <a:off x="2095" y="1284"/>
              <a:ext cx="112" cy="51"/>
            </a:xfrm>
            <a:prstGeom prst="ellipse">
              <a:avLst/>
            </a:prstGeom>
            <a:gradFill rotWithShape="0">
              <a:gsLst>
                <a:gs pos="0">
                  <a:schemeClr val="bg1"/>
                </a:gs>
                <a:gs pos="100000">
                  <a:schemeClr val="bg1">
                    <a:gamma/>
                    <a:shade val="8470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20" name="Oval 118"/>
            <p:cNvSpPr>
              <a:spLocks noChangeArrowheads="1"/>
            </p:cNvSpPr>
            <p:nvPr/>
          </p:nvSpPr>
          <p:spPr bwMode="hidden">
            <a:xfrm>
              <a:off x="2228" y="1442"/>
              <a:ext cx="111" cy="50"/>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21" name="Oval 119"/>
            <p:cNvSpPr>
              <a:spLocks noChangeArrowheads="1"/>
            </p:cNvSpPr>
            <p:nvPr/>
          </p:nvSpPr>
          <p:spPr bwMode="hidden">
            <a:xfrm>
              <a:off x="1109" y="1424"/>
              <a:ext cx="112" cy="50"/>
            </a:xfrm>
            <a:prstGeom prst="ellipse">
              <a:avLst/>
            </a:prstGeom>
            <a:gradFill rotWithShape="0">
              <a:gsLst>
                <a:gs pos="0">
                  <a:schemeClr val="bg1"/>
                </a:gs>
                <a:gs pos="100000">
                  <a:schemeClr val="bg1">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22" name="Oval 120"/>
            <p:cNvSpPr>
              <a:spLocks noChangeArrowheads="1"/>
            </p:cNvSpPr>
            <p:nvPr/>
          </p:nvSpPr>
          <p:spPr bwMode="hidden">
            <a:xfrm>
              <a:off x="611" y="1284"/>
              <a:ext cx="111" cy="51"/>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23" name="Oval 121"/>
            <p:cNvSpPr>
              <a:spLocks noChangeArrowheads="1"/>
            </p:cNvSpPr>
            <p:nvPr/>
          </p:nvSpPr>
          <p:spPr bwMode="hidden">
            <a:xfrm>
              <a:off x="305" y="1358"/>
              <a:ext cx="111" cy="51"/>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24" name="Oval 122"/>
            <p:cNvSpPr>
              <a:spLocks noChangeArrowheads="1"/>
            </p:cNvSpPr>
            <p:nvPr/>
          </p:nvSpPr>
          <p:spPr bwMode="hidden">
            <a:xfrm>
              <a:off x="156" y="1154"/>
              <a:ext cx="112" cy="50"/>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25" name="Oval 123"/>
            <p:cNvSpPr>
              <a:spLocks noChangeArrowheads="1"/>
            </p:cNvSpPr>
            <p:nvPr/>
          </p:nvSpPr>
          <p:spPr bwMode="hidden">
            <a:xfrm>
              <a:off x="4538" y="1365"/>
              <a:ext cx="106" cy="45"/>
            </a:xfrm>
            <a:prstGeom prst="ellipse">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26" name="Oval 124"/>
            <p:cNvSpPr>
              <a:spLocks noChangeArrowheads="1"/>
            </p:cNvSpPr>
            <p:nvPr/>
          </p:nvSpPr>
          <p:spPr bwMode="hidden">
            <a:xfrm>
              <a:off x="4407" y="1440"/>
              <a:ext cx="105" cy="44"/>
            </a:xfrm>
            <a:prstGeom prst="ellipse">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27" name="Oval 125"/>
            <p:cNvSpPr>
              <a:spLocks noChangeArrowheads="1"/>
            </p:cNvSpPr>
            <p:nvPr/>
          </p:nvSpPr>
          <p:spPr bwMode="hidden">
            <a:xfrm>
              <a:off x="3992" y="1356"/>
              <a:ext cx="106" cy="45"/>
            </a:xfrm>
            <a:prstGeom prst="ellipse">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28" name="Oval 126"/>
            <p:cNvSpPr>
              <a:spLocks noChangeArrowheads="1"/>
            </p:cNvSpPr>
            <p:nvPr/>
          </p:nvSpPr>
          <p:spPr bwMode="hidden">
            <a:xfrm>
              <a:off x="3466" y="1356"/>
              <a:ext cx="106" cy="45"/>
            </a:xfrm>
            <a:prstGeom prst="ellipse">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29" name="Oval 127"/>
            <p:cNvSpPr>
              <a:spLocks noChangeArrowheads="1"/>
            </p:cNvSpPr>
            <p:nvPr/>
          </p:nvSpPr>
          <p:spPr bwMode="hidden">
            <a:xfrm>
              <a:off x="2852" y="1228"/>
              <a:ext cx="106" cy="44"/>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30" name="Oval 128"/>
            <p:cNvSpPr>
              <a:spLocks noChangeArrowheads="1"/>
            </p:cNvSpPr>
            <p:nvPr/>
          </p:nvSpPr>
          <p:spPr bwMode="hidden">
            <a:xfrm>
              <a:off x="2678" y="1109"/>
              <a:ext cx="106" cy="44"/>
            </a:xfrm>
            <a:prstGeom prst="ellipse">
              <a:avLst/>
            </a:prstGeom>
            <a:gradFill rotWithShape="0">
              <a:gsLst>
                <a:gs pos="0">
                  <a:schemeClr val="bg1"/>
                </a:gs>
                <a:gs pos="100000">
                  <a:schemeClr val="bg1">
                    <a:gamma/>
                    <a:shade val="8470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31" name="Oval 129"/>
            <p:cNvSpPr>
              <a:spLocks noChangeArrowheads="1"/>
            </p:cNvSpPr>
            <p:nvPr/>
          </p:nvSpPr>
          <p:spPr bwMode="hidden">
            <a:xfrm>
              <a:off x="2859" y="1045"/>
              <a:ext cx="106" cy="45"/>
            </a:xfrm>
            <a:prstGeom prst="ellipse">
              <a:avLst/>
            </a:prstGeom>
            <a:gradFill rotWithShape="0">
              <a:gsLst>
                <a:gs pos="0">
                  <a:schemeClr val="bg1"/>
                </a:gs>
                <a:gs pos="100000">
                  <a:schemeClr val="bg1">
                    <a:gamma/>
                    <a:shade val="8470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32" name="Oval 130"/>
            <p:cNvSpPr>
              <a:spLocks noChangeArrowheads="1"/>
            </p:cNvSpPr>
            <p:nvPr/>
          </p:nvSpPr>
          <p:spPr bwMode="hidden">
            <a:xfrm>
              <a:off x="1942" y="1040"/>
              <a:ext cx="106"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33" name="Oval 131"/>
            <p:cNvSpPr>
              <a:spLocks noChangeArrowheads="1"/>
            </p:cNvSpPr>
            <p:nvPr/>
          </p:nvSpPr>
          <p:spPr bwMode="hidden">
            <a:xfrm>
              <a:off x="1088" y="1277"/>
              <a:ext cx="106" cy="4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34" name="Oval 132"/>
            <p:cNvSpPr>
              <a:spLocks noChangeArrowheads="1"/>
            </p:cNvSpPr>
            <p:nvPr/>
          </p:nvSpPr>
          <p:spPr bwMode="hidden">
            <a:xfrm>
              <a:off x="827" y="1350"/>
              <a:ext cx="106"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35" name="Oval 133"/>
            <p:cNvSpPr>
              <a:spLocks noChangeArrowheads="1"/>
            </p:cNvSpPr>
            <p:nvPr/>
          </p:nvSpPr>
          <p:spPr bwMode="hidden">
            <a:xfrm>
              <a:off x="537" y="1428"/>
              <a:ext cx="106"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36" name="Oval 134"/>
            <p:cNvSpPr>
              <a:spLocks noChangeArrowheads="1"/>
            </p:cNvSpPr>
            <p:nvPr/>
          </p:nvSpPr>
          <p:spPr bwMode="hidden">
            <a:xfrm>
              <a:off x="635" y="1060"/>
              <a:ext cx="106"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37" name="Oval 135"/>
            <p:cNvSpPr>
              <a:spLocks noChangeArrowheads="1"/>
            </p:cNvSpPr>
            <p:nvPr/>
          </p:nvSpPr>
          <p:spPr bwMode="hidden">
            <a:xfrm>
              <a:off x="1540" y="1050"/>
              <a:ext cx="106"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38" name="Oval 136"/>
            <p:cNvSpPr>
              <a:spLocks noChangeArrowheads="1"/>
            </p:cNvSpPr>
            <p:nvPr/>
          </p:nvSpPr>
          <p:spPr bwMode="hidden">
            <a:xfrm>
              <a:off x="1120" y="1063"/>
              <a:ext cx="105"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39" name="Oval 137"/>
            <p:cNvSpPr>
              <a:spLocks noChangeArrowheads="1"/>
            </p:cNvSpPr>
            <p:nvPr/>
          </p:nvSpPr>
          <p:spPr bwMode="hidden">
            <a:xfrm>
              <a:off x="4131" y="1284"/>
              <a:ext cx="111" cy="45"/>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40" name="Oval 138"/>
            <p:cNvSpPr>
              <a:spLocks noChangeArrowheads="1"/>
            </p:cNvSpPr>
            <p:nvPr/>
          </p:nvSpPr>
          <p:spPr bwMode="hidden">
            <a:xfrm>
              <a:off x="3477" y="1163"/>
              <a:ext cx="112" cy="45"/>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41" name="Oval 139"/>
            <p:cNvSpPr>
              <a:spLocks noChangeArrowheads="1"/>
            </p:cNvSpPr>
            <p:nvPr/>
          </p:nvSpPr>
          <p:spPr bwMode="hidden">
            <a:xfrm>
              <a:off x="3315" y="1229"/>
              <a:ext cx="112" cy="45"/>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42" name="Oval 140"/>
            <p:cNvSpPr>
              <a:spLocks noChangeArrowheads="1"/>
            </p:cNvSpPr>
            <p:nvPr/>
          </p:nvSpPr>
          <p:spPr bwMode="hidden">
            <a:xfrm>
              <a:off x="3174" y="1112"/>
              <a:ext cx="112" cy="44"/>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43" name="Oval 141"/>
            <p:cNvSpPr>
              <a:spLocks noChangeArrowheads="1"/>
            </p:cNvSpPr>
            <p:nvPr/>
          </p:nvSpPr>
          <p:spPr bwMode="hidden">
            <a:xfrm>
              <a:off x="2396" y="1051"/>
              <a:ext cx="112" cy="45"/>
            </a:xfrm>
            <a:prstGeom prst="ellipse">
              <a:avLst/>
            </a:prstGeom>
            <a:gradFill rotWithShape="0">
              <a:gsLst>
                <a:gs pos="0">
                  <a:schemeClr val="bg1"/>
                </a:gs>
                <a:gs pos="100000">
                  <a:schemeClr val="bg1">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44" name="Oval 142"/>
            <p:cNvSpPr>
              <a:spLocks noChangeArrowheads="1"/>
            </p:cNvSpPr>
            <p:nvPr/>
          </p:nvSpPr>
          <p:spPr bwMode="hidden">
            <a:xfrm>
              <a:off x="2769" y="1446"/>
              <a:ext cx="111" cy="44"/>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45" name="Oval 143"/>
            <p:cNvSpPr>
              <a:spLocks noChangeArrowheads="1"/>
            </p:cNvSpPr>
            <p:nvPr/>
          </p:nvSpPr>
          <p:spPr bwMode="hidden">
            <a:xfrm>
              <a:off x="2656" y="1294"/>
              <a:ext cx="112" cy="45"/>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46" name="Oval 144"/>
            <p:cNvSpPr>
              <a:spLocks noChangeArrowheads="1"/>
            </p:cNvSpPr>
            <p:nvPr/>
          </p:nvSpPr>
          <p:spPr bwMode="hidden">
            <a:xfrm>
              <a:off x="2501" y="1159"/>
              <a:ext cx="111" cy="45"/>
            </a:xfrm>
            <a:prstGeom prst="ellipse">
              <a:avLst/>
            </a:prstGeom>
            <a:gradFill rotWithShape="0">
              <a:gsLst>
                <a:gs pos="0">
                  <a:schemeClr val="bg1"/>
                </a:gs>
                <a:gs pos="100000">
                  <a:schemeClr val="bg1">
                    <a:gamma/>
                    <a:shade val="8470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47" name="Oval 145"/>
            <p:cNvSpPr>
              <a:spLocks noChangeArrowheads="1"/>
            </p:cNvSpPr>
            <p:nvPr/>
          </p:nvSpPr>
          <p:spPr bwMode="hidden">
            <a:xfrm>
              <a:off x="2222" y="1101"/>
              <a:ext cx="112" cy="44"/>
            </a:xfrm>
            <a:prstGeom prst="ellipse">
              <a:avLst/>
            </a:prstGeom>
            <a:gradFill rotWithShape="0">
              <a:gsLst>
                <a:gs pos="0">
                  <a:schemeClr val="bg1"/>
                </a:gs>
                <a:gs pos="100000">
                  <a:schemeClr val="bg1">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48" name="Oval 146"/>
            <p:cNvSpPr>
              <a:spLocks noChangeArrowheads="1"/>
            </p:cNvSpPr>
            <p:nvPr/>
          </p:nvSpPr>
          <p:spPr bwMode="hidden">
            <a:xfrm>
              <a:off x="2029" y="1162"/>
              <a:ext cx="111" cy="45"/>
            </a:xfrm>
            <a:prstGeom prst="ellipse">
              <a:avLst/>
            </a:prstGeom>
            <a:gradFill rotWithShape="0">
              <a:gsLst>
                <a:gs pos="0">
                  <a:schemeClr val="bg1"/>
                </a:gs>
                <a:gs pos="100000">
                  <a:schemeClr val="bg1">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49" name="Oval 147"/>
            <p:cNvSpPr>
              <a:spLocks noChangeArrowheads="1"/>
            </p:cNvSpPr>
            <p:nvPr/>
          </p:nvSpPr>
          <p:spPr bwMode="hidden">
            <a:xfrm>
              <a:off x="1875" y="1356"/>
              <a:ext cx="112" cy="45"/>
            </a:xfrm>
            <a:prstGeom prst="ellipse">
              <a:avLst/>
            </a:prstGeom>
            <a:gradFill rotWithShape="0">
              <a:gsLst>
                <a:gs pos="0">
                  <a:schemeClr val="bg1"/>
                </a:gs>
                <a:gs pos="100000">
                  <a:schemeClr val="bg1">
                    <a:gamma/>
                    <a:shade val="8470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50" name="Oval 148"/>
            <p:cNvSpPr>
              <a:spLocks noChangeArrowheads="1"/>
            </p:cNvSpPr>
            <p:nvPr/>
          </p:nvSpPr>
          <p:spPr bwMode="hidden">
            <a:xfrm>
              <a:off x="1809" y="1223"/>
              <a:ext cx="111" cy="45"/>
            </a:xfrm>
            <a:prstGeom prst="ellipse">
              <a:avLst/>
            </a:prstGeom>
            <a:gradFill rotWithShape="0">
              <a:gsLst>
                <a:gs pos="0">
                  <a:schemeClr val="bg1"/>
                </a:gs>
                <a:gs pos="100000">
                  <a:schemeClr val="bg1">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51" name="Oval 149"/>
            <p:cNvSpPr>
              <a:spLocks noChangeArrowheads="1"/>
            </p:cNvSpPr>
            <p:nvPr/>
          </p:nvSpPr>
          <p:spPr bwMode="hidden">
            <a:xfrm>
              <a:off x="1738" y="1098"/>
              <a:ext cx="112"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52" name="Oval 150"/>
            <p:cNvSpPr>
              <a:spLocks noChangeArrowheads="1"/>
            </p:cNvSpPr>
            <p:nvPr/>
          </p:nvSpPr>
          <p:spPr bwMode="hidden">
            <a:xfrm>
              <a:off x="1583" y="1289"/>
              <a:ext cx="112" cy="45"/>
            </a:xfrm>
            <a:prstGeom prst="ellipse">
              <a:avLst/>
            </a:prstGeom>
            <a:gradFill rotWithShape="0">
              <a:gsLst>
                <a:gs pos="0">
                  <a:schemeClr val="bg1"/>
                </a:gs>
                <a:gs pos="100000">
                  <a:schemeClr val="bg1">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53" name="Oval 151"/>
            <p:cNvSpPr>
              <a:spLocks noChangeArrowheads="1"/>
            </p:cNvSpPr>
            <p:nvPr/>
          </p:nvSpPr>
          <p:spPr bwMode="hidden">
            <a:xfrm>
              <a:off x="1379" y="1343"/>
              <a:ext cx="112" cy="45"/>
            </a:xfrm>
            <a:prstGeom prst="ellipse">
              <a:avLst/>
            </a:prstGeom>
            <a:gradFill rotWithShape="0">
              <a:gsLst>
                <a:gs pos="0">
                  <a:schemeClr val="bg1"/>
                </a:gs>
                <a:gs pos="100000">
                  <a:schemeClr val="bg1">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54" name="Oval 152"/>
            <p:cNvSpPr>
              <a:spLocks noChangeArrowheads="1"/>
            </p:cNvSpPr>
            <p:nvPr/>
          </p:nvSpPr>
          <p:spPr bwMode="hidden">
            <a:xfrm>
              <a:off x="1529" y="1156"/>
              <a:ext cx="112"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55" name="Oval 153"/>
            <p:cNvSpPr>
              <a:spLocks noChangeArrowheads="1"/>
            </p:cNvSpPr>
            <p:nvPr/>
          </p:nvSpPr>
          <p:spPr bwMode="hidden">
            <a:xfrm>
              <a:off x="1294" y="1222"/>
              <a:ext cx="112"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56" name="Oval 154"/>
            <p:cNvSpPr>
              <a:spLocks noChangeArrowheads="1"/>
            </p:cNvSpPr>
            <p:nvPr/>
          </p:nvSpPr>
          <p:spPr bwMode="hidden">
            <a:xfrm>
              <a:off x="1314" y="1112"/>
              <a:ext cx="112" cy="4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57" name="Oval 155"/>
            <p:cNvSpPr>
              <a:spLocks noChangeArrowheads="1"/>
            </p:cNvSpPr>
            <p:nvPr/>
          </p:nvSpPr>
          <p:spPr bwMode="hidden">
            <a:xfrm>
              <a:off x="1082" y="1166"/>
              <a:ext cx="111"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58" name="Oval 156"/>
            <p:cNvSpPr>
              <a:spLocks noChangeArrowheads="1"/>
            </p:cNvSpPr>
            <p:nvPr/>
          </p:nvSpPr>
          <p:spPr bwMode="hidden">
            <a:xfrm>
              <a:off x="877" y="1121"/>
              <a:ext cx="112"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59" name="Oval 157"/>
            <p:cNvSpPr>
              <a:spLocks noChangeArrowheads="1"/>
            </p:cNvSpPr>
            <p:nvPr/>
          </p:nvSpPr>
          <p:spPr bwMode="hidden">
            <a:xfrm>
              <a:off x="875" y="1216"/>
              <a:ext cx="111"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60" name="Oval 158"/>
            <p:cNvSpPr>
              <a:spLocks noChangeArrowheads="1"/>
            </p:cNvSpPr>
            <p:nvPr/>
          </p:nvSpPr>
          <p:spPr bwMode="hidden">
            <a:xfrm>
              <a:off x="680" y="1170"/>
              <a:ext cx="112" cy="4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61" name="Oval 159"/>
            <p:cNvSpPr>
              <a:spLocks noChangeArrowheads="1"/>
            </p:cNvSpPr>
            <p:nvPr/>
          </p:nvSpPr>
          <p:spPr bwMode="hidden">
            <a:xfrm>
              <a:off x="411" y="1232"/>
              <a:ext cx="111" cy="4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62" name="Oval 160"/>
            <p:cNvSpPr>
              <a:spLocks noChangeArrowheads="1"/>
            </p:cNvSpPr>
            <p:nvPr/>
          </p:nvSpPr>
          <p:spPr bwMode="hidden">
            <a:xfrm>
              <a:off x="434" y="1100"/>
              <a:ext cx="112" cy="4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63" name="Oval 161"/>
            <p:cNvSpPr>
              <a:spLocks noChangeArrowheads="1"/>
            </p:cNvSpPr>
            <p:nvPr/>
          </p:nvSpPr>
          <p:spPr bwMode="hidden">
            <a:xfrm>
              <a:off x="119" y="1312"/>
              <a:ext cx="111" cy="4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64" name="Oval 162"/>
            <p:cNvSpPr>
              <a:spLocks noChangeArrowheads="1"/>
            </p:cNvSpPr>
            <p:nvPr/>
          </p:nvSpPr>
          <p:spPr bwMode="hidden">
            <a:xfrm>
              <a:off x="858" y="1001"/>
              <a:ext cx="101" cy="38"/>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65" name="Oval 163"/>
            <p:cNvSpPr>
              <a:spLocks noChangeArrowheads="1"/>
            </p:cNvSpPr>
            <p:nvPr/>
          </p:nvSpPr>
          <p:spPr bwMode="hidden">
            <a:xfrm>
              <a:off x="1341" y="1013"/>
              <a:ext cx="101" cy="39"/>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66" name="Oval 164"/>
            <p:cNvSpPr>
              <a:spLocks noChangeArrowheads="1"/>
            </p:cNvSpPr>
            <p:nvPr/>
          </p:nvSpPr>
          <p:spPr bwMode="hidden">
            <a:xfrm>
              <a:off x="1739" y="1008"/>
              <a:ext cx="101" cy="38"/>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67" name="Oval 165"/>
            <p:cNvSpPr>
              <a:spLocks noChangeArrowheads="1"/>
            </p:cNvSpPr>
            <p:nvPr/>
          </p:nvSpPr>
          <p:spPr bwMode="hidden">
            <a:xfrm>
              <a:off x="2116" y="1001"/>
              <a:ext cx="100" cy="39"/>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68" name="Oval 166"/>
            <p:cNvSpPr>
              <a:spLocks noChangeArrowheads="1"/>
            </p:cNvSpPr>
            <p:nvPr/>
          </p:nvSpPr>
          <p:spPr bwMode="hidden">
            <a:xfrm>
              <a:off x="2320" y="941"/>
              <a:ext cx="101" cy="39"/>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69" name="Oval 167"/>
            <p:cNvSpPr>
              <a:spLocks noChangeArrowheads="1"/>
            </p:cNvSpPr>
            <p:nvPr/>
          </p:nvSpPr>
          <p:spPr bwMode="hidden">
            <a:xfrm>
              <a:off x="2601" y="995"/>
              <a:ext cx="101" cy="39"/>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70" name="Oval 168"/>
            <p:cNvSpPr>
              <a:spLocks noChangeArrowheads="1"/>
            </p:cNvSpPr>
            <p:nvPr/>
          </p:nvSpPr>
          <p:spPr bwMode="hidden">
            <a:xfrm>
              <a:off x="1667" y="1420"/>
              <a:ext cx="106" cy="51"/>
            </a:xfrm>
            <a:prstGeom prst="ellipse">
              <a:avLst/>
            </a:prstGeom>
            <a:gradFill rotWithShape="0">
              <a:gsLst>
                <a:gs pos="0">
                  <a:schemeClr val="bg1"/>
                </a:gs>
                <a:gs pos="100000">
                  <a:schemeClr val="bg1">
                    <a:gamma/>
                    <a:shade val="8470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71" name="Oval 169"/>
            <p:cNvSpPr>
              <a:spLocks noChangeArrowheads="1"/>
            </p:cNvSpPr>
            <p:nvPr/>
          </p:nvSpPr>
          <p:spPr bwMode="hidden">
            <a:xfrm>
              <a:off x="2557" y="1516"/>
              <a:ext cx="123" cy="51"/>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72" name="Oval 170"/>
            <p:cNvSpPr>
              <a:spLocks noChangeArrowheads="1"/>
            </p:cNvSpPr>
            <p:nvPr/>
          </p:nvSpPr>
          <p:spPr bwMode="hidden">
            <a:xfrm>
              <a:off x="3619" y="1287"/>
              <a:ext cx="112" cy="51"/>
            </a:xfrm>
            <a:prstGeom prst="ellipse">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73" name="Oval 171"/>
            <p:cNvSpPr>
              <a:spLocks noChangeArrowheads="1"/>
            </p:cNvSpPr>
            <p:nvPr/>
          </p:nvSpPr>
          <p:spPr bwMode="hidden">
            <a:xfrm>
              <a:off x="3791" y="1212"/>
              <a:ext cx="111" cy="51"/>
            </a:xfrm>
            <a:prstGeom prst="ellipse">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74" name="Oval 172"/>
            <p:cNvSpPr>
              <a:spLocks noChangeArrowheads="1"/>
            </p:cNvSpPr>
            <p:nvPr/>
          </p:nvSpPr>
          <p:spPr bwMode="hidden">
            <a:xfrm>
              <a:off x="2134" y="908"/>
              <a:ext cx="79" cy="3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75" name="Oval 173"/>
            <p:cNvSpPr>
              <a:spLocks noChangeArrowheads="1"/>
            </p:cNvSpPr>
            <p:nvPr/>
          </p:nvSpPr>
          <p:spPr bwMode="hidden">
            <a:xfrm>
              <a:off x="1264" y="908"/>
              <a:ext cx="79" cy="3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76" name="Oval 174"/>
            <p:cNvSpPr>
              <a:spLocks noChangeArrowheads="1"/>
            </p:cNvSpPr>
            <p:nvPr/>
          </p:nvSpPr>
          <p:spPr bwMode="hidden">
            <a:xfrm>
              <a:off x="1471" y="869"/>
              <a:ext cx="79" cy="3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77" name="Oval 175"/>
            <p:cNvSpPr>
              <a:spLocks noChangeArrowheads="1"/>
            </p:cNvSpPr>
            <p:nvPr/>
          </p:nvSpPr>
          <p:spPr bwMode="hidden">
            <a:xfrm>
              <a:off x="1650" y="824"/>
              <a:ext cx="83" cy="3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78" name="Oval 176"/>
            <p:cNvSpPr>
              <a:spLocks noChangeArrowheads="1"/>
            </p:cNvSpPr>
            <p:nvPr/>
          </p:nvSpPr>
          <p:spPr bwMode="hidden">
            <a:xfrm>
              <a:off x="1918" y="869"/>
              <a:ext cx="84" cy="3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79" name="Oval 177"/>
            <p:cNvSpPr>
              <a:spLocks noChangeArrowheads="1"/>
            </p:cNvSpPr>
            <p:nvPr/>
          </p:nvSpPr>
          <p:spPr bwMode="hidden">
            <a:xfrm>
              <a:off x="1720" y="923"/>
              <a:ext cx="83" cy="3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80" name="Oval 178"/>
            <p:cNvSpPr>
              <a:spLocks noChangeArrowheads="1"/>
            </p:cNvSpPr>
            <p:nvPr/>
          </p:nvSpPr>
          <p:spPr bwMode="hidden">
            <a:xfrm>
              <a:off x="1913" y="957"/>
              <a:ext cx="95"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81" name="Oval 179"/>
            <p:cNvSpPr>
              <a:spLocks noChangeArrowheads="1"/>
            </p:cNvSpPr>
            <p:nvPr/>
          </p:nvSpPr>
          <p:spPr bwMode="hidden">
            <a:xfrm>
              <a:off x="1541" y="962"/>
              <a:ext cx="89"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82" name="Oval 180"/>
            <p:cNvSpPr>
              <a:spLocks noChangeArrowheads="1"/>
            </p:cNvSpPr>
            <p:nvPr/>
          </p:nvSpPr>
          <p:spPr bwMode="hidden">
            <a:xfrm>
              <a:off x="1076" y="953"/>
              <a:ext cx="101"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83" name="Oval 181"/>
            <p:cNvSpPr>
              <a:spLocks noChangeArrowheads="1"/>
            </p:cNvSpPr>
            <p:nvPr/>
          </p:nvSpPr>
          <p:spPr bwMode="hidden">
            <a:xfrm>
              <a:off x="1983" y="4027"/>
              <a:ext cx="195" cy="105"/>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84" name="Oval 182"/>
            <p:cNvSpPr>
              <a:spLocks noChangeArrowheads="1"/>
            </p:cNvSpPr>
            <p:nvPr/>
          </p:nvSpPr>
          <p:spPr bwMode="hidden">
            <a:xfrm>
              <a:off x="2460" y="3671"/>
              <a:ext cx="196" cy="112"/>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85" name="Oval 183"/>
            <p:cNvSpPr>
              <a:spLocks noChangeArrowheads="1"/>
            </p:cNvSpPr>
            <p:nvPr/>
          </p:nvSpPr>
          <p:spPr bwMode="hidden">
            <a:xfrm>
              <a:off x="3238" y="3121"/>
              <a:ext cx="168" cy="95"/>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86" name="Oval 184"/>
            <p:cNvSpPr>
              <a:spLocks noChangeArrowheads="1"/>
            </p:cNvSpPr>
            <p:nvPr/>
          </p:nvSpPr>
          <p:spPr bwMode="hidden">
            <a:xfrm>
              <a:off x="3550" y="2880"/>
              <a:ext cx="157" cy="89"/>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87" name="Oval 185"/>
            <p:cNvSpPr>
              <a:spLocks noChangeArrowheads="1"/>
            </p:cNvSpPr>
            <p:nvPr/>
          </p:nvSpPr>
          <p:spPr bwMode="hidden">
            <a:xfrm>
              <a:off x="2892" y="3377"/>
              <a:ext cx="168" cy="95"/>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88" name="Oval 186"/>
            <p:cNvSpPr>
              <a:spLocks noChangeArrowheads="1"/>
            </p:cNvSpPr>
            <p:nvPr/>
          </p:nvSpPr>
          <p:spPr bwMode="hidden">
            <a:xfrm>
              <a:off x="3869" y="2657"/>
              <a:ext cx="151" cy="84"/>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89" name="Oval 187"/>
            <p:cNvSpPr>
              <a:spLocks noChangeArrowheads="1"/>
            </p:cNvSpPr>
            <p:nvPr/>
          </p:nvSpPr>
          <p:spPr bwMode="hidden">
            <a:xfrm>
              <a:off x="4090" y="2475"/>
              <a:ext cx="156" cy="89"/>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90" name="Oval 188"/>
            <p:cNvSpPr>
              <a:spLocks noChangeArrowheads="1"/>
            </p:cNvSpPr>
            <p:nvPr/>
          </p:nvSpPr>
          <p:spPr bwMode="hidden">
            <a:xfrm>
              <a:off x="4327" y="2314"/>
              <a:ext cx="134" cy="72"/>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91" name="Oval 189"/>
            <p:cNvSpPr>
              <a:spLocks noChangeArrowheads="1"/>
            </p:cNvSpPr>
            <p:nvPr/>
          </p:nvSpPr>
          <p:spPr bwMode="hidden">
            <a:xfrm>
              <a:off x="4712" y="2022"/>
              <a:ext cx="134" cy="73"/>
            </a:xfrm>
            <a:prstGeom prst="ellipse">
              <a:avLst/>
            </a:prstGeom>
            <a:gradFill rotWithShape="0">
              <a:gsLst>
                <a:gs pos="0">
                  <a:schemeClr val="bg2"/>
                </a:gs>
                <a:gs pos="100000">
                  <a:schemeClr val="bg2">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92" name="Oval 190"/>
            <p:cNvSpPr>
              <a:spLocks noChangeArrowheads="1"/>
            </p:cNvSpPr>
            <p:nvPr/>
          </p:nvSpPr>
          <p:spPr bwMode="hidden">
            <a:xfrm>
              <a:off x="4533" y="2162"/>
              <a:ext cx="139" cy="61"/>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93" name="Oval 191"/>
            <p:cNvSpPr>
              <a:spLocks noChangeArrowheads="1"/>
            </p:cNvSpPr>
            <p:nvPr/>
          </p:nvSpPr>
          <p:spPr bwMode="hidden">
            <a:xfrm>
              <a:off x="4863" y="1920"/>
              <a:ext cx="128" cy="61"/>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94" name="Oval 192"/>
            <p:cNvSpPr>
              <a:spLocks noChangeArrowheads="1"/>
            </p:cNvSpPr>
            <p:nvPr/>
          </p:nvSpPr>
          <p:spPr bwMode="hidden">
            <a:xfrm>
              <a:off x="5009" y="1807"/>
              <a:ext cx="128" cy="61"/>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95" name="Oval 193"/>
            <p:cNvSpPr>
              <a:spLocks noChangeArrowheads="1"/>
            </p:cNvSpPr>
            <p:nvPr/>
          </p:nvSpPr>
          <p:spPr bwMode="hidden">
            <a:xfrm>
              <a:off x="5161" y="1702"/>
              <a:ext cx="123" cy="50"/>
            </a:xfrm>
            <a:prstGeom prst="ellipse">
              <a:avLst/>
            </a:prstGeom>
            <a:gradFill rotWithShape="0">
              <a:gsLst>
                <a:gs pos="0">
                  <a:schemeClr val="bg2"/>
                </a:gs>
                <a:gs pos="100000">
                  <a:schemeClr val="bg2">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96" name="Oval 194"/>
            <p:cNvSpPr>
              <a:spLocks noChangeArrowheads="1"/>
            </p:cNvSpPr>
            <p:nvPr/>
          </p:nvSpPr>
          <p:spPr bwMode="hidden">
            <a:xfrm>
              <a:off x="5277" y="1614"/>
              <a:ext cx="124" cy="51"/>
            </a:xfrm>
            <a:prstGeom prst="ellipse">
              <a:avLst/>
            </a:prstGeom>
            <a:gradFill rotWithShape="0">
              <a:gsLst>
                <a:gs pos="0">
                  <a:schemeClr val="bg2"/>
                </a:gs>
                <a:gs pos="100000">
                  <a:schemeClr val="bg2">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97" name="Oval 195"/>
            <p:cNvSpPr>
              <a:spLocks noChangeArrowheads="1"/>
            </p:cNvSpPr>
            <p:nvPr/>
          </p:nvSpPr>
          <p:spPr bwMode="hidden">
            <a:xfrm>
              <a:off x="5398" y="1521"/>
              <a:ext cx="123" cy="51"/>
            </a:xfrm>
            <a:prstGeom prst="ellipse">
              <a:avLst/>
            </a:prstGeom>
            <a:gradFill rotWithShape="0">
              <a:gsLst>
                <a:gs pos="0">
                  <a:schemeClr val="bg2"/>
                </a:gs>
                <a:gs pos="100000">
                  <a:schemeClr val="bg2">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98" name="Oval 196"/>
            <p:cNvSpPr>
              <a:spLocks noChangeArrowheads="1"/>
            </p:cNvSpPr>
            <p:nvPr/>
          </p:nvSpPr>
          <p:spPr bwMode="hidden">
            <a:xfrm>
              <a:off x="3255" y="4071"/>
              <a:ext cx="196" cy="106"/>
            </a:xfrm>
            <a:prstGeom prst="ellipse">
              <a:avLst/>
            </a:prstGeom>
            <a:gradFill rotWithShape="0">
              <a:gsLst>
                <a:gs pos="0">
                  <a:schemeClr val="bg1"/>
                </a:gs>
                <a:gs pos="100000">
                  <a:schemeClr val="bg1">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199" name="Oval 197"/>
            <p:cNvSpPr>
              <a:spLocks noChangeArrowheads="1"/>
            </p:cNvSpPr>
            <p:nvPr/>
          </p:nvSpPr>
          <p:spPr bwMode="hidden">
            <a:xfrm>
              <a:off x="3651" y="3693"/>
              <a:ext cx="196" cy="111"/>
            </a:xfrm>
            <a:prstGeom prst="ellipse">
              <a:avLst/>
            </a:prstGeom>
            <a:gradFill rotWithShape="0">
              <a:gsLst>
                <a:gs pos="0">
                  <a:schemeClr val="bg1"/>
                </a:gs>
                <a:gs pos="100000">
                  <a:schemeClr val="bg1">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200" name="Oval 198"/>
            <p:cNvSpPr>
              <a:spLocks noChangeArrowheads="1"/>
            </p:cNvSpPr>
            <p:nvPr/>
          </p:nvSpPr>
          <p:spPr bwMode="hidden">
            <a:xfrm>
              <a:off x="4773" y="3705"/>
              <a:ext cx="201" cy="106"/>
            </a:xfrm>
            <a:prstGeom prst="ellipse">
              <a:avLst/>
            </a:prstGeom>
            <a:gradFill rotWithShape="0">
              <a:gsLst>
                <a:gs pos="0">
                  <a:schemeClr val="bg1"/>
                </a:gs>
                <a:gs pos="100000">
                  <a:schemeClr val="bg1">
                    <a:gamma/>
                    <a:shade val="39216"/>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201" name="Oval 199"/>
            <p:cNvSpPr>
              <a:spLocks noChangeArrowheads="1"/>
            </p:cNvSpPr>
            <p:nvPr/>
          </p:nvSpPr>
          <p:spPr bwMode="hidden">
            <a:xfrm>
              <a:off x="4491" y="4049"/>
              <a:ext cx="196" cy="105"/>
            </a:xfrm>
            <a:prstGeom prst="ellipse">
              <a:avLst/>
            </a:prstGeom>
            <a:gradFill rotWithShape="0">
              <a:gsLst>
                <a:gs pos="0">
                  <a:schemeClr val="bg1"/>
                </a:gs>
                <a:gs pos="100000">
                  <a:schemeClr val="bg1">
                    <a:gamma/>
                    <a:shade val="39216"/>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202" name="Oval 200"/>
            <p:cNvSpPr>
              <a:spLocks noChangeArrowheads="1"/>
            </p:cNvSpPr>
            <p:nvPr/>
          </p:nvSpPr>
          <p:spPr bwMode="hidden">
            <a:xfrm>
              <a:off x="3989" y="3396"/>
              <a:ext cx="168" cy="96"/>
            </a:xfrm>
            <a:prstGeom prst="ellipse">
              <a:avLst/>
            </a:prstGeom>
            <a:gradFill rotWithShape="0">
              <a:gsLst>
                <a:gs pos="0">
                  <a:schemeClr val="bg1"/>
                </a:gs>
                <a:gs pos="100000">
                  <a:schemeClr val="bg1">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203" name="Oval 201"/>
            <p:cNvSpPr>
              <a:spLocks noChangeArrowheads="1"/>
            </p:cNvSpPr>
            <p:nvPr/>
          </p:nvSpPr>
          <p:spPr bwMode="hidden">
            <a:xfrm>
              <a:off x="4263" y="3141"/>
              <a:ext cx="167" cy="95"/>
            </a:xfrm>
            <a:prstGeom prst="ellipse">
              <a:avLst/>
            </a:prstGeom>
            <a:gradFill rotWithShape="0">
              <a:gsLst>
                <a:gs pos="0">
                  <a:schemeClr val="bg1"/>
                </a:gs>
                <a:gs pos="100000">
                  <a:schemeClr val="bg1">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204" name="Oval 202"/>
            <p:cNvSpPr>
              <a:spLocks noChangeArrowheads="1"/>
            </p:cNvSpPr>
            <p:nvPr/>
          </p:nvSpPr>
          <p:spPr bwMode="hidden">
            <a:xfrm>
              <a:off x="5044" y="3418"/>
              <a:ext cx="167" cy="95"/>
            </a:xfrm>
            <a:prstGeom prst="ellipse">
              <a:avLst/>
            </a:prstGeom>
            <a:gradFill rotWithShape="0">
              <a:gsLst>
                <a:gs pos="0">
                  <a:schemeClr val="bg1"/>
                </a:gs>
                <a:gs pos="100000">
                  <a:schemeClr val="bg1">
                    <a:gamma/>
                    <a:shade val="39216"/>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205" name="Oval 203"/>
            <p:cNvSpPr>
              <a:spLocks noChangeArrowheads="1"/>
            </p:cNvSpPr>
            <p:nvPr/>
          </p:nvSpPr>
          <p:spPr bwMode="hidden">
            <a:xfrm>
              <a:off x="4553" y="2873"/>
              <a:ext cx="156" cy="83"/>
            </a:xfrm>
            <a:prstGeom prst="ellipse">
              <a:avLst/>
            </a:prstGeom>
            <a:gradFill rotWithShape="0">
              <a:gsLst>
                <a:gs pos="0">
                  <a:schemeClr val="bg1"/>
                </a:gs>
                <a:gs pos="100000">
                  <a:schemeClr val="bg1">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206" name="Oval 204"/>
            <p:cNvSpPr>
              <a:spLocks noChangeArrowheads="1"/>
            </p:cNvSpPr>
            <p:nvPr/>
          </p:nvSpPr>
          <p:spPr bwMode="hidden">
            <a:xfrm>
              <a:off x="5293" y="3116"/>
              <a:ext cx="168" cy="95"/>
            </a:xfrm>
            <a:prstGeom prst="ellipse">
              <a:avLst/>
            </a:prstGeom>
            <a:gradFill rotWithShape="0">
              <a:gsLst>
                <a:gs pos="0">
                  <a:schemeClr val="bg1"/>
                </a:gs>
                <a:gs pos="100000">
                  <a:schemeClr val="bg1">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207" name="Oval 205"/>
            <p:cNvSpPr>
              <a:spLocks noChangeArrowheads="1"/>
            </p:cNvSpPr>
            <p:nvPr/>
          </p:nvSpPr>
          <p:spPr bwMode="hidden">
            <a:xfrm>
              <a:off x="5497" y="2879"/>
              <a:ext cx="156" cy="89"/>
            </a:xfrm>
            <a:prstGeom prst="ellipse">
              <a:avLst/>
            </a:prstGeom>
            <a:gradFill rotWithShape="0">
              <a:gsLst>
                <a:gs pos="0">
                  <a:schemeClr val="bg1"/>
                </a:gs>
                <a:gs pos="100000">
                  <a:schemeClr val="bg1">
                    <a:gamma/>
                    <a:shade val="39216"/>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208" name="Oval 206"/>
            <p:cNvSpPr>
              <a:spLocks noChangeArrowheads="1"/>
            </p:cNvSpPr>
            <p:nvPr/>
          </p:nvSpPr>
          <p:spPr bwMode="hidden">
            <a:xfrm>
              <a:off x="4772" y="2673"/>
              <a:ext cx="156" cy="83"/>
            </a:xfrm>
            <a:prstGeom prst="ellipse">
              <a:avLst/>
            </a:prstGeom>
            <a:gradFill rotWithShape="0">
              <a:gsLst>
                <a:gs pos="0">
                  <a:schemeClr val="bg1"/>
                </a:gs>
                <a:gs pos="100000">
                  <a:schemeClr val="bg1">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209" name="Oval 207"/>
            <p:cNvSpPr>
              <a:spLocks noChangeArrowheads="1"/>
            </p:cNvSpPr>
            <p:nvPr/>
          </p:nvSpPr>
          <p:spPr bwMode="hidden">
            <a:xfrm>
              <a:off x="4966" y="2488"/>
              <a:ext cx="156" cy="84"/>
            </a:xfrm>
            <a:prstGeom prst="ellipse">
              <a:avLst/>
            </a:prstGeom>
            <a:gradFill rotWithShape="0">
              <a:gsLst>
                <a:gs pos="0">
                  <a:schemeClr val="bg1"/>
                </a:gs>
                <a:gs pos="100000">
                  <a:schemeClr val="bg1">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210" name="Oval 208"/>
            <p:cNvSpPr>
              <a:spLocks noChangeArrowheads="1"/>
            </p:cNvSpPr>
            <p:nvPr/>
          </p:nvSpPr>
          <p:spPr bwMode="hidden">
            <a:xfrm>
              <a:off x="5444" y="2052"/>
              <a:ext cx="134" cy="73"/>
            </a:xfrm>
            <a:prstGeom prst="ellipse">
              <a:avLst/>
            </a:prstGeom>
            <a:gradFill rotWithShape="0">
              <a:gsLst>
                <a:gs pos="0">
                  <a:schemeClr val="bg1"/>
                </a:gs>
                <a:gs pos="100000">
                  <a:schemeClr val="bg1">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211" name="Oval 209"/>
            <p:cNvSpPr>
              <a:spLocks noChangeArrowheads="1"/>
            </p:cNvSpPr>
            <p:nvPr/>
          </p:nvSpPr>
          <p:spPr bwMode="hidden">
            <a:xfrm>
              <a:off x="5161" y="2314"/>
              <a:ext cx="140" cy="73"/>
            </a:xfrm>
            <a:prstGeom prst="ellipse">
              <a:avLst/>
            </a:prstGeom>
            <a:gradFill rotWithShape="0">
              <a:gsLst>
                <a:gs pos="0">
                  <a:schemeClr val="bg1"/>
                </a:gs>
                <a:gs pos="100000">
                  <a:schemeClr val="bg1">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212" name="Oval 210"/>
            <p:cNvSpPr>
              <a:spLocks noChangeArrowheads="1"/>
            </p:cNvSpPr>
            <p:nvPr/>
          </p:nvSpPr>
          <p:spPr bwMode="hidden">
            <a:xfrm>
              <a:off x="5318" y="2176"/>
              <a:ext cx="134" cy="61"/>
            </a:xfrm>
            <a:prstGeom prst="ellipse">
              <a:avLst/>
            </a:prstGeom>
            <a:gradFill rotWithShape="0">
              <a:gsLst>
                <a:gs pos="0">
                  <a:schemeClr val="bg1"/>
                </a:gs>
                <a:gs pos="100000">
                  <a:schemeClr val="bg1">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213" name="Oval 211"/>
            <p:cNvSpPr>
              <a:spLocks noChangeArrowheads="1"/>
            </p:cNvSpPr>
            <p:nvPr/>
          </p:nvSpPr>
          <p:spPr bwMode="hidden">
            <a:xfrm>
              <a:off x="5581" y="1933"/>
              <a:ext cx="128" cy="61"/>
            </a:xfrm>
            <a:prstGeom prst="ellipse">
              <a:avLst/>
            </a:prstGeom>
            <a:gradFill rotWithShape="0">
              <a:gsLst>
                <a:gs pos="0">
                  <a:schemeClr val="bg1"/>
                </a:gs>
                <a:gs pos="100000">
                  <a:schemeClr val="bg1">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214" name="Oval 212"/>
            <p:cNvSpPr>
              <a:spLocks noChangeArrowheads="1"/>
            </p:cNvSpPr>
            <p:nvPr/>
          </p:nvSpPr>
          <p:spPr bwMode="hidden">
            <a:xfrm>
              <a:off x="5689" y="1811"/>
              <a:ext cx="128" cy="61"/>
            </a:xfrm>
            <a:prstGeom prst="ellipse">
              <a:avLst/>
            </a:prstGeom>
            <a:gradFill rotWithShape="0">
              <a:gsLst>
                <a:gs pos="0">
                  <a:schemeClr val="bg1"/>
                </a:gs>
                <a:gs pos="100000">
                  <a:schemeClr val="bg1">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215" name="Oval 213"/>
            <p:cNvSpPr>
              <a:spLocks noChangeArrowheads="1"/>
            </p:cNvSpPr>
            <p:nvPr/>
          </p:nvSpPr>
          <p:spPr bwMode="hidden">
            <a:xfrm>
              <a:off x="5663" y="2680"/>
              <a:ext cx="156" cy="83"/>
            </a:xfrm>
            <a:prstGeom prst="ellipse">
              <a:avLst/>
            </a:prstGeom>
            <a:gradFill rotWithShape="0">
              <a:gsLst>
                <a:gs pos="0">
                  <a:schemeClr val="bg1"/>
                </a:gs>
                <a:gs pos="100000">
                  <a:schemeClr val="bg1">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216" name="Oval 214"/>
            <p:cNvSpPr>
              <a:spLocks noChangeArrowheads="1"/>
            </p:cNvSpPr>
            <p:nvPr/>
          </p:nvSpPr>
          <p:spPr bwMode="hidden">
            <a:xfrm>
              <a:off x="-65" y="2865"/>
              <a:ext cx="150" cy="89"/>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217" name="Oval 215"/>
            <p:cNvSpPr>
              <a:spLocks noChangeArrowheads="1"/>
            </p:cNvSpPr>
            <p:nvPr/>
          </p:nvSpPr>
          <p:spPr bwMode="hidden">
            <a:xfrm>
              <a:off x="2" y="2477"/>
              <a:ext cx="156" cy="89"/>
            </a:xfrm>
            <a:prstGeom prst="ellipse">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218" name="Oval 216"/>
            <p:cNvSpPr>
              <a:spLocks noChangeArrowheads="1"/>
            </p:cNvSpPr>
            <p:nvPr/>
          </p:nvSpPr>
          <p:spPr bwMode="hidden">
            <a:xfrm>
              <a:off x="-9" y="1436"/>
              <a:ext cx="106" cy="4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219" name="Oval 217"/>
            <p:cNvSpPr>
              <a:spLocks noChangeArrowheads="1"/>
            </p:cNvSpPr>
            <p:nvPr/>
          </p:nvSpPr>
          <p:spPr bwMode="hidden">
            <a:xfrm>
              <a:off x="5624" y="4010"/>
              <a:ext cx="201" cy="106"/>
            </a:xfrm>
            <a:prstGeom prst="ellipse">
              <a:avLst/>
            </a:prstGeom>
            <a:gradFill rotWithShape="0">
              <a:gsLst>
                <a:gs pos="0">
                  <a:schemeClr val="bg1"/>
                </a:gs>
                <a:gs pos="100000">
                  <a:schemeClr val="bg1">
                    <a:gamma/>
                    <a:shade val="39216"/>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grpSp>
      <p:sp>
        <p:nvSpPr>
          <p:cNvPr id="340186" name="Rectangle 218"/>
          <p:cNvSpPr>
            <a:spLocks noGrp="1" noChangeArrowheads="1"/>
          </p:cNvSpPr>
          <p:nvPr>
            <p:ph type="ctrTitle" sz="quarter"/>
          </p:nvPr>
        </p:nvSpPr>
        <p:spPr>
          <a:xfrm>
            <a:off x="685800" y="1844675"/>
            <a:ext cx="7772400" cy="1736725"/>
          </a:xfrm>
        </p:spPr>
        <p:txBody>
          <a:bodyPr anchor="b" anchorCtr="1"/>
          <a:lstStyle>
            <a:lvl1pPr>
              <a:defRPr sz="5400"/>
            </a:lvl1pPr>
          </a:lstStyle>
          <a:p>
            <a:pPr lvl="0"/>
            <a:r>
              <a:rPr lang="es-ES" noProof="0"/>
              <a:t>Haga clic para cambiar el estilo de título	</a:t>
            </a:r>
          </a:p>
        </p:txBody>
      </p:sp>
      <p:sp>
        <p:nvSpPr>
          <p:cNvPr id="340187" name="Rectangle 219"/>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pPr lvl="0"/>
            <a:r>
              <a:rPr lang="es-ES" noProof="0"/>
              <a:t>Haga clic para modificar el estilo de subtítulo del patrón</a:t>
            </a:r>
          </a:p>
        </p:txBody>
      </p:sp>
      <p:sp>
        <p:nvSpPr>
          <p:cNvPr id="220" name="Rectangle 220"/>
          <p:cNvSpPr>
            <a:spLocks noGrp="1" noChangeArrowheads="1"/>
          </p:cNvSpPr>
          <p:nvPr>
            <p:ph type="dt" sz="quarter" idx="10"/>
          </p:nvPr>
        </p:nvSpPr>
        <p:spPr/>
        <p:txBody>
          <a:bodyPr/>
          <a:lstStyle>
            <a:lvl1pPr>
              <a:defRPr/>
            </a:lvl1pPr>
          </a:lstStyle>
          <a:p>
            <a:pPr>
              <a:defRPr/>
            </a:pPr>
            <a:endParaRPr lang="es-ES"/>
          </a:p>
        </p:txBody>
      </p:sp>
      <p:sp>
        <p:nvSpPr>
          <p:cNvPr id="221" name="Rectangle 221"/>
          <p:cNvSpPr>
            <a:spLocks noGrp="1" noChangeArrowheads="1"/>
          </p:cNvSpPr>
          <p:nvPr>
            <p:ph type="ftr" sz="quarter" idx="11"/>
          </p:nvPr>
        </p:nvSpPr>
        <p:spPr>
          <a:xfrm>
            <a:off x="3124200" y="6248400"/>
            <a:ext cx="2895600" cy="457200"/>
          </a:xfrm>
        </p:spPr>
        <p:txBody>
          <a:bodyPr/>
          <a:lstStyle>
            <a:lvl1pPr>
              <a:defRPr/>
            </a:lvl1pPr>
          </a:lstStyle>
          <a:p>
            <a:pPr>
              <a:defRPr/>
            </a:pPr>
            <a:endParaRPr lang="es-ES"/>
          </a:p>
        </p:txBody>
      </p:sp>
      <p:sp>
        <p:nvSpPr>
          <p:cNvPr id="222" name="Rectangle 222"/>
          <p:cNvSpPr>
            <a:spLocks noGrp="1" noChangeArrowheads="1"/>
          </p:cNvSpPr>
          <p:nvPr>
            <p:ph type="sldNum" sz="quarter" idx="12"/>
          </p:nvPr>
        </p:nvSpPr>
        <p:spPr/>
        <p:txBody>
          <a:bodyPr/>
          <a:lstStyle>
            <a:lvl1pPr>
              <a:defRPr/>
            </a:lvl1pPr>
          </a:lstStyle>
          <a:p>
            <a:pPr>
              <a:defRPr/>
            </a:pPr>
            <a:fld id="{4A3D2DAF-1AA3-4DE7-BAA7-3EB5B5B631DF}" type="slidenum">
              <a:rPr lang="es-ES"/>
              <a:pPr>
                <a:defRPr/>
              </a:pPr>
              <a:t>‹Nº›</a:t>
            </a:fld>
            <a:endParaRPr lang="es-ES"/>
          </a:p>
        </p:txBody>
      </p:sp>
    </p:spTree>
    <p:extLst>
      <p:ext uri="{BB962C8B-B14F-4D97-AF65-F5344CB8AC3E}">
        <p14:creationId xmlns:p14="http://schemas.microsoft.com/office/powerpoint/2010/main" val="32616751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218"/>
          <p:cNvSpPr>
            <a:spLocks noGrp="1" noChangeArrowheads="1"/>
          </p:cNvSpPr>
          <p:nvPr>
            <p:ph type="sldNum" sz="quarter" idx="10"/>
          </p:nvPr>
        </p:nvSpPr>
        <p:spPr>
          <a:ln/>
        </p:spPr>
        <p:txBody>
          <a:bodyPr/>
          <a:lstStyle>
            <a:lvl1pPr>
              <a:defRPr/>
            </a:lvl1pPr>
          </a:lstStyle>
          <a:p>
            <a:pPr>
              <a:defRPr/>
            </a:pPr>
            <a:fld id="{95193F53-F316-410B-9663-7895D456001F}" type="slidenum">
              <a:rPr lang="es-ES"/>
              <a:pPr>
                <a:defRPr/>
              </a:pPr>
              <a:t>‹Nº›</a:t>
            </a:fld>
            <a:endParaRPr lang="es-ES"/>
          </a:p>
        </p:txBody>
      </p:sp>
      <p:sp>
        <p:nvSpPr>
          <p:cNvPr id="5" name="Rectangle 219"/>
          <p:cNvSpPr>
            <a:spLocks noGrp="1" noChangeArrowheads="1"/>
          </p:cNvSpPr>
          <p:nvPr>
            <p:ph type="dt" sz="half" idx="11"/>
          </p:nvPr>
        </p:nvSpPr>
        <p:spPr>
          <a:ln/>
        </p:spPr>
        <p:txBody>
          <a:bodyPr/>
          <a:lstStyle>
            <a:lvl1pPr>
              <a:defRPr/>
            </a:lvl1pPr>
          </a:lstStyle>
          <a:p>
            <a:pPr>
              <a:defRPr/>
            </a:pPr>
            <a:endParaRPr lang="es-ES"/>
          </a:p>
        </p:txBody>
      </p:sp>
      <p:sp>
        <p:nvSpPr>
          <p:cNvPr id="6" name="Rectangle 220"/>
          <p:cNvSpPr>
            <a:spLocks noGrp="1" noChangeArrowheads="1"/>
          </p:cNvSpPr>
          <p:nvPr>
            <p:ph type="ftr" sz="quarter" idx="12"/>
          </p:nvPr>
        </p:nvSpPr>
        <p:spPr>
          <a:ln/>
        </p:spPr>
        <p:txBody>
          <a:bodyPr/>
          <a:lstStyle>
            <a:lvl1pPr>
              <a:defRPr/>
            </a:lvl1pPr>
          </a:lstStyle>
          <a:p>
            <a:pPr>
              <a:defRPr/>
            </a:pPr>
            <a:endParaRPr lang="es-ES"/>
          </a:p>
        </p:txBody>
      </p:sp>
    </p:spTree>
    <p:extLst>
      <p:ext uri="{BB962C8B-B14F-4D97-AF65-F5344CB8AC3E}">
        <p14:creationId xmlns:p14="http://schemas.microsoft.com/office/powerpoint/2010/main" val="33737181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Rectangle 218"/>
          <p:cNvSpPr>
            <a:spLocks noGrp="1" noChangeArrowheads="1"/>
          </p:cNvSpPr>
          <p:nvPr>
            <p:ph type="sldNum" sz="quarter" idx="10"/>
          </p:nvPr>
        </p:nvSpPr>
        <p:spPr>
          <a:ln/>
        </p:spPr>
        <p:txBody>
          <a:bodyPr/>
          <a:lstStyle>
            <a:lvl1pPr>
              <a:defRPr/>
            </a:lvl1pPr>
          </a:lstStyle>
          <a:p>
            <a:pPr>
              <a:defRPr/>
            </a:pPr>
            <a:fld id="{13DF2A25-E4C9-4B77-8061-3A719A0E3615}" type="slidenum">
              <a:rPr lang="es-ES"/>
              <a:pPr>
                <a:defRPr/>
              </a:pPr>
              <a:t>‹Nº›</a:t>
            </a:fld>
            <a:endParaRPr lang="es-ES"/>
          </a:p>
        </p:txBody>
      </p:sp>
      <p:sp>
        <p:nvSpPr>
          <p:cNvPr id="5" name="Rectangle 219"/>
          <p:cNvSpPr>
            <a:spLocks noGrp="1" noChangeArrowheads="1"/>
          </p:cNvSpPr>
          <p:nvPr>
            <p:ph type="dt" sz="half" idx="11"/>
          </p:nvPr>
        </p:nvSpPr>
        <p:spPr>
          <a:ln/>
        </p:spPr>
        <p:txBody>
          <a:bodyPr/>
          <a:lstStyle>
            <a:lvl1pPr>
              <a:defRPr/>
            </a:lvl1pPr>
          </a:lstStyle>
          <a:p>
            <a:pPr>
              <a:defRPr/>
            </a:pPr>
            <a:endParaRPr lang="es-ES"/>
          </a:p>
        </p:txBody>
      </p:sp>
      <p:sp>
        <p:nvSpPr>
          <p:cNvPr id="6" name="Rectangle 220"/>
          <p:cNvSpPr>
            <a:spLocks noGrp="1" noChangeArrowheads="1"/>
          </p:cNvSpPr>
          <p:nvPr>
            <p:ph type="ftr" sz="quarter" idx="12"/>
          </p:nvPr>
        </p:nvSpPr>
        <p:spPr>
          <a:ln/>
        </p:spPr>
        <p:txBody>
          <a:bodyPr/>
          <a:lstStyle>
            <a:lvl1pPr>
              <a:defRPr/>
            </a:lvl1pPr>
          </a:lstStyle>
          <a:p>
            <a:pPr>
              <a:defRPr/>
            </a:pPr>
            <a:endParaRPr lang="es-ES"/>
          </a:p>
        </p:txBody>
      </p:sp>
    </p:spTree>
    <p:extLst>
      <p:ext uri="{BB962C8B-B14F-4D97-AF65-F5344CB8AC3E}">
        <p14:creationId xmlns:p14="http://schemas.microsoft.com/office/powerpoint/2010/main" val="3012871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457200" y="1600200"/>
            <a:ext cx="4038600" cy="4533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4648200" y="1600200"/>
            <a:ext cx="4038600" cy="4533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Rectangle 218"/>
          <p:cNvSpPr>
            <a:spLocks noGrp="1" noChangeArrowheads="1"/>
          </p:cNvSpPr>
          <p:nvPr>
            <p:ph type="sldNum" sz="quarter" idx="10"/>
          </p:nvPr>
        </p:nvSpPr>
        <p:spPr>
          <a:ln/>
        </p:spPr>
        <p:txBody>
          <a:bodyPr/>
          <a:lstStyle>
            <a:lvl1pPr>
              <a:defRPr/>
            </a:lvl1pPr>
          </a:lstStyle>
          <a:p>
            <a:pPr>
              <a:defRPr/>
            </a:pPr>
            <a:fld id="{035FF2C2-E595-4B61-934B-E623275877D1}" type="slidenum">
              <a:rPr lang="es-ES"/>
              <a:pPr>
                <a:defRPr/>
              </a:pPr>
              <a:t>‹Nº›</a:t>
            </a:fld>
            <a:endParaRPr lang="es-ES"/>
          </a:p>
        </p:txBody>
      </p:sp>
      <p:sp>
        <p:nvSpPr>
          <p:cNvPr id="6" name="Rectangle 219"/>
          <p:cNvSpPr>
            <a:spLocks noGrp="1" noChangeArrowheads="1"/>
          </p:cNvSpPr>
          <p:nvPr>
            <p:ph type="dt" sz="half" idx="11"/>
          </p:nvPr>
        </p:nvSpPr>
        <p:spPr>
          <a:ln/>
        </p:spPr>
        <p:txBody>
          <a:bodyPr/>
          <a:lstStyle>
            <a:lvl1pPr>
              <a:defRPr/>
            </a:lvl1pPr>
          </a:lstStyle>
          <a:p>
            <a:pPr>
              <a:defRPr/>
            </a:pPr>
            <a:endParaRPr lang="es-ES"/>
          </a:p>
        </p:txBody>
      </p:sp>
      <p:sp>
        <p:nvSpPr>
          <p:cNvPr id="7" name="Rectangle 220"/>
          <p:cNvSpPr>
            <a:spLocks noGrp="1" noChangeArrowheads="1"/>
          </p:cNvSpPr>
          <p:nvPr>
            <p:ph type="ftr" sz="quarter" idx="12"/>
          </p:nvPr>
        </p:nvSpPr>
        <p:spPr>
          <a:ln/>
        </p:spPr>
        <p:txBody>
          <a:bodyPr/>
          <a:lstStyle>
            <a:lvl1pPr>
              <a:defRPr/>
            </a:lvl1pPr>
          </a:lstStyle>
          <a:p>
            <a:pPr>
              <a:defRPr/>
            </a:pPr>
            <a:endParaRPr lang="es-ES"/>
          </a:p>
        </p:txBody>
      </p:sp>
    </p:spTree>
    <p:extLst>
      <p:ext uri="{BB962C8B-B14F-4D97-AF65-F5344CB8AC3E}">
        <p14:creationId xmlns:p14="http://schemas.microsoft.com/office/powerpoint/2010/main" val="8048606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Rectangle 218"/>
          <p:cNvSpPr>
            <a:spLocks noGrp="1" noChangeArrowheads="1"/>
          </p:cNvSpPr>
          <p:nvPr>
            <p:ph type="sldNum" sz="quarter" idx="10"/>
          </p:nvPr>
        </p:nvSpPr>
        <p:spPr>
          <a:ln/>
        </p:spPr>
        <p:txBody>
          <a:bodyPr/>
          <a:lstStyle>
            <a:lvl1pPr>
              <a:defRPr/>
            </a:lvl1pPr>
          </a:lstStyle>
          <a:p>
            <a:pPr>
              <a:defRPr/>
            </a:pPr>
            <a:fld id="{E28C307B-3051-4269-A5CD-8A29D03DA021}" type="slidenum">
              <a:rPr lang="es-ES"/>
              <a:pPr>
                <a:defRPr/>
              </a:pPr>
              <a:t>‹Nº›</a:t>
            </a:fld>
            <a:endParaRPr lang="es-ES"/>
          </a:p>
        </p:txBody>
      </p:sp>
      <p:sp>
        <p:nvSpPr>
          <p:cNvPr id="8" name="Rectangle 219"/>
          <p:cNvSpPr>
            <a:spLocks noGrp="1" noChangeArrowheads="1"/>
          </p:cNvSpPr>
          <p:nvPr>
            <p:ph type="dt" sz="half" idx="11"/>
          </p:nvPr>
        </p:nvSpPr>
        <p:spPr>
          <a:ln/>
        </p:spPr>
        <p:txBody>
          <a:bodyPr/>
          <a:lstStyle>
            <a:lvl1pPr>
              <a:defRPr/>
            </a:lvl1pPr>
          </a:lstStyle>
          <a:p>
            <a:pPr>
              <a:defRPr/>
            </a:pPr>
            <a:endParaRPr lang="es-ES"/>
          </a:p>
        </p:txBody>
      </p:sp>
      <p:sp>
        <p:nvSpPr>
          <p:cNvPr id="9" name="Rectangle 220"/>
          <p:cNvSpPr>
            <a:spLocks noGrp="1" noChangeArrowheads="1"/>
          </p:cNvSpPr>
          <p:nvPr>
            <p:ph type="ftr" sz="quarter" idx="12"/>
          </p:nvPr>
        </p:nvSpPr>
        <p:spPr>
          <a:ln/>
        </p:spPr>
        <p:txBody>
          <a:bodyPr/>
          <a:lstStyle>
            <a:lvl1pPr>
              <a:defRPr/>
            </a:lvl1pPr>
          </a:lstStyle>
          <a:p>
            <a:pPr>
              <a:defRPr/>
            </a:pPr>
            <a:endParaRPr lang="es-ES"/>
          </a:p>
        </p:txBody>
      </p:sp>
    </p:spTree>
    <p:extLst>
      <p:ext uri="{BB962C8B-B14F-4D97-AF65-F5344CB8AC3E}">
        <p14:creationId xmlns:p14="http://schemas.microsoft.com/office/powerpoint/2010/main" val="26662965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Rectangle 218"/>
          <p:cNvSpPr>
            <a:spLocks noGrp="1" noChangeArrowheads="1"/>
          </p:cNvSpPr>
          <p:nvPr>
            <p:ph type="sldNum" sz="quarter" idx="10"/>
          </p:nvPr>
        </p:nvSpPr>
        <p:spPr>
          <a:ln/>
        </p:spPr>
        <p:txBody>
          <a:bodyPr/>
          <a:lstStyle>
            <a:lvl1pPr>
              <a:defRPr/>
            </a:lvl1pPr>
          </a:lstStyle>
          <a:p>
            <a:pPr>
              <a:defRPr/>
            </a:pPr>
            <a:fld id="{DD126B79-C43C-4C1B-B062-E99FF2F1F669}" type="slidenum">
              <a:rPr lang="es-ES"/>
              <a:pPr>
                <a:defRPr/>
              </a:pPr>
              <a:t>‹Nº›</a:t>
            </a:fld>
            <a:endParaRPr lang="es-ES"/>
          </a:p>
        </p:txBody>
      </p:sp>
      <p:sp>
        <p:nvSpPr>
          <p:cNvPr id="4" name="Rectangle 219"/>
          <p:cNvSpPr>
            <a:spLocks noGrp="1" noChangeArrowheads="1"/>
          </p:cNvSpPr>
          <p:nvPr>
            <p:ph type="dt" sz="half" idx="11"/>
          </p:nvPr>
        </p:nvSpPr>
        <p:spPr>
          <a:ln/>
        </p:spPr>
        <p:txBody>
          <a:bodyPr/>
          <a:lstStyle>
            <a:lvl1pPr>
              <a:defRPr/>
            </a:lvl1pPr>
          </a:lstStyle>
          <a:p>
            <a:pPr>
              <a:defRPr/>
            </a:pPr>
            <a:endParaRPr lang="es-ES"/>
          </a:p>
        </p:txBody>
      </p:sp>
      <p:sp>
        <p:nvSpPr>
          <p:cNvPr id="5" name="Rectangle 220"/>
          <p:cNvSpPr>
            <a:spLocks noGrp="1" noChangeArrowheads="1"/>
          </p:cNvSpPr>
          <p:nvPr>
            <p:ph type="ftr" sz="quarter" idx="12"/>
          </p:nvPr>
        </p:nvSpPr>
        <p:spPr>
          <a:ln/>
        </p:spPr>
        <p:txBody>
          <a:bodyPr/>
          <a:lstStyle>
            <a:lvl1pPr>
              <a:defRPr/>
            </a:lvl1pPr>
          </a:lstStyle>
          <a:p>
            <a:pPr>
              <a:defRPr/>
            </a:pPr>
            <a:endParaRPr lang="es-ES"/>
          </a:p>
        </p:txBody>
      </p:sp>
    </p:spTree>
    <p:extLst>
      <p:ext uri="{BB962C8B-B14F-4D97-AF65-F5344CB8AC3E}">
        <p14:creationId xmlns:p14="http://schemas.microsoft.com/office/powerpoint/2010/main" val="23993464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218"/>
          <p:cNvSpPr>
            <a:spLocks noGrp="1" noChangeArrowheads="1"/>
          </p:cNvSpPr>
          <p:nvPr>
            <p:ph type="sldNum" sz="quarter" idx="10"/>
          </p:nvPr>
        </p:nvSpPr>
        <p:spPr>
          <a:ln/>
        </p:spPr>
        <p:txBody>
          <a:bodyPr/>
          <a:lstStyle>
            <a:lvl1pPr>
              <a:defRPr/>
            </a:lvl1pPr>
          </a:lstStyle>
          <a:p>
            <a:pPr>
              <a:defRPr/>
            </a:pPr>
            <a:fld id="{2A551EF8-2CB4-4F1D-8617-8F58DCCBD86C}" type="slidenum">
              <a:rPr lang="es-ES"/>
              <a:pPr>
                <a:defRPr/>
              </a:pPr>
              <a:t>‹Nº›</a:t>
            </a:fld>
            <a:endParaRPr lang="es-ES"/>
          </a:p>
        </p:txBody>
      </p:sp>
      <p:sp>
        <p:nvSpPr>
          <p:cNvPr id="3" name="Rectangle 219"/>
          <p:cNvSpPr>
            <a:spLocks noGrp="1" noChangeArrowheads="1"/>
          </p:cNvSpPr>
          <p:nvPr>
            <p:ph type="dt" sz="half" idx="11"/>
          </p:nvPr>
        </p:nvSpPr>
        <p:spPr>
          <a:ln/>
        </p:spPr>
        <p:txBody>
          <a:bodyPr/>
          <a:lstStyle>
            <a:lvl1pPr>
              <a:defRPr/>
            </a:lvl1pPr>
          </a:lstStyle>
          <a:p>
            <a:pPr>
              <a:defRPr/>
            </a:pPr>
            <a:endParaRPr lang="es-ES"/>
          </a:p>
        </p:txBody>
      </p:sp>
      <p:sp>
        <p:nvSpPr>
          <p:cNvPr id="4" name="Rectangle 220"/>
          <p:cNvSpPr>
            <a:spLocks noGrp="1" noChangeArrowheads="1"/>
          </p:cNvSpPr>
          <p:nvPr>
            <p:ph type="ftr" sz="quarter" idx="12"/>
          </p:nvPr>
        </p:nvSpPr>
        <p:spPr>
          <a:ln/>
        </p:spPr>
        <p:txBody>
          <a:bodyPr/>
          <a:lstStyle>
            <a:lvl1pPr>
              <a:defRPr/>
            </a:lvl1pPr>
          </a:lstStyle>
          <a:p>
            <a:pPr>
              <a:defRPr/>
            </a:pPr>
            <a:endParaRPr lang="es-ES"/>
          </a:p>
        </p:txBody>
      </p:sp>
    </p:spTree>
    <p:extLst>
      <p:ext uri="{BB962C8B-B14F-4D97-AF65-F5344CB8AC3E}">
        <p14:creationId xmlns:p14="http://schemas.microsoft.com/office/powerpoint/2010/main" val="38523345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218"/>
          <p:cNvSpPr>
            <a:spLocks noGrp="1" noChangeArrowheads="1"/>
          </p:cNvSpPr>
          <p:nvPr>
            <p:ph type="sldNum" sz="quarter" idx="10"/>
          </p:nvPr>
        </p:nvSpPr>
        <p:spPr>
          <a:ln/>
        </p:spPr>
        <p:txBody>
          <a:bodyPr/>
          <a:lstStyle>
            <a:lvl1pPr>
              <a:defRPr/>
            </a:lvl1pPr>
          </a:lstStyle>
          <a:p>
            <a:pPr>
              <a:defRPr/>
            </a:pPr>
            <a:fld id="{BF6C13A1-6AE9-420F-84FC-6B28A94AF922}" type="slidenum">
              <a:rPr lang="es-ES"/>
              <a:pPr>
                <a:defRPr/>
              </a:pPr>
              <a:t>‹Nº›</a:t>
            </a:fld>
            <a:endParaRPr lang="es-ES"/>
          </a:p>
        </p:txBody>
      </p:sp>
      <p:sp>
        <p:nvSpPr>
          <p:cNvPr id="6" name="Rectangle 219"/>
          <p:cNvSpPr>
            <a:spLocks noGrp="1" noChangeArrowheads="1"/>
          </p:cNvSpPr>
          <p:nvPr>
            <p:ph type="dt" sz="half" idx="11"/>
          </p:nvPr>
        </p:nvSpPr>
        <p:spPr>
          <a:ln/>
        </p:spPr>
        <p:txBody>
          <a:bodyPr/>
          <a:lstStyle>
            <a:lvl1pPr>
              <a:defRPr/>
            </a:lvl1pPr>
          </a:lstStyle>
          <a:p>
            <a:pPr>
              <a:defRPr/>
            </a:pPr>
            <a:endParaRPr lang="es-ES"/>
          </a:p>
        </p:txBody>
      </p:sp>
      <p:sp>
        <p:nvSpPr>
          <p:cNvPr id="7" name="Rectangle 220"/>
          <p:cNvSpPr>
            <a:spLocks noGrp="1" noChangeArrowheads="1"/>
          </p:cNvSpPr>
          <p:nvPr>
            <p:ph type="ftr" sz="quarter" idx="12"/>
          </p:nvPr>
        </p:nvSpPr>
        <p:spPr>
          <a:ln/>
        </p:spPr>
        <p:txBody>
          <a:bodyPr/>
          <a:lstStyle>
            <a:lvl1pPr>
              <a:defRPr/>
            </a:lvl1pPr>
          </a:lstStyle>
          <a:p>
            <a:pPr>
              <a:defRPr/>
            </a:pPr>
            <a:endParaRPr lang="es-ES"/>
          </a:p>
        </p:txBody>
      </p:sp>
    </p:spTree>
    <p:extLst>
      <p:ext uri="{BB962C8B-B14F-4D97-AF65-F5344CB8AC3E}">
        <p14:creationId xmlns:p14="http://schemas.microsoft.com/office/powerpoint/2010/main" val="10313790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218"/>
          <p:cNvSpPr>
            <a:spLocks noGrp="1" noChangeArrowheads="1"/>
          </p:cNvSpPr>
          <p:nvPr>
            <p:ph type="sldNum" sz="quarter" idx="10"/>
          </p:nvPr>
        </p:nvSpPr>
        <p:spPr>
          <a:ln/>
        </p:spPr>
        <p:txBody>
          <a:bodyPr/>
          <a:lstStyle>
            <a:lvl1pPr>
              <a:defRPr/>
            </a:lvl1pPr>
          </a:lstStyle>
          <a:p>
            <a:pPr>
              <a:defRPr/>
            </a:pPr>
            <a:fld id="{0A52037D-CF2F-44E0-995E-4D5D5C2D6859}" type="slidenum">
              <a:rPr lang="es-ES"/>
              <a:pPr>
                <a:defRPr/>
              </a:pPr>
              <a:t>‹Nº›</a:t>
            </a:fld>
            <a:endParaRPr lang="es-ES"/>
          </a:p>
        </p:txBody>
      </p:sp>
      <p:sp>
        <p:nvSpPr>
          <p:cNvPr id="6" name="Rectangle 219"/>
          <p:cNvSpPr>
            <a:spLocks noGrp="1" noChangeArrowheads="1"/>
          </p:cNvSpPr>
          <p:nvPr>
            <p:ph type="dt" sz="half" idx="11"/>
          </p:nvPr>
        </p:nvSpPr>
        <p:spPr>
          <a:ln/>
        </p:spPr>
        <p:txBody>
          <a:bodyPr/>
          <a:lstStyle>
            <a:lvl1pPr>
              <a:defRPr/>
            </a:lvl1pPr>
          </a:lstStyle>
          <a:p>
            <a:pPr>
              <a:defRPr/>
            </a:pPr>
            <a:endParaRPr lang="es-ES"/>
          </a:p>
        </p:txBody>
      </p:sp>
      <p:sp>
        <p:nvSpPr>
          <p:cNvPr id="7" name="Rectangle 220"/>
          <p:cNvSpPr>
            <a:spLocks noGrp="1" noChangeArrowheads="1"/>
          </p:cNvSpPr>
          <p:nvPr>
            <p:ph type="ftr" sz="quarter" idx="12"/>
          </p:nvPr>
        </p:nvSpPr>
        <p:spPr>
          <a:ln/>
        </p:spPr>
        <p:txBody>
          <a:bodyPr/>
          <a:lstStyle>
            <a:lvl1pPr>
              <a:defRPr/>
            </a:lvl1pPr>
          </a:lstStyle>
          <a:p>
            <a:pPr>
              <a:defRPr/>
            </a:pPr>
            <a:endParaRPr lang="es-ES"/>
          </a:p>
        </p:txBody>
      </p:sp>
    </p:spTree>
    <p:extLst>
      <p:ext uri="{BB962C8B-B14F-4D97-AF65-F5344CB8AC3E}">
        <p14:creationId xmlns:p14="http://schemas.microsoft.com/office/powerpoint/2010/main" val="16695426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218"/>
          <p:cNvSpPr>
            <a:spLocks noGrp="1" noChangeArrowheads="1"/>
          </p:cNvSpPr>
          <p:nvPr>
            <p:ph type="sldNum" sz="quarter" idx="10"/>
          </p:nvPr>
        </p:nvSpPr>
        <p:spPr>
          <a:ln/>
        </p:spPr>
        <p:txBody>
          <a:bodyPr/>
          <a:lstStyle>
            <a:lvl1pPr>
              <a:defRPr/>
            </a:lvl1pPr>
          </a:lstStyle>
          <a:p>
            <a:pPr>
              <a:defRPr/>
            </a:pPr>
            <a:fld id="{E31ECC12-13F6-452F-8441-E79685818043}" type="slidenum">
              <a:rPr lang="es-ES"/>
              <a:pPr>
                <a:defRPr/>
              </a:pPr>
              <a:t>‹Nº›</a:t>
            </a:fld>
            <a:endParaRPr lang="es-ES"/>
          </a:p>
        </p:txBody>
      </p:sp>
      <p:sp>
        <p:nvSpPr>
          <p:cNvPr id="5" name="Rectangle 219"/>
          <p:cNvSpPr>
            <a:spLocks noGrp="1" noChangeArrowheads="1"/>
          </p:cNvSpPr>
          <p:nvPr>
            <p:ph type="dt" sz="half" idx="11"/>
          </p:nvPr>
        </p:nvSpPr>
        <p:spPr>
          <a:ln/>
        </p:spPr>
        <p:txBody>
          <a:bodyPr/>
          <a:lstStyle>
            <a:lvl1pPr>
              <a:defRPr/>
            </a:lvl1pPr>
          </a:lstStyle>
          <a:p>
            <a:pPr>
              <a:defRPr/>
            </a:pPr>
            <a:endParaRPr lang="es-ES"/>
          </a:p>
        </p:txBody>
      </p:sp>
      <p:sp>
        <p:nvSpPr>
          <p:cNvPr id="6" name="Rectangle 220"/>
          <p:cNvSpPr>
            <a:spLocks noGrp="1" noChangeArrowheads="1"/>
          </p:cNvSpPr>
          <p:nvPr>
            <p:ph type="ftr" sz="quarter" idx="12"/>
          </p:nvPr>
        </p:nvSpPr>
        <p:spPr>
          <a:ln/>
        </p:spPr>
        <p:txBody>
          <a:bodyPr/>
          <a:lstStyle>
            <a:lvl1pPr>
              <a:defRPr/>
            </a:lvl1pPr>
          </a:lstStyle>
          <a:p>
            <a:pPr>
              <a:defRPr/>
            </a:pPr>
            <a:endParaRPr lang="es-ES"/>
          </a:p>
        </p:txBody>
      </p:sp>
    </p:spTree>
    <p:extLst>
      <p:ext uri="{BB962C8B-B14F-4D97-AF65-F5344CB8AC3E}">
        <p14:creationId xmlns:p14="http://schemas.microsoft.com/office/powerpoint/2010/main" val="15784234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9462"/>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57200" y="274638"/>
            <a:ext cx="6019800" cy="5859462"/>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218"/>
          <p:cNvSpPr>
            <a:spLocks noGrp="1" noChangeArrowheads="1"/>
          </p:cNvSpPr>
          <p:nvPr>
            <p:ph type="sldNum" sz="quarter" idx="10"/>
          </p:nvPr>
        </p:nvSpPr>
        <p:spPr>
          <a:ln/>
        </p:spPr>
        <p:txBody>
          <a:bodyPr/>
          <a:lstStyle>
            <a:lvl1pPr>
              <a:defRPr/>
            </a:lvl1pPr>
          </a:lstStyle>
          <a:p>
            <a:pPr>
              <a:defRPr/>
            </a:pPr>
            <a:fld id="{F01A661D-DA06-4529-8410-858088FB8768}" type="slidenum">
              <a:rPr lang="es-ES"/>
              <a:pPr>
                <a:defRPr/>
              </a:pPr>
              <a:t>‹Nº›</a:t>
            </a:fld>
            <a:endParaRPr lang="es-ES"/>
          </a:p>
        </p:txBody>
      </p:sp>
      <p:sp>
        <p:nvSpPr>
          <p:cNvPr id="5" name="Rectangle 219"/>
          <p:cNvSpPr>
            <a:spLocks noGrp="1" noChangeArrowheads="1"/>
          </p:cNvSpPr>
          <p:nvPr>
            <p:ph type="dt" sz="half" idx="11"/>
          </p:nvPr>
        </p:nvSpPr>
        <p:spPr>
          <a:ln/>
        </p:spPr>
        <p:txBody>
          <a:bodyPr/>
          <a:lstStyle>
            <a:lvl1pPr>
              <a:defRPr/>
            </a:lvl1pPr>
          </a:lstStyle>
          <a:p>
            <a:pPr>
              <a:defRPr/>
            </a:pPr>
            <a:endParaRPr lang="es-ES"/>
          </a:p>
        </p:txBody>
      </p:sp>
      <p:sp>
        <p:nvSpPr>
          <p:cNvPr id="6" name="Rectangle 220"/>
          <p:cNvSpPr>
            <a:spLocks noGrp="1" noChangeArrowheads="1"/>
          </p:cNvSpPr>
          <p:nvPr>
            <p:ph type="ftr" sz="quarter" idx="12"/>
          </p:nvPr>
        </p:nvSpPr>
        <p:spPr>
          <a:ln/>
        </p:spPr>
        <p:txBody>
          <a:bodyPr/>
          <a:lstStyle>
            <a:lvl1pPr>
              <a:defRPr/>
            </a:lvl1pPr>
          </a:lstStyle>
          <a:p>
            <a:pPr>
              <a:defRPr/>
            </a:pPr>
            <a:endParaRPr lang="es-ES"/>
          </a:p>
        </p:txBody>
      </p:sp>
    </p:spTree>
    <p:extLst>
      <p:ext uri="{BB962C8B-B14F-4D97-AF65-F5344CB8AC3E}">
        <p14:creationId xmlns:p14="http://schemas.microsoft.com/office/powerpoint/2010/main" val="717242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1">
                <a:gamma/>
                <a:shade val="46275"/>
                <a:invGamma/>
              </a:schemeClr>
            </a:gs>
          </a:gsLst>
          <a:lin ang="27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496888" y="1308100"/>
            <a:ext cx="10429876" cy="5908675"/>
            <a:chOff x="-313" y="824"/>
            <a:chExt cx="6570" cy="3722"/>
          </a:xfrm>
        </p:grpSpPr>
        <p:sp>
          <p:nvSpPr>
            <p:cNvPr id="338947" name="Rectangle 3"/>
            <p:cNvSpPr>
              <a:spLocks noChangeArrowheads="1"/>
            </p:cNvSpPr>
            <p:nvPr userDrawn="1"/>
          </p:nvSpPr>
          <p:spPr bwMode="hidden">
            <a:xfrm rot="20798144" flipV="1">
              <a:off x="-14" y="1033"/>
              <a:ext cx="1744" cy="6"/>
            </a:xfrm>
            <a:prstGeom prst="rect">
              <a:avLst/>
            </a:prstGeom>
            <a:gradFill rotWithShape="0">
              <a:gsLst>
                <a:gs pos="0">
                  <a:schemeClr val="bg1">
                    <a:gamma/>
                    <a:shade val="90980"/>
                    <a:invGamma/>
                  </a:schemeClr>
                </a:gs>
                <a:gs pos="100000">
                  <a:schemeClr val="bg1"/>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a:defRPr/>
              </a:pPr>
              <a:endParaRPr lang="es-ES">
                <a:effectLst>
                  <a:outerShdw blurRad="38100" dist="38100" dir="2700000" algn="tl">
                    <a:srgbClr val="000000"/>
                  </a:outerShdw>
                </a:effectLst>
              </a:endParaRPr>
            </a:p>
          </p:txBody>
        </p:sp>
        <p:sp>
          <p:nvSpPr>
            <p:cNvPr id="338948" name="Rectangle 4"/>
            <p:cNvSpPr>
              <a:spLocks noChangeArrowheads="1"/>
            </p:cNvSpPr>
            <p:nvPr userDrawn="1"/>
          </p:nvSpPr>
          <p:spPr bwMode="hidden">
            <a:xfrm rot="20774366" flipV="1">
              <a:off x="-24" y="1127"/>
              <a:ext cx="2033" cy="6"/>
            </a:xfrm>
            <a:prstGeom prst="rect">
              <a:avLst/>
            </a:prstGeom>
            <a:gradFill rotWithShape="0">
              <a:gsLst>
                <a:gs pos="0">
                  <a:schemeClr val="bg1">
                    <a:gamma/>
                    <a:shade val="90980"/>
                    <a:invGamma/>
                  </a:schemeClr>
                </a:gs>
                <a:gs pos="100000">
                  <a:schemeClr val="bg1"/>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a:defRPr/>
              </a:pPr>
              <a:endParaRPr lang="es-ES">
                <a:effectLst>
                  <a:outerShdw blurRad="38100" dist="38100" dir="2700000" algn="tl">
                    <a:srgbClr val="000000"/>
                  </a:outerShdw>
                </a:effectLst>
              </a:endParaRPr>
            </a:p>
          </p:txBody>
        </p:sp>
        <p:sp>
          <p:nvSpPr>
            <p:cNvPr id="338949" name="Rectangle 5"/>
            <p:cNvSpPr>
              <a:spLocks noChangeArrowheads="1"/>
            </p:cNvSpPr>
            <p:nvPr userDrawn="1"/>
          </p:nvSpPr>
          <p:spPr bwMode="hidden">
            <a:xfrm rot="20757421" flipV="1">
              <a:off x="-27" y="1198"/>
              <a:ext cx="2246" cy="6"/>
            </a:xfrm>
            <a:prstGeom prst="rect">
              <a:avLst/>
            </a:prstGeom>
            <a:gradFill rotWithShape="0">
              <a:gsLst>
                <a:gs pos="0">
                  <a:schemeClr val="bg1">
                    <a:gamma/>
                    <a:shade val="90980"/>
                    <a:invGamma/>
                  </a:schemeClr>
                </a:gs>
                <a:gs pos="100000">
                  <a:schemeClr val="bg1"/>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a:defRPr/>
              </a:pPr>
              <a:endParaRPr lang="es-ES">
                <a:effectLst>
                  <a:outerShdw blurRad="38100" dist="38100" dir="2700000" algn="tl">
                    <a:srgbClr val="000000"/>
                  </a:outerShdw>
                </a:effectLst>
              </a:endParaRPr>
            </a:p>
          </p:txBody>
        </p:sp>
        <p:sp>
          <p:nvSpPr>
            <p:cNvPr id="338950" name="Rectangle 6"/>
            <p:cNvSpPr>
              <a:spLocks noChangeArrowheads="1"/>
            </p:cNvSpPr>
            <p:nvPr userDrawn="1"/>
          </p:nvSpPr>
          <p:spPr bwMode="hidden">
            <a:xfrm rot="20684206" flipV="1">
              <a:off x="-43" y="1283"/>
              <a:ext cx="2476" cy="6"/>
            </a:xfrm>
            <a:prstGeom prst="rect">
              <a:avLst/>
            </a:prstGeom>
            <a:gradFill rotWithShape="0">
              <a:gsLst>
                <a:gs pos="0">
                  <a:schemeClr val="bg1">
                    <a:gamma/>
                    <a:shade val="90980"/>
                    <a:invGamma/>
                  </a:schemeClr>
                </a:gs>
                <a:gs pos="100000">
                  <a:schemeClr val="bg1"/>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a:defRPr/>
              </a:pPr>
              <a:endParaRPr lang="es-ES">
                <a:effectLst>
                  <a:outerShdw blurRad="38100" dist="38100" dir="2700000" algn="tl">
                    <a:srgbClr val="000000"/>
                  </a:outerShdw>
                </a:effectLst>
              </a:endParaRPr>
            </a:p>
          </p:txBody>
        </p:sp>
        <p:sp>
          <p:nvSpPr>
            <p:cNvPr id="338951" name="Rectangle 7"/>
            <p:cNvSpPr>
              <a:spLocks noChangeArrowheads="1"/>
            </p:cNvSpPr>
            <p:nvPr userDrawn="1"/>
          </p:nvSpPr>
          <p:spPr bwMode="hidden">
            <a:xfrm rot="20631226" flipV="1">
              <a:off x="-51" y="1397"/>
              <a:ext cx="2770" cy="6"/>
            </a:xfrm>
            <a:prstGeom prst="rect">
              <a:avLst/>
            </a:prstGeom>
            <a:gradFill rotWithShape="0">
              <a:gsLst>
                <a:gs pos="0">
                  <a:schemeClr val="bg1">
                    <a:gamma/>
                    <a:shade val="90980"/>
                    <a:invGamma/>
                  </a:schemeClr>
                </a:gs>
                <a:gs pos="100000">
                  <a:schemeClr val="bg1"/>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a:defRPr/>
              </a:pPr>
              <a:endParaRPr lang="es-ES">
                <a:effectLst>
                  <a:outerShdw blurRad="38100" dist="38100" dir="2700000" algn="tl">
                    <a:srgbClr val="000000"/>
                  </a:outerShdw>
                </a:effectLst>
              </a:endParaRPr>
            </a:p>
          </p:txBody>
        </p:sp>
        <p:sp>
          <p:nvSpPr>
            <p:cNvPr id="338952" name="Rectangle 8"/>
            <p:cNvSpPr>
              <a:spLocks noChangeArrowheads="1"/>
            </p:cNvSpPr>
            <p:nvPr userDrawn="1"/>
          </p:nvSpPr>
          <p:spPr bwMode="hidden">
            <a:xfrm rot="20554235" flipV="1">
              <a:off x="-65" y="1523"/>
              <a:ext cx="3058" cy="6"/>
            </a:xfrm>
            <a:prstGeom prst="rect">
              <a:avLst/>
            </a:prstGeom>
            <a:gradFill rotWithShape="0">
              <a:gsLst>
                <a:gs pos="0">
                  <a:schemeClr val="bg1">
                    <a:gamma/>
                    <a:shade val="90980"/>
                    <a:invGamma/>
                  </a:schemeClr>
                </a:gs>
                <a:gs pos="100000">
                  <a:schemeClr val="bg1"/>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a:defRPr/>
              </a:pPr>
              <a:endParaRPr lang="es-ES">
                <a:effectLst>
                  <a:outerShdw blurRad="38100" dist="38100" dir="2700000" algn="tl">
                    <a:srgbClr val="000000"/>
                  </a:outerShdw>
                </a:effectLst>
              </a:endParaRPr>
            </a:p>
          </p:txBody>
        </p:sp>
        <p:sp>
          <p:nvSpPr>
            <p:cNvPr id="338953" name="Rectangle 9"/>
            <p:cNvSpPr>
              <a:spLocks noChangeArrowheads="1"/>
            </p:cNvSpPr>
            <p:nvPr userDrawn="1"/>
          </p:nvSpPr>
          <p:spPr bwMode="hidden">
            <a:xfrm rot="20466593" flipV="1">
              <a:off x="-93" y="1694"/>
              <a:ext cx="3403" cy="6"/>
            </a:xfrm>
            <a:prstGeom prst="rect">
              <a:avLst/>
            </a:prstGeom>
            <a:gradFill rotWithShape="0">
              <a:gsLst>
                <a:gs pos="0">
                  <a:schemeClr val="bg1">
                    <a:gamma/>
                    <a:shade val="90980"/>
                    <a:invGamma/>
                  </a:schemeClr>
                </a:gs>
                <a:gs pos="100000">
                  <a:schemeClr val="bg1"/>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a:defRPr/>
              </a:pPr>
              <a:endParaRPr lang="es-ES">
                <a:effectLst>
                  <a:outerShdw blurRad="38100" dist="38100" dir="2700000" algn="tl">
                    <a:srgbClr val="000000"/>
                  </a:outerShdw>
                </a:effectLst>
              </a:endParaRPr>
            </a:p>
          </p:txBody>
        </p:sp>
        <p:sp>
          <p:nvSpPr>
            <p:cNvPr id="338954" name="Rectangle 10"/>
            <p:cNvSpPr>
              <a:spLocks noChangeArrowheads="1"/>
            </p:cNvSpPr>
            <p:nvPr userDrawn="1"/>
          </p:nvSpPr>
          <p:spPr bwMode="hidden">
            <a:xfrm rot="20343219" flipV="1">
              <a:off x="-99" y="1863"/>
              <a:ext cx="3749" cy="6"/>
            </a:xfrm>
            <a:prstGeom prst="rect">
              <a:avLst/>
            </a:prstGeom>
            <a:gradFill rotWithShape="0">
              <a:gsLst>
                <a:gs pos="0">
                  <a:schemeClr val="bg1"/>
                </a:gs>
                <a:gs pos="100000">
                  <a:schemeClr val="bg1">
                    <a:gamma/>
                    <a:shade val="84706"/>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a:defRPr/>
              </a:pPr>
              <a:endParaRPr lang="es-ES">
                <a:effectLst>
                  <a:outerShdw blurRad="38100" dist="38100" dir="2700000" algn="tl">
                    <a:srgbClr val="000000"/>
                  </a:outerShdw>
                </a:effectLst>
              </a:endParaRPr>
            </a:p>
          </p:txBody>
        </p:sp>
        <p:sp>
          <p:nvSpPr>
            <p:cNvPr id="338955" name="Rectangle 11"/>
            <p:cNvSpPr>
              <a:spLocks noChangeArrowheads="1"/>
            </p:cNvSpPr>
            <p:nvPr userDrawn="1"/>
          </p:nvSpPr>
          <p:spPr bwMode="hidden">
            <a:xfrm rot="20211065" flipV="1">
              <a:off x="-165" y="2053"/>
              <a:ext cx="4209" cy="6"/>
            </a:xfrm>
            <a:prstGeom prst="rect">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a:defRPr/>
              </a:pPr>
              <a:endParaRPr lang="es-ES">
                <a:effectLst>
                  <a:outerShdw blurRad="38100" dist="38100" dir="2700000" algn="tl">
                    <a:srgbClr val="000000"/>
                  </a:outerShdw>
                </a:effectLst>
              </a:endParaRPr>
            </a:p>
          </p:txBody>
        </p:sp>
        <p:sp>
          <p:nvSpPr>
            <p:cNvPr id="338956" name="Rectangle 12"/>
            <p:cNvSpPr>
              <a:spLocks noChangeArrowheads="1"/>
            </p:cNvSpPr>
            <p:nvPr userDrawn="1"/>
          </p:nvSpPr>
          <p:spPr bwMode="hidden">
            <a:xfrm rot="20102912" flipV="1">
              <a:off x="-214" y="2289"/>
              <a:ext cx="4612" cy="6"/>
            </a:xfrm>
            <a:prstGeom prst="rect">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a:defRPr/>
              </a:pPr>
              <a:endParaRPr lang="es-ES">
                <a:effectLst>
                  <a:outerShdw blurRad="38100" dist="38100" dir="2700000" algn="tl">
                    <a:srgbClr val="000000"/>
                  </a:outerShdw>
                </a:effectLst>
              </a:endParaRPr>
            </a:p>
          </p:txBody>
        </p:sp>
        <p:sp>
          <p:nvSpPr>
            <p:cNvPr id="338957" name="Rectangle 13"/>
            <p:cNvSpPr>
              <a:spLocks noChangeArrowheads="1"/>
            </p:cNvSpPr>
            <p:nvPr userDrawn="1"/>
          </p:nvSpPr>
          <p:spPr bwMode="hidden">
            <a:xfrm rot="19923405" flipV="1">
              <a:off x="-313" y="2617"/>
              <a:ext cx="5200" cy="6"/>
            </a:xfrm>
            <a:prstGeom prst="rect">
              <a:avLst/>
            </a:prstGeom>
            <a:gradFill rotWithShape="0">
              <a:gsLst>
                <a:gs pos="0">
                  <a:schemeClr val="bg1"/>
                </a:gs>
                <a:gs pos="100000">
                  <a:schemeClr val="bg1">
                    <a:gamma/>
                    <a:shade val="60784"/>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a:defRPr/>
              </a:pPr>
              <a:endParaRPr lang="es-ES">
                <a:effectLst>
                  <a:outerShdw blurRad="38100" dist="38100" dir="2700000" algn="tl">
                    <a:srgbClr val="000000"/>
                  </a:outerShdw>
                </a:effectLst>
              </a:endParaRPr>
            </a:p>
          </p:txBody>
        </p:sp>
        <p:sp>
          <p:nvSpPr>
            <p:cNvPr id="338958" name="Rectangle 14"/>
            <p:cNvSpPr>
              <a:spLocks noChangeArrowheads="1"/>
            </p:cNvSpPr>
            <p:nvPr userDrawn="1"/>
          </p:nvSpPr>
          <p:spPr bwMode="hidden">
            <a:xfrm rot="19686284" flipV="1">
              <a:off x="9" y="2881"/>
              <a:ext cx="5401" cy="6"/>
            </a:xfrm>
            <a:prstGeom prst="rect">
              <a:avLst/>
            </a:prstGeom>
            <a:gradFill rotWithShape="0">
              <a:gsLst>
                <a:gs pos="0">
                  <a:schemeClr val="bg1"/>
                </a:gs>
                <a:gs pos="100000">
                  <a:schemeClr val="bg1">
                    <a:gamma/>
                    <a:shade val="46275"/>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a:defRPr/>
              </a:pPr>
              <a:endParaRPr lang="es-ES">
                <a:effectLst>
                  <a:outerShdw blurRad="38100" dist="38100" dir="2700000" algn="tl">
                    <a:srgbClr val="000000"/>
                  </a:outerShdw>
                </a:effectLst>
              </a:endParaRPr>
            </a:p>
          </p:txBody>
        </p:sp>
        <p:sp>
          <p:nvSpPr>
            <p:cNvPr id="338959" name="Rectangle 15"/>
            <p:cNvSpPr>
              <a:spLocks noChangeArrowheads="1"/>
            </p:cNvSpPr>
            <p:nvPr userDrawn="1"/>
          </p:nvSpPr>
          <p:spPr bwMode="hidden">
            <a:xfrm rot="19383534" flipV="1">
              <a:off x="1319" y="2928"/>
              <a:ext cx="4612" cy="6"/>
            </a:xfrm>
            <a:prstGeom prst="rect">
              <a:avLst/>
            </a:prstGeom>
            <a:gradFill rotWithShape="0">
              <a:gsLst>
                <a:gs pos="0">
                  <a:schemeClr val="bg1"/>
                </a:gs>
                <a:gs pos="100000">
                  <a:schemeClr val="bg1">
                    <a:gamma/>
                    <a:shade val="30196"/>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a:defRPr/>
              </a:pPr>
              <a:endParaRPr lang="es-ES">
                <a:effectLst>
                  <a:outerShdw blurRad="38100" dist="38100" dir="2700000" algn="tl">
                    <a:srgbClr val="000000"/>
                  </a:outerShdw>
                </a:effectLst>
              </a:endParaRPr>
            </a:p>
          </p:txBody>
        </p:sp>
        <p:sp>
          <p:nvSpPr>
            <p:cNvPr id="338960" name="Rectangle 16"/>
            <p:cNvSpPr>
              <a:spLocks noChangeArrowheads="1"/>
            </p:cNvSpPr>
            <p:nvPr userDrawn="1"/>
          </p:nvSpPr>
          <p:spPr bwMode="hidden">
            <a:xfrm rot="18994182" flipV="1">
              <a:off x="2681" y="3071"/>
              <a:ext cx="3576" cy="6"/>
            </a:xfrm>
            <a:prstGeom prst="rect">
              <a:avLst/>
            </a:prstGeom>
            <a:gradFill rotWithShape="0">
              <a:gsLst>
                <a:gs pos="0">
                  <a:schemeClr val="bg1"/>
                </a:gs>
                <a:gs pos="100000">
                  <a:schemeClr val="bg1">
                    <a:gamma/>
                    <a:shade val="3137"/>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a:defRPr/>
              </a:pPr>
              <a:endParaRPr lang="es-ES">
                <a:effectLst>
                  <a:outerShdw blurRad="38100" dist="38100" dir="2700000" algn="tl">
                    <a:srgbClr val="000000"/>
                  </a:outerShdw>
                </a:effectLst>
              </a:endParaRPr>
            </a:p>
          </p:txBody>
        </p:sp>
        <p:sp>
          <p:nvSpPr>
            <p:cNvPr id="338961" name="Rectangle 17"/>
            <p:cNvSpPr>
              <a:spLocks noChangeArrowheads="1"/>
            </p:cNvSpPr>
            <p:nvPr userDrawn="1"/>
          </p:nvSpPr>
          <p:spPr bwMode="hidden">
            <a:xfrm rot="18603245" flipV="1">
              <a:off x="4053" y="3503"/>
              <a:ext cx="2079" cy="6"/>
            </a:xfrm>
            <a:prstGeom prst="rect">
              <a:avLst/>
            </a:prstGeom>
            <a:gradFill rotWithShape="0">
              <a:gsLst>
                <a:gs pos="0">
                  <a:schemeClr val="bg1"/>
                </a:gs>
                <a:gs pos="100000">
                  <a:schemeClr val="bg1">
                    <a:gamma/>
                    <a:shade val="0"/>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vert="eaVert"/>
            <a:lstStyle/>
            <a:p>
              <a:pPr algn="ctr">
                <a:defRPr/>
              </a:pPr>
              <a:endParaRPr lang="es-ES">
                <a:effectLst>
                  <a:outerShdw blurRad="38100" dist="38100" dir="2700000" algn="tl">
                    <a:srgbClr val="000000"/>
                  </a:outerShdw>
                </a:effectLst>
              </a:endParaRPr>
            </a:p>
          </p:txBody>
        </p:sp>
        <p:sp>
          <p:nvSpPr>
            <p:cNvPr id="338962" name="Rectangle 18"/>
            <p:cNvSpPr>
              <a:spLocks noChangeArrowheads="1"/>
            </p:cNvSpPr>
            <p:nvPr userDrawn="1"/>
          </p:nvSpPr>
          <p:spPr bwMode="hidden">
            <a:xfrm rot="39991575" flipH="1" flipV="1">
              <a:off x="5368" y="4167"/>
              <a:ext cx="501" cy="6"/>
            </a:xfrm>
            <a:prstGeom prst="rect">
              <a:avLst/>
            </a:prstGeom>
            <a:gradFill rotWithShape="0">
              <a:gsLst>
                <a:gs pos="0">
                  <a:schemeClr val="bg1"/>
                </a:gs>
                <a:gs pos="100000">
                  <a:schemeClr val="bg1">
                    <a:gamma/>
                    <a:shade val="0"/>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vert="eaVert"/>
            <a:lstStyle/>
            <a:p>
              <a:pPr algn="ctr">
                <a:defRPr/>
              </a:pPr>
              <a:endParaRPr lang="es-ES">
                <a:effectLst>
                  <a:outerShdw blurRad="38100" dist="38100" dir="2700000" algn="tl">
                    <a:srgbClr val="000000"/>
                  </a:outerShdw>
                </a:effectLst>
              </a:endParaRPr>
            </a:p>
          </p:txBody>
        </p:sp>
        <p:sp>
          <p:nvSpPr>
            <p:cNvPr id="338963" name="Rectangle 19"/>
            <p:cNvSpPr>
              <a:spLocks noChangeArrowheads="1"/>
            </p:cNvSpPr>
            <p:nvPr userDrawn="1"/>
          </p:nvSpPr>
          <p:spPr bwMode="hidden">
            <a:xfrm rot="-20541361">
              <a:off x="-146" y="2360"/>
              <a:ext cx="6046" cy="6"/>
            </a:xfrm>
            <a:prstGeom prst="rect">
              <a:avLst/>
            </a:prstGeom>
            <a:gradFill rotWithShape="0">
              <a:gsLst>
                <a:gs pos="0">
                  <a:schemeClr val="bg1"/>
                </a:gs>
                <a:gs pos="100000">
                  <a:schemeClr val="bg1">
                    <a:gamma/>
                    <a:shade val="54510"/>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a:defRPr/>
              </a:pPr>
              <a:endParaRPr lang="es-ES">
                <a:effectLst>
                  <a:outerShdw blurRad="38100" dist="38100" dir="2700000" algn="tl">
                    <a:srgbClr val="000000"/>
                  </a:outerShdw>
                </a:effectLst>
              </a:endParaRPr>
            </a:p>
          </p:txBody>
        </p:sp>
        <p:sp>
          <p:nvSpPr>
            <p:cNvPr id="338964" name="Rectangle 20"/>
            <p:cNvSpPr>
              <a:spLocks noChangeArrowheads="1"/>
            </p:cNvSpPr>
            <p:nvPr userDrawn="1"/>
          </p:nvSpPr>
          <p:spPr bwMode="hidden">
            <a:xfrm rot="-20036206">
              <a:off x="-198" y="3396"/>
              <a:ext cx="4142" cy="6"/>
            </a:xfrm>
            <a:prstGeom prst="rect">
              <a:avLst/>
            </a:prstGeom>
            <a:gradFill rotWithShape="0">
              <a:gsLst>
                <a:gs pos="0">
                  <a:schemeClr val="bg1"/>
                </a:gs>
                <a:gs pos="100000">
                  <a:schemeClr val="bg1">
                    <a:gamma/>
                    <a:shade val="63529"/>
                    <a:invGamma/>
                  </a:schemeClr>
                </a:gs>
              </a:gsLst>
              <a:lin ang="2700000" scaled="1"/>
            </a:gradFill>
            <a:ln>
              <a:noFill/>
            </a:ln>
            <a:effectLst/>
            <a:extLst>
              <a:ext uri="{91240B29-F687-4F45-9708-019B960494DF}">
                <a14:hiddenLine xmlns:a14="http://schemas.microsoft.com/office/drawing/2010/main" w="9525">
                  <a:solidFill>
                    <a:schemeClr val="accent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a:defRPr/>
              </a:pPr>
              <a:endParaRPr lang="es-ES">
                <a:effectLst>
                  <a:outerShdw blurRad="38100" dist="38100" dir="2700000" algn="tl">
                    <a:srgbClr val="000000"/>
                  </a:outerShdw>
                </a:effectLst>
              </a:endParaRPr>
            </a:p>
          </p:txBody>
        </p:sp>
        <p:sp>
          <p:nvSpPr>
            <p:cNvPr id="338965" name="Rectangle 21"/>
            <p:cNvSpPr>
              <a:spLocks noChangeArrowheads="1"/>
            </p:cNvSpPr>
            <p:nvPr userDrawn="1"/>
          </p:nvSpPr>
          <p:spPr bwMode="hidden">
            <a:xfrm rot="1732981">
              <a:off x="-165" y="3624"/>
              <a:ext cx="2804" cy="6"/>
            </a:xfrm>
            <a:prstGeom prst="rect">
              <a:avLst/>
            </a:prstGeom>
            <a:gradFill rotWithShape="0">
              <a:gsLst>
                <a:gs pos="0">
                  <a:schemeClr val="bg1"/>
                </a:gs>
                <a:gs pos="100000">
                  <a:schemeClr val="bg1">
                    <a:gamma/>
                    <a:shade val="63529"/>
                    <a:invGamma/>
                  </a:schemeClr>
                </a:gs>
              </a:gsLst>
              <a:lin ang="2700000" scaled="1"/>
            </a:gradFill>
            <a:ln>
              <a:noFill/>
            </a:ln>
            <a:effectLst/>
            <a:extLst>
              <a:ext uri="{91240B29-F687-4F45-9708-019B960494DF}">
                <a14:hiddenLine xmlns:a14="http://schemas.microsoft.com/office/drawing/2010/main" w="9525">
                  <a:solidFill>
                    <a:schemeClr val="accent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a:defRPr/>
              </a:pPr>
              <a:endParaRPr lang="es-ES">
                <a:effectLst>
                  <a:outerShdw blurRad="38100" dist="38100" dir="2700000" algn="tl">
                    <a:srgbClr val="000000"/>
                  </a:outerShdw>
                </a:effectLst>
              </a:endParaRPr>
            </a:p>
          </p:txBody>
        </p:sp>
        <p:sp>
          <p:nvSpPr>
            <p:cNvPr id="338966" name="Rectangle 22"/>
            <p:cNvSpPr>
              <a:spLocks noChangeArrowheads="1"/>
            </p:cNvSpPr>
            <p:nvPr userDrawn="1"/>
          </p:nvSpPr>
          <p:spPr bwMode="hidden">
            <a:xfrm rot="1969083">
              <a:off x="-110" y="3922"/>
              <a:ext cx="1400" cy="6"/>
            </a:xfrm>
            <a:prstGeom prst="rect">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a:defRPr/>
              </a:pPr>
              <a:endParaRPr lang="es-ES">
                <a:effectLst>
                  <a:outerShdw blurRad="38100" dist="38100" dir="2700000" algn="tl">
                    <a:srgbClr val="000000"/>
                  </a:outerShdw>
                </a:effectLst>
              </a:endParaRPr>
            </a:p>
          </p:txBody>
        </p:sp>
        <p:sp>
          <p:nvSpPr>
            <p:cNvPr id="338967" name="Rectangle 23"/>
            <p:cNvSpPr>
              <a:spLocks noChangeArrowheads="1"/>
            </p:cNvSpPr>
            <p:nvPr userDrawn="1"/>
          </p:nvSpPr>
          <p:spPr bwMode="hidden">
            <a:xfrm rot="-20213826">
              <a:off x="-216" y="3221"/>
              <a:ext cx="5477" cy="6"/>
            </a:xfrm>
            <a:prstGeom prst="rect">
              <a:avLst/>
            </a:prstGeom>
            <a:gradFill rotWithShape="0">
              <a:gsLst>
                <a:gs pos="0">
                  <a:schemeClr val="bg1"/>
                </a:gs>
                <a:gs pos="100000">
                  <a:schemeClr val="bg1">
                    <a:gamma/>
                    <a:shade val="48627"/>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a:defRPr/>
              </a:pPr>
              <a:endParaRPr lang="es-ES">
                <a:effectLst>
                  <a:outerShdw blurRad="38100" dist="38100" dir="2700000" algn="tl">
                    <a:srgbClr val="000000"/>
                  </a:outerShdw>
                </a:effectLst>
              </a:endParaRPr>
            </a:p>
          </p:txBody>
        </p:sp>
        <p:sp>
          <p:nvSpPr>
            <p:cNvPr id="338968" name="Rectangle 24"/>
            <p:cNvSpPr>
              <a:spLocks noChangeArrowheads="1"/>
            </p:cNvSpPr>
            <p:nvPr userDrawn="1"/>
          </p:nvSpPr>
          <p:spPr bwMode="hidden">
            <a:xfrm rot="22583969">
              <a:off x="-115" y="2129"/>
              <a:ext cx="6016" cy="6"/>
            </a:xfrm>
            <a:prstGeom prst="rect">
              <a:avLst/>
            </a:prstGeom>
            <a:gradFill rotWithShape="0">
              <a:gsLst>
                <a:gs pos="0">
                  <a:schemeClr val="bg1"/>
                </a:gs>
                <a:gs pos="100000">
                  <a:schemeClr val="bg1">
                    <a:gamma/>
                    <a:shade val="57647"/>
                    <a:invGamma/>
                  </a:schemeClr>
                </a:gs>
              </a:gsLst>
              <a:lin ang="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a:defRPr/>
              </a:pPr>
              <a:endParaRPr lang="es-ES">
                <a:effectLst>
                  <a:outerShdw blurRad="38100" dist="38100" dir="2700000" algn="tl">
                    <a:srgbClr val="000000"/>
                  </a:outerShdw>
                </a:effectLst>
              </a:endParaRPr>
            </a:p>
          </p:txBody>
        </p:sp>
        <p:sp>
          <p:nvSpPr>
            <p:cNvPr id="338969" name="Rectangle 25"/>
            <p:cNvSpPr>
              <a:spLocks noChangeArrowheads="1"/>
            </p:cNvSpPr>
            <p:nvPr userDrawn="1"/>
          </p:nvSpPr>
          <p:spPr bwMode="hidden">
            <a:xfrm rot="930109" flipV="1">
              <a:off x="80" y="1946"/>
              <a:ext cx="5756" cy="6"/>
            </a:xfrm>
            <a:prstGeom prst="rect">
              <a:avLst/>
            </a:prstGeom>
            <a:gradFill rotWithShape="0">
              <a:gsLst>
                <a:gs pos="0">
                  <a:schemeClr val="bg1"/>
                </a:gs>
                <a:gs pos="100000">
                  <a:schemeClr val="bg1">
                    <a:gamma/>
                    <a:shade val="60784"/>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a:defRPr/>
              </a:pPr>
              <a:endParaRPr lang="es-ES">
                <a:effectLst>
                  <a:outerShdw blurRad="38100" dist="38100" dir="2700000" algn="tl">
                    <a:srgbClr val="000000"/>
                  </a:outerShdw>
                </a:effectLst>
              </a:endParaRPr>
            </a:p>
          </p:txBody>
        </p:sp>
        <p:sp>
          <p:nvSpPr>
            <p:cNvPr id="338970" name="Rectangle 26"/>
            <p:cNvSpPr>
              <a:spLocks noChangeArrowheads="1"/>
            </p:cNvSpPr>
            <p:nvPr userDrawn="1"/>
          </p:nvSpPr>
          <p:spPr bwMode="hidden">
            <a:xfrm rot="-20731987">
              <a:off x="374" y="1802"/>
              <a:ext cx="5475" cy="6"/>
            </a:xfrm>
            <a:prstGeom prst="rect">
              <a:avLst/>
            </a:prstGeom>
            <a:gradFill rotWithShape="0">
              <a:gsLst>
                <a:gs pos="0">
                  <a:schemeClr val="bg1"/>
                </a:gs>
                <a:gs pos="100000">
                  <a:schemeClr val="bg1">
                    <a:gamma/>
                    <a:shade val="60784"/>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a:defRPr/>
              </a:pPr>
              <a:endParaRPr lang="es-ES">
                <a:effectLst>
                  <a:outerShdw blurRad="38100" dist="38100" dir="2700000" algn="tl">
                    <a:srgbClr val="000000"/>
                  </a:outerShdw>
                </a:effectLst>
              </a:endParaRPr>
            </a:p>
          </p:txBody>
        </p:sp>
        <p:sp>
          <p:nvSpPr>
            <p:cNvPr id="338971" name="Rectangle 27"/>
            <p:cNvSpPr>
              <a:spLocks noChangeArrowheads="1"/>
            </p:cNvSpPr>
            <p:nvPr userDrawn="1"/>
          </p:nvSpPr>
          <p:spPr bwMode="hidden">
            <a:xfrm rot="-64024402">
              <a:off x="848" y="1582"/>
              <a:ext cx="4976" cy="6"/>
            </a:xfrm>
            <a:prstGeom prst="rect">
              <a:avLst/>
            </a:prstGeom>
            <a:gradFill rotWithShape="0">
              <a:gsLst>
                <a:gs pos="0">
                  <a:schemeClr val="bg1"/>
                </a:gs>
                <a:gs pos="100000">
                  <a:schemeClr val="bg1">
                    <a:gamma/>
                    <a:shade val="60784"/>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a:defRPr/>
              </a:pPr>
              <a:endParaRPr lang="es-ES">
                <a:effectLst>
                  <a:outerShdw blurRad="38100" dist="38100" dir="2700000" algn="tl">
                    <a:srgbClr val="000000"/>
                  </a:outerShdw>
                </a:effectLst>
              </a:endParaRPr>
            </a:p>
          </p:txBody>
        </p:sp>
        <p:sp>
          <p:nvSpPr>
            <p:cNvPr id="338972" name="Rectangle 28"/>
            <p:cNvSpPr>
              <a:spLocks noChangeArrowheads="1"/>
            </p:cNvSpPr>
            <p:nvPr userDrawn="1"/>
          </p:nvSpPr>
          <p:spPr bwMode="hidden">
            <a:xfrm rot="-42464612">
              <a:off x="1053" y="1476"/>
              <a:ext cx="4759" cy="6"/>
            </a:xfrm>
            <a:prstGeom prst="rect">
              <a:avLst/>
            </a:prstGeom>
            <a:gradFill rotWithShape="0">
              <a:gsLst>
                <a:gs pos="0">
                  <a:schemeClr val="bg1"/>
                </a:gs>
                <a:gs pos="100000">
                  <a:schemeClr val="bg1">
                    <a:gamma/>
                    <a:shade val="60784"/>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a:defRPr/>
              </a:pPr>
              <a:endParaRPr lang="es-ES">
                <a:effectLst>
                  <a:outerShdw blurRad="38100" dist="38100" dir="2700000" algn="tl">
                    <a:srgbClr val="000000"/>
                  </a:outerShdw>
                </a:effectLst>
              </a:endParaRPr>
            </a:p>
          </p:txBody>
        </p:sp>
        <p:sp>
          <p:nvSpPr>
            <p:cNvPr id="338973" name="Rectangle 29"/>
            <p:cNvSpPr>
              <a:spLocks noChangeArrowheads="1"/>
            </p:cNvSpPr>
            <p:nvPr userDrawn="1"/>
          </p:nvSpPr>
          <p:spPr bwMode="hidden">
            <a:xfrm rot="-20907336">
              <a:off x="1244" y="1377"/>
              <a:ext cx="4557" cy="6"/>
            </a:xfrm>
            <a:prstGeom prst="rect">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a:defRPr/>
              </a:pPr>
              <a:endParaRPr lang="es-ES">
                <a:effectLst>
                  <a:outerShdw blurRad="38100" dist="38100" dir="2700000" algn="tl">
                    <a:srgbClr val="000000"/>
                  </a:outerShdw>
                </a:effectLst>
              </a:endParaRPr>
            </a:p>
          </p:txBody>
        </p:sp>
        <p:sp>
          <p:nvSpPr>
            <p:cNvPr id="338974" name="Rectangle 30"/>
            <p:cNvSpPr>
              <a:spLocks noChangeArrowheads="1"/>
            </p:cNvSpPr>
            <p:nvPr userDrawn="1"/>
          </p:nvSpPr>
          <p:spPr bwMode="hidden">
            <a:xfrm rot="655690" flipV="1">
              <a:off x="1487" y="1305"/>
              <a:ext cx="4314" cy="6"/>
            </a:xfrm>
            <a:prstGeom prst="rect">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a:defRPr/>
              </a:pPr>
              <a:endParaRPr lang="es-ES">
                <a:effectLst>
                  <a:outerShdw blurRad="38100" dist="38100" dir="2700000" algn="tl">
                    <a:srgbClr val="000000"/>
                  </a:outerShdw>
                </a:effectLst>
              </a:endParaRPr>
            </a:p>
          </p:txBody>
        </p:sp>
        <p:sp>
          <p:nvSpPr>
            <p:cNvPr id="338975" name="Rectangle 31"/>
            <p:cNvSpPr>
              <a:spLocks noChangeArrowheads="1"/>
            </p:cNvSpPr>
            <p:nvPr userDrawn="1"/>
          </p:nvSpPr>
          <p:spPr bwMode="hidden">
            <a:xfrm rot="636921" flipV="1">
              <a:off x="1650" y="1218"/>
              <a:ext cx="4154" cy="6"/>
            </a:xfrm>
            <a:prstGeom prst="rect">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a:defRPr/>
              </a:pPr>
              <a:endParaRPr lang="es-ES">
                <a:effectLst>
                  <a:outerShdw blurRad="38100" dist="38100" dir="2700000" algn="tl">
                    <a:srgbClr val="000000"/>
                  </a:outerShdw>
                </a:effectLst>
              </a:endParaRPr>
            </a:p>
          </p:txBody>
        </p:sp>
        <p:sp>
          <p:nvSpPr>
            <p:cNvPr id="338976" name="Rectangle 32"/>
            <p:cNvSpPr>
              <a:spLocks noChangeArrowheads="1"/>
            </p:cNvSpPr>
            <p:nvPr userDrawn="1"/>
          </p:nvSpPr>
          <p:spPr bwMode="hidden">
            <a:xfrm rot="803987" flipV="1">
              <a:off x="611" y="1684"/>
              <a:ext cx="5204" cy="6"/>
            </a:xfrm>
            <a:prstGeom prst="rect">
              <a:avLst/>
            </a:prstGeom>
            <a:gradFill rotWithShape="0">
              <a:gsLst>
                <a:gs pos="0">
                  <a:schemeClr val="bg1"/>
                </a:gs>
                <a:gs pos="100000">
                  <a:schemeClr val="bg1">
                    <a:gamma/>
                    <a:shade val="60784"/>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a:defRPr/>
              </a:pPr>
              <a:endParaRPr lang="es-ES">
                <a:effectLst>
                  <a:outerShdw blurRad="38100" dist="38100" dir="2700000" algn="tl">
                    <a:srgbClr val="000000"/>
                  </a:outerShdw>
                </a:effectLst>
              </a:endParaRPr>
            </a:p>
          </p:txBody>
        </p:sp>
        <p:sp>
          <p:nvSpPr>
            <p:cNvPr id="338977" name="Rectangle 33"/>
            <p:cNvSpPr>
              <a:spLocks noChangeArrowheads="1"/>
            </p:cNvSpPr>
            <p:nvPr userDrawn="1"/>
          </p:nvSpPr>
          <p:spPr bwMode="hidden">
            <a:xfrm rot="1273217" flipV="1">
              <a:off x="-204" y="2976"/>
              <a:ext cx="6150" cy="6"/>
            </a:xfrm>
            <a:prstGeom prst="rect">
              <a:avLst/>
            </a:prstGeom>
            <a:gradFill rotWithShape="0">
              <a:gsLst>
                <a:gs pos="0">
                  <a:schemeClr val="bg1"/>
                </a:gs>
                <a:gs pos="100000">
                  <a:schemeClr val="bg1">
                    <a:gamma/>
                    <a:shade val="54510"/>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a:defRPr/>
              </a:pPr>
              <a:endParaRPr lang="es-ES">
                <a:effectLst>
                  <a:outerShdw blurRad="38100" dist="38100" dir="2700000" algn="tl">
                    <a:srgbClr val="000000"/>
                  </a:outerShdw>
                </a:effectLst>
              </a:endParaRPr>
            </a:p>
          </p:txBody>
        </p:sp>
        <p:sp>
          <p:nvSpPr>
            <p:cNvPr id="338978" name="Rectangle 34"/>
            <p:cNvSpPr>
              <a:spLocks noChangeArrowheads="1"/>
            </p:cNvSpPr>
            <p:nvPr userDrawn="1"/>
          </p:nvSpPr>
          <p:spPr bwMode="hidden">
            <a:xfrm rot="1169729" flipV="1">
              <a:off x="-174" y="2663"/>
              <a:ext cx="6104" cy="6"/>
            </a:xfrm>
            <a:prstGeom prst="rect">
              <a:avLst/>
            </a:prstGeom>
            <a:gradFill rotWithShape="0">
              <a:gsLst>
                <a:gs pos="0">
                  <a:schemeClr val="bg1"/>
                </a:gs>
                <a:gs pos="100000">
                  <a:schemeClr val="bg1">
                    <a:gamma/>
                    <a:shade val="51373"/>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a:defRPr/>
              </a:pPr>
              <a:endParaRPr lang="es-ES">
                <a:effectLst>
                  <a:outerShdw blurRad="38100" dist="38100" dir="2700000" algn="tl">
                    <a:srgbClr val="000000"/>
                  </a:outerShdw>
                </a:effectLst>
              </a:endParaRPr>
            </a:p>
          </p:txBody>
        </p:sp>
        <p:sp>
          <p:nvSpPr>
            <p:cNvPr id="338979" name="Oval 35"/>
            <p:cNvSpPr>
              <a:spLocks noChangeArrowheads="1"/>
            </p:cNvSpPr>
            <p:nvPr/>
          </p:nvSpPr>
          <p:spPr bwMode="hidden">
            <a:xfrm>
              <a:off x="740" y="3359"/>
              <a:ext cx="168" cy="96"/>
            </a:xfrm>
            <a:prstGeom prst="ellipse">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8980" name="Oval 36"/>
            <p:cNvSpPr>
              <a:spLocks noChangeArrowheads="1"/>
            </p:cNvSpPr>
            <p:nvPr/>
          </p:nvSpPr>
          <p:spPr bwMode="hidden">
            <a:xfrm>
              <a:off x="236" y="3074"/>
              <a:ext cx="168" cy="95"/>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8981" name="Oval 37"/>
            <p:cNvSpPr>
              <a:spLocks noChangeArrowheads="1"/>
            </p:cNvSpPr>
            <p:nvPr/>
          </p:nvSpPr>
          <p:spPr bwMode="hidden">
            <a:xfrm>
              <a:off x="159" y="3652"/>
              <a:ext cx="196" cy="106"/>
            </a:xfrm>
            <a:prstGeom prst="ellipse">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8982" name="Oval 38"/>
            <p:cNvSpPr>
              <a:spLocks noChangeArrowheads="1"/>
            </p:cNvSpPr>
            <p:nvPr/>
          </p:nvSpPr>
          <p:spPr bwMode="hidden">
            <a:xfrm>
              <a:off x="2077" y="2661"/>
              <a:ext cx="156" cy="84"/>
            </a:xfrm>
            <a:prstGeom prst="ellipse">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8983" name="Oval 39"/>
            <p:cNvSpPr>
              <a:spLocks noChangeArrowheads="1"/>
            </p:cNvSpPr>
            <p:nvPr/>
          </p:nvSpPr>
          <p:spPr bwMode="hidden">
            <a:xfrm>
              <a:off x="1223" y="3076"/>
              <a:ext cx="168" cy="95"/>
            </a:xfrm>
            <a:prstGeom prst="ellipse">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8984" name="Oval 40"/>
            <p:cNvSpPr>
              <a:spLocks noChangeArrowheads="1"/>
            </p:cNvSpPr>
            <p:nvPr/>
          </p:nvSpPr>
          <p:spPr bwMode="hidden">
            <a:xfrm>
              <a:off x="1686" y="2857"/>
              <a:ext cx="156" cy="90"/>
            </a:xfrm>
            <a:prstGeom prst="ellipse">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8985" name="Oval 41"/>
            <p:cNvSpPr>
              <a:spLocks noChangeArrowheads="1"/>
            </p:cNvSpPr>
            <p:nvPr/>
          </p:nvSpPr>
          <p:spPr bwMode="hidden">
            <a:xfrm>
              <a:off x="750" y="2839"/>
              <a:ext cx="151" cy="89"/>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8986" name="Oval 42"/>
            <p:cNvSpPr>
              <a:spLocks noChangeArrowheads="1"/>
            </p:cNvSpPr>
            <p:nvPr/>
          </p:nvSpPr>
          <p:spPr bwMode="hidden">
            <a:xfrm>
              <a:off x="367" y="2656"/>
              <a:ext cx="150" cy="84"/>
            </a:xfrm>
            <a:prstGeom prst="ellipse">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8987" name="Oval 43"/>
            <p:cNvSpPr>
              <a:spLocks noChangeArrowheads="1"/>
            </p:cNvSpPr>
            <p:nvPr/>
          </p:nvSpPr>
          <p:spPr bwMode="hidden">
            <a:xfrm>
              <a:off x="1172" y="2642"/>
              <a:ext cx="156" cy="83"/>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8988" name="Oval 44"/>
            <p:cNvSpPr>
              <a:spLocks noChangeArrowheads="1"/>
            </p:cNvSpPr>
            <p:nvPr/>
          </p:nvSpPr>
          <p:spPr bwMode="hidden">
            <a:xfrm>
              <a:off x="2401" y="2485"/>
              <a:ext cx="156" cy="83"/>
            </a:xfrm>
            <a:prstGeom prst="ellipse">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8989" name="Oval 45"/>
            <p:cNvSpPr>
              <a:spLocks noChangeArrowheads="1"/>
            </p:cNvSpPr>
            <p:nvPr/>
          </p:nvSpPr>
          <p:spPr bwMode="hidden">
            <a:xfrm>
              <a:off x="1910" y="2314"/>
              <a:ext cx="134" cy="73"/>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8990" name="Oval 46"/>
            <p:cNvSpPr>
              <a:spLocks noChangeArrowheads="1"/>
            </p:cNvSpPr>
            <p:nvPr/>
          </p:nvSpPr>
          <p:spPr bwMode="hidden">
            <a:xfrm>
              <a:off x="2254" y="2154"/>
              <a:ext cx="134" cy="61"/>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8991" name="Oval 47"/>
            <p:cNvSpPr>
              <a:spLocks noChangeArrowheads="1"/>
            </p:cNvSpPr>
            <p:nvPr/>
          </p:nvSpPr>
          <p:spPr bwMode="hidden">
            <a:xfrm>
              <a:off x="2742" y="2305"/>
              <a:ext cx="140" cy="72"/>
            </a:xfrm>
            <a:prstGeom prst="ellipse">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8992" name="Oval 48"/>
            <p:cNvSpPr>
              <a:spLocks noChangeArrowheads="1"/>
            </p:cNvSpPr>
            <p:nvPr/>
          </p:nvSpPr>
          <p:spPr bwMode="hidden">
            <a:xfrm>
              <a:off x="2812" y="1898"/>
              <a:ext cx="129" cy="61"/>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8993" name="Oval 49"/>
            <p:cNvSpPr>
              <a:spLocks noChangeArrowheads="1"/>
            </p:cNvSpPr>
            <p:nvPr/>
          </p:nvSpPr>
          <p:spPr bwMode="hidden">
            <a:xfrm>
              <a:off x="3721" y="1792"/>
              <a:ext cx="128" cy="61"/>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8994" name="Oval 50"/>
            <p:cNvSpPr>
              <a:spLocks noChangeArrowheads="1"/>
            </p:cNvSpPr>
            <p:nvPr/>
          </p:nvSpPr>
          <p:spPr bwMode="hidden">
            <a:xfrm>
              <a:off x="3528" y="1896"/>
              <a:ext cx="128" cy="61"/>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8995" name="Oval 51"/>
            <p:cNvSpPr>
              <a:spLocks noChangeArrowheads="1"/>
            </p:cNvSpPr>
            <p:nvPr/>
          </p:nvSpPr>
          <p:spPr bwMode="hidden">
            <a:xfrm>
              <a:off x="3064" y="1778"/>
              <a:ext cx="128" cy="62"/>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8996" name="Oval 52"/>
            <p:cNvSpPr>
              <a:spLocks noChangeArrowheads="1"/>
            </p:cNvSpPr>
            <p:nvPr/>
          </p:nvSpPr>
          <p:spPr bwMode="hidden">
            <a:xfrm>
              <a:off x="3277" y="2024"/>
              <a:ext cx="134" cy="73"/>
            </a:xfrm>
            <a:prstGeom prst="ellipse">
              <a:avLst/>
            </a:prstGeom>
            <a:gradFill rotWithShape="0">
              <a:gsLst>
                <a:gs pos="0">
                  <a:schemeClr val="bg1"/>
                </a:gs>
                <a:gs pos="100000">
                  <a:schemeClr val="bg1">
                    <a:gamma/>
                    <a:shade val="6078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8997" name="Oval 53"/>
            <p:cNvSpPr>
              <a:spLocks noChangeArrowheads="1"/>
            </p:cNvSpPr>
            <p:nvPr/>
          </p:nvSpPr>
          <p:spPr bwMode="hidden">
            <a:xfrm>
              <a:off x="3027" y="2160"/>
              <a:ext cx="133" cy="61"/>
            </a:xfrm>
            <a:prstGeom prst="ellipse">
              <a:avLst/>
            </a:prstGeom>
            <a:gradFill rotWithShape="0">
              <a:gsLst>
                <a:gs pos="0">
                  <a:schemeClr val="bg1"/>
                </a:gs>
                <a:gs pos="100000">
                  <a:schemeClr val="bg1">
                    <a:gamma/>
                    <a:shade val="6078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8998" name="Oval 54"/>
            <p:cNvSpPr>
              <a:spLocks noChangeArrowheads="1"/>
            </p:cNvSpPr>
            <p:nvPr/>
          </p:nvSpPr>
          <p:spPr bwMode="hidden">
            <a:xfrm>
              <a:off x="1569" y="2453"/>
              <a:ext cx="150" cy="90"/>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8999" name="Oval 55"/>
            <p:cNvSpPr>
              <a:spLocks noChangeArrowheads="1"/>
            </p:cNvSpPr>
            <p:nvPr/>
          </p:nvSpPr>
          <p:spPr bwMode="hidden">
            <a:xfrm>
              <a:off x="1863" y="2028"/>
              <a:ext cx="139" cy="61"/>
            </a:xfrm>
            <a:prstGeom prst="ellipse">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00" name="Oval 56"/>
            <p:cNvSpPr>
              <a:spLocks noChangeArrowheads="1"/>
            </p:cNvSpPr>
            <p:nvPr/>
          </p:nvSpPr>
          <p:spPr bwMode="hidden">
            <a:xfrm>
              <a:off x="1513" y="2175"/>
              <a:ext cx="139" cy="61"/>
            </a:xfrm>
            <a:prstGeom prst="ellipse">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01" name="Oval 57"/>
            <p:cNvSpPr>
              <a:spLocks noChangeArrowheads="1"/>
            </p:cNvSpPr>
            <p:nvPr/>
          </p:nvSpPr>
          <p:spPr bwMode="hidden">
            <a:xfrm>
              <a:off x="1191" y="2311"/>
              <a:ext cx="134" cy="72"/>
            </a:xfrm>
            <a:prstGeom prst="ellipse">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02" name="Oval 58"/>
            <p:cNvSpPr>
              <a:spLocks noChangeArrowheads="1"/>
            </p:cNvSpPr>
            <p:nvPr/>
          </p:nvSpPr>
          <p:spPr bwMode="hidden">
            <a:xfrm>
              <a:off x="1154" y="2047"/>
              <a:ext cx="134" cy="61"/>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03" name="Oval 59"/>
            <p:cNvSpPr>
              <a:spLocks noChangeArrowheads="1"/>
            </p:cNvSpPr>
            <p:nvPr/>
          </p:nvSpPr>
          <p:spPr bwMode="hidden">
            <a:xfrm>
              <a:off x="1142" y="1803"/>
              <a:ext cx="128" cy="61"/>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04" name="Oval 60"/>
            <p:cNvSpPr>
              <a:spLocks noChangeArrowheads="1"/>
            </p:cNvSpPr>
            <p:nvPr/>
          </p:nvSpPr>
          <p:spPr bwMode="hidden">
            <a:xfrm>
              <a:off x="1500" y="1912"/>
              <a:ext cx="128" cy="61"/>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05" name="Oval 61"/>
            <p:cNvSpPr>
              <a:spLocks noChangeArrowheads="1"/>
            </p:cNvSpPr>
            <p:nvPr/>
          </p:nvSpPr>
          <p:spPr bwMode="hidden">
            <a:xfrm>
              <a:off x="1804" y="1801"/>
              <a:ext cx="128" cy="61"/>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06" name="Oval 62"/>
            <p:cNvSpPr>
              <a:spLocks noChangeArrowheads="1"/>
            </p:cNvSpPr>
            <p:nvPr/>
          </p:nvSpPr>
          <p:spPr bwMode="hidden">
            <a:xfrm>
              <a:off x="2159" y="1905"/>
              <a:ext cx="128" cy="61"/>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07" name="Oval 63"/>
            <p:cNvSpPr>
              <a:spLocks noChangeArrowheads="1"/>
            </p:cNvSpPr>
            <p:nvPr/>
          </p:nvSpPr>
          <p:spPr bwMode="hidden">
            <a:xfrm>
              <a:off x="2432" y="1787"/>
              <a:ext cx="128" cy="61"/>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08" name="Oval 64"/>
            <p:cNvSpPr>
              <a:spLocks noChangeArrowheads="1"/>
            </p:cNvSpPr>
            <p:nvPr/>
          </p:nvSpPr>
          <p:spPr bwMode="hidden">
            <a:xfrm>
              <a:off x="470" y="2032"/>
              <a:ext cx="134" cy="73"/>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09" name="Oval 65"/>
            <p:cNvSpPr>
              <a:spLocks noChangeArrowheads="1"/>
            </p:cNvSpPr>
            <p:nvPr/>
          </p:nvSpPr>
          <p:spPr bwMode="hidden">
            <a:xfrm>
              <a:off x="68" y="2166"/>
              <a:ext cx="134" cy="73"/>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10" name="Oval 66"/>
            <p:cNvSpPr>
              <a:spLocks noChangeArrowheads="1"/>
            </p:cNvSpPr>
            <p:nvPr/>
          </p:nvSpPr>
          <p:spPr bwMode="hidden">
            <a:xfrm>
              <a:off x="798" y="1916"/>
              <a:ext cx="128" cy="61"/>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11" name="Oval 67"/>
            <p:cNvSpPr>
              <a:spLocks noChangeArrowheads="1"/>
            </p:cNvSpPr>
            <p:nvPr/>
          </p:nvSpPr>
          <p:spPr bwMode="hidden">
            <a:xfrm>
              <a:off x="455" y="1797"/>
              <a:ext cx="128" cy="61"/>
            </a:xfrm>
            <a:prstGeom prst="ellipse">
              <a:avLst/>
            </a:prstGeom>
            <a:gradFill rotWithShape="0">
              <a:gsLst>
                <a:gs pos="0">
                  <a:schemeClr val="bg1"/>
                </a:gs>
                <a:gs pos="100000">
                  <a:schemeClr val="bg1">
                    <a:gamma/>
                    <a:shade val="8470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12" name="Oval 68"/>
            <p:cNvSpPr>
              <a:spLocks noChangeArrowheads="1"/>
            </p:cNvSpPr>
            <p:nvPr/>
          </p:nvSpPr>
          <p:spPr bwMode="hidden">
            <a:xfrm>
              <a:off x="113" y="1901"/>
              <a:ext cx="128" cy="61"/>
            </a:xfrm>
            <a:prstGeom prst="ellipse">
              <a:avLst/>
            </a:prstGeom>
            <a:gradFill rotWithShape="0">
              <a:gsLst>
                <a:gs pos="0">
                  <a:schemeClr val="bg1"/>
                </a:gs>
                <a:gs pos="100000">
                  <a:schemeClr val="bg1">
                    <a:gamma/>
                    <a:shade val="8470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13" name="Oval 69"/>
            <p:cNvSpPr>
              <a:spLocks noChangeArrowheads="1"/>
            </p:cNvSpPr>
            <p:nvPr/>
          </p:nvSpPr>
          <p:spPr bwMode="hidden">
            <a:xfrm>
              <a:off x="432" y="2323"/>
              <a:ext cx="139" cy="61"/>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14" name="Oval 70"/>
            <p:cNvSpPr>
              <a:spLocks noChangeArrowheads="1"/>
            </p:cNvSpPr>
            <p:nvPr/>
          </p:nvSpPr>
          <p:spPr bwMode="hidden">
            <a:xfrm>
              <a:off x="814" y="2178"/>
              <a:ext cx="134" cy="61"/>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15" name="Oval 71"/>
            <p:cNvSpPr>
              <a:spLocks noChangeArrowheads="1"/>
            </p:cNvSpPr>
            <p:nvPr/>
          </p:nvSpPr>
          <p:spPr bwMode="hidden">
            <a:xfrm>
              <a:off x="789" y="2472"/>
              <a:ext cx="156" cy="89"/>
            </a:xfrm>
            <a:prstGeom prst="ellipse">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16" name="Oval 72"/>
            <p:cNvSpPr>
              <a:spLocks noChangeArrowheads="1"/>
            </p:cNvSpPr>
            <p:nvPr/>
          </p:nvSpPr>
          <p:spPr bwMode="hidden">
            <a:xfrm>
              <a:off x="2544" y="2015"/>
              <a:ext cx="140" cy="72"/>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17" name="Oval 73"/>
            <p:cNvSpPr>
              <a:spLocks noChangeArrowheads="1"/>
            </p:cNvSpPr>
            <p:nvPr/>
          </p:nvSpPr>
          <p:spPr bwMode="hidden">
            <a:xfrm>
              <a:off x="1457" y="1700"/>
              <a:ext cx="123" cy="51"/>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18" name="Oval 74"/>
            <p:cNvSpPr>
              <a:spLocks noChangeArrowheads="1"/>
            </p:cNvSpPr>
            <p:nvPr/>
          </p:nvSpPr>
          <p:spPr bwMode="hidden">
            <a:xfrm>
              <a:off x="1747" y="1599"/>
              <a:ext cx="123" cy="50"/>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19" name="Oval 75"/>
            <p:cNvSpPr>
              <a:spLocks noChangeArrowheads="1"/>
            </p:cNvSpPr>
            <p:nvPr/>
          </p:nvSpPr>
          <p:spPr bwMode="hidden">
            <a:xfrm>
              <a:off x="1385" y="1506"/>
              <a:ext cx="123" cy="50"/>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20" name="Oval 76"/>
            <p:cNvSpPr>
              <a:spLocks noChangeArrowheads="1"/>
            </p:cNvSpPr>
            <p:nvPr/>
          </p:nvSpPr>
          <p:spPr bwMode="hidden">
            <a:xfrm>
              <a:off x="1093" y="1595"/>
              <a:ext cx="123" cy="51"/>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21" name="Oval 77"/>
            <p:cNvSpPr>
              <a:spLocks noChangeArrowheads="1"/>
            </p:cNvSpPr>
            <p:nvPr/>
          </p:nvSpPr>
          <p:spPr bwMode="hidden">
            <a:xfrm>
              <a:off x="792" y="1690"/>
              <a:ext cx="124" cy="51"/>
            </a:xfrm>
            <a:prstGeom prst="ellipse">
              <a:avLst/>
            </a:prstGeom>
            <a:gradFill rotWithShape="0">
              <a:gsLst>
                <a:gs pos="0">
                  <a:schemeClr val="bg1"/>
                </a:gs>
                <a:gs pos="100000">
                  <a:schemeClr val="bg1">
                    <a:gamma/>
                    <a:shade val="8470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22" name="Oval 78"/>
            <p:cNvSpPr>
              <a:spLocks noChangeArrowheads="1"/>
            </p:cNvSpPr>
            <p:nvPr/>
          </p:nvSpPr>
          <p:spPr bwMode="hidden">
            <a:xfrm>
              <a:off x="2011" y="1512"/>
              <a:ext cx="123" cy="50"/>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23" name="Oval 79"/>
            <p:cNvSpPr>
              <a:spLocks noChangeArrowheads="1"/>
            </p:cNvSpPr>
            <p:nvPr/>
          </p:nvSpPr>
          <p:spPr bwMode="hidden">
            <a:xfrm>
              <a:off x="2087" y="1696"/>
              <a:ext cx="123" cy="50"/>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24" name="Oval 80"/>
            <p:cNvSpPr>
              <a:spLocks noChangeArrowheads="1"/>
            </p:cNvSpPr>
            <p:nvPr/>
          </p:nvSpPr>
          <p:spPr bwMode="hidden">
            <a:xfrm>
              <a:off x="2345" y="1601"/>
              <a:ext cx="123" cy="50"/>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25" name="Oval 81"/>
            <p:cNvSpPr>
              <a:spLocks noChangeArrowheads="1"/>
            </p:cNvSpPr>
            <p:nvPr/>
          </p:nvSpPr>
          <p:spPr bwMode="hidden">
            <a:xfrm>
              <a:off x="2684" y="1686"/>
              <a:ext cx="123" cy="51"/>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26" name="Oval 82"/>
            <p:cNvSpPr>
              <a:spLocks noChangeArrowheads="1"/>
            </p:cNvSpPr>
            <p:nvPr/>
          </p:nvSpPr>
          <p:spPr bwMode="hidden">
            <a:xfrm>
              <a:off x="806" y="1512"/>
              <a:ext cx="123" cy="50"/>
            </a:xfrm>
            <a:prstGeom prst="ellipse">
              <a:avLst/>
            </a:prstGeom>
            <a:gradFill rotWithShape="0">
              <a:gsLst>
                <a:gs pos="0">
                  <a:schemeClr val="bg1"/>
                </a:gs>
                <a:gs pos="100000">
                  <a:schemeClr val="bg1">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27" name="Oval 83"/>
            <p:cNvSpPr>
              <a:spLocks noChangeArrowheads="1"/>
            </p:cNvSpPr>
            <p:nvPr/>
          </p:nvSpPr>
          <p:spPr bwMode="hidden">
            <a:xfrm>
              <a:off x="495" y="1597"/>
              <a:ext cx="123" cy="50"/>
            </a:xfrm>
            <a:prstGeom prst="ellipse">
              <a:avLst/>
            </a:prstGeom>
            <a:gradFill rotWithShape="0">
              <a:gsLst>
                <a:gs pos="0">
                  <a:schemeClr val="bg1"/>
                </a:gs>
                <a:gs pos="100000">
                  <a:schemeClr val="bg1">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28" name="Oval 84"/>
            <p:cNvSpPr>
              <a:spLocks noChangeArrowheads="1"/>
            </p:cNvSpPr>
            <p:nvPr/>
          </p:nvSpPr>
          <p:spPr bwMode="hidden">
            <a:xfrm>
              <a:off x="228" y="1508"/>
              <a:ext cx="123" cy="50"/>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29" name="Oval 85"/>
            <p:cNvSpPr>
              <a:spLocks noChangeArrowheads="1"/>
            </p:cNvSpPr>
            <p:nvPr/>
          </p:nvSpPr>
          <p:spPr bwMode="hidden">
            <a:xfrm>
              <a:off x="157" y="1698"/>
              <a:ext cx="123" cy="50"/>
            </a:xfrm>
            <a:prstGeom prst="ellipse">
              <a:avLst/>
            </a:prstGeom>
            <a:gradFill rotWithShape="0">
              <a:gsLst>
                <a:gs pos="0">
                  <a:schemeClr val="bg1"/>
                </a:gs>
                <a:gs pos="100000">
                  <a:schemeClr val="bg1">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30" name="Oval 86"/>
            <p:cNvSpPr>
              <a:spLocks noChangeArrowheads="1"/>
            </p:cNvSpPr>
            <p:nvPr/>
          </p:nvSpPr>
          <p:spPr bwMode="hidden">
            <a:xfrm>
              <a:off x="2887" y="1595"/>
              <a:ext cx="124" cy="50"/>
            </a:xfrm>
            <a:prstGeom prst="ellipse">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31" name="Oval 87"/>
            <p:cNvSpPr>
              <a:spLocks noChangeArrowheads="1"/>
            </p:cNvSpPr>
            <p:nvPr/>
          </p:nvSpPr>
          <p:spPr bwMode="hidden">
            <a:xfrm>
              <a:off x="3079" y="1511"/>
              <a:ext cx="124" cy="51"/>
            </a:xfrm>
            <a:prstGeom prst="ellipse">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32" name="Oval 88"/>
            <p:cNvSpPr>
              <a:spLocks noChangeArrowheads="1"/>
            </p:cNvSpPr>
            <p:nvPr/>
          </p:nvSpPr>
          <p:spPr bwMode="hidden">
            <a:xfrm>
              <a:off x="3270" y="1688"/>
              <a:ext cx="124" cy="51"/>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33" name="Oval 89"/>
            <p:cNvSpPr>
              <a:spLocks noChangeArrowheads="1"/>
            </p:cNvSpPr>
            <p:nvPr/>
          </p:nvSpPr>
          <p:spPr bwMode="hidden">
            <a:xfrm>
              <a:off x="3453" y="1599"/>
              <a:ext cx="123" cy="50"/>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34" name="Oval 90"/>
            <p:cNvSpPr>
              <a:spLocks noChangeArrowheads="1"/>
            </p:cNvSpPr>
            <p:nvPr/>
          </p:nvSpPr>
          <p:spPr bwMode="hidden">
            <a:xfrm>
              <a:off x="3651" y="1506"/>
              <a:ext cx="123" cy="50"/>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35" name="Oval 91"/>
            <p:cNvSpPr>
              <a:spLocks noChangeArrowheads="1"/>
            </p:cNvSpPr>
            <p:nvPr/>
          </p:nvSpPr>
          <p:spPr bwMode="hidden">
            <a:xfrm>
              <a:off x="4251" y="1513"/>
              <a:ext cx="124" cy="51"/>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36" name="Oval 92"/>
            <p:cNvSpPr>
              <a:spLocks noChangeArrowheads="1"/>
            </p:cNvSpPr>
            <p:nvPr/>
          </p:nvSpPr>
          <p:spPr bwMode="hidden">
            <a:xfrm>
              <a:off x="3901" y="1701"/>
              <a:ext cx="128" cy="50"/>
            </a:xfrm>
            <a:prstGeom prst="ellipse">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37" name="Oval 93"/>
            <p:cNvSpPr>
              <a:spLocks noChangeArrowheads="1"/>
            </p:cNvSpPr>
            <p:nvPr/>
          </p:nvSpPr>
          <p:spPr bwMode="hidden">
            <a:xfrm>
              <a:off x="4086" y="1608"/>
              <a:ext cx="128" cy="50"/>
            </a:xfrm>
            <a:prstGeom prst="ellipse">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38" name="Oval 94"/>
            <p:cNvSpPr>
              <a:spLocks noChangeArrowheads="1"/>
            </p:cNvSpPr>
            <p:nvPr/>
          </p:nvSpPr>
          <p:spPr bwMode="hidden">
            <a:xfrm>
              <a:off x="1282" y="3653"/>
              <a:ext cx="196" cy="111"/>
            </a:xfrm>
            <a:prstGeom prst="ellipse">
              <a:avLst/>
            </a:prstGeom>
            <a:gradFill rotWithShape="0">
              <a:gsLst>
                <a:gs pos="0">
                  <a:schemeClr val="bg2"/>
                </a:gs>
                <a:gs pos="100000">
                  <a:schemeClr val="bg2">
                    <a:gamma/>
                    <a:shade val="60784"/>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39" name="Oval 95"/>
            <p:cNvSpPr>
              <a:spLocks noChangeArrowheads="1"/>
            </p:cNvSpPr>
            <p:nvPr/>
          </p:nvSpPr>
          <p:spPr bwMode="hidden">
            <a:xfrm>
              <a:off x="707" y="4014"/>
              <a:ext cx="191" cy="112"/>
            </a:xfrm>
            <a:prstGeom prst="ellipse">
              <a:avLst/>
            </a:prstGeom>
            <a:gradFill rotWithShape="0">
              <a:gsLst>
                <a:gs pos="0">
                  <a:schemeClr val="bg2"/>
                </a:gs>
                <a:gs pos="100000">
                  <a:schemeClr val="bg2">
                    <a:gamma/>
                    <a:shade val="60784"/>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40" name="Oval 96"/>
            <p:cNvSpPr>
              <a:spLocks noChangeArrowheads="1"/>
            </p:cNvSpPr>
            <p:nvPr/>
          </p:nvSpPr>
          <p:spPr bwMode="hidden">
            <a:xfrm>
              <a:off x="2229" y="3090"/>
              <a:ext cx="168" cy="95"/>
            </a:xfrm>
            <a:prstGeom prst="ellipse">
              <a:avLst/>
            </a:prstGeom>
            <a:gradFill rotWithShape="0">
              <a:gsLst>
                <a:gs pos="0">
                  <a:schemeClr val="bg2"/>
                </a:gs>
                <a:gs pos="100000">
                  <a:schemeClr val="bg2">
                    <a:gamma/>
                    <a:shade val="60784"/>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41" name="Oval 97"/>
            <p:cNvSpPr>
              <a:spLocks noChangeArrowheads="1"/>
            </p:cNvSpPr>
            <p:nvPr/>
          </p:nvSpPr>
          <p:spPr bwMode="hidden">
            <a:xfrm>
              <a:off x="2604" y="2867"/>
              <a:ext cx="156" cy="89"/>
            </a:xfrm>
            <a:prstGeom prst="ellipse">
              <a:avLst/>
            </a:prstGeom>
            <a:gradFill rotWithShape="0">
              <a:gsLst>
                <a:gs pos="0">
                  <a:schemeClr val="bg2"/>
                </a:gs>
                <a:gs pos="100000">
                  <a:schemeClr val="bg2">
                    <a:gamma/>
                    <a:shade val="60784"/>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42" name="Oval 98"/>
            <p:cNvSpPr>
              <a:spLocks noChangeArrowheads="1"/>
            </p:cNvSpPr>
            <p:nvPr/>
          </p:nvSpPr>
          <p:spPr bwMode="hidden">
            <a:xfrm>
              <a:off x="2907" y="2668"/>
              <a:ext cx="156" cy="84"/>
            </a:xfrm>
            <a:prstGeom prst="ellipse">
              <a:avLst/>
            </a:prstGeom>
            <a:gradFill rotWithShape="0">
              <a:gsLst>
                <a:gs pos="0">
                  <a:schemeClr val="bg2"/>
                </a:gs>
                <a:gs pos="100000">
                  <a:schemeClr val="bg2">
                    <a:gamma/>
                    <a:shade val="60784"/>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43" name="Oval 99"/>
            <p:cNvSpPr>
              <a:spLocks noChangeArrowheads="1"/>
            </p:cNvSpPr>
            <p:nvPr/>
          </p:nvSpPr>
          <p:spPr bwMode="hidden">
            <a:xfrm>
              <a:off x="3248" y="2454"/>
              <a:ext cx="150" cy="90"/>
            </a:xfrm>
            <a:prstGeom prst="ellipse">
              <a:avLst/>
            </a:prstGeom>
            <a:gradFill rotWithShape="0">
              <a:gsLst>
                <a:gs pos="0">
                  <a:schemeClr val="bg2"/>
                </a:gs>
                <a:gs pos="100000">
                  <a:schemeClr val="bg2">
                    <a:gamma/>
                    <a:shade val="60784"/>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44" name="Oval 100"/>
            <p:cNvSpPr>
              <a:spLocks noChangeArrowheads="1"/>
            </p:cNvSpPr>
            <p:nvPr/>
          </p:nvSpPr>
          <p:spPr bwMode="hidden">
            <a:xfrm>
              <a:off x="1801" y="3360"/>
              <a:ext cx="168" cy="95"/>
            </a:xfrm>
            <a:prstGeom prst="ellipse">
              <a:avLst/>
            </a:prstGeom>
            <a:gradFill rotWithShape="0">
              <a:gsLst>
                <a:gs pos="0">
                  <a:schemeClr val="bg2"/>
                </a:gs>
                <a:gs pos="100000">
                  <a:schemeClr val="bg2">
                    <a:gamma/>
                    <a:shade val="60784"/>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45" name="Oval 101"/>
            <p:cNvSpPr>
              <a:spLocks noChangeArrowheads="1"/>
            </p:cNvSpPr>
            <p:nvPr/>
          </p:nvSpPr>
          <p:spPr bwMode="hidden">
            <a:xfrm>
              <a:off x="3512" y="2302"/>
              <a:ext cx="134" cy="73"/>
            </a:xfrm>
            <a:prstGeom prst="ellipse">
              <a:avLst/>
            </a:prstGeom>
            <a:gradFill rotWithShape="0">
              <a:gsLst>
                <a:gs pos="0">
                  <a:schemeClr val="bg2"/>
                </a:gs>
                <a:gs pos="100000">
                  <a:schemeClr val="bg2">
                    <a:gamma/>
                    <a:shade val="60784"/>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46" name="Oval 102"/>
            <p:cNvSpPr>
              <a:spLocks noChangeArrowheads="1"/>
            </p:cNvSpPr>
            <p:nvPr/>
          </p:nvSpPr>
          <p:spPr bwMode="hidden">
            <a:xfrm>
              <a:off x="3980" y="2014"/>
              <a:ext cx="134" cy="72"/>
            </a:xfrm>
            <a:prstGeom prst="ellipse">
              <a:avLst/>
            </a:prstGeom>
            <a:gradFill rotWithShape="0">
              <a:gsLst>
                <a:gs pos="0">
                  <a:schemeClr val="bg2"/>
                </a:gs>
                <a:gs pos="100000">
                  <a:schemeClr val="bg2">
                    <a:gamma/>
                    <a:shade val="60784"/>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47" name="Oval 103"/>
            <p:cNvSpPr>
              <a:spLocks noChangeArrowheads="1"/>
            </p:cNvSpPr>
            <p:nvPr/>
          </p:nvSpPr>
          <p:spPr bwMode="hidden">
            <a:xfrm>
              <a:off x="3753" y="2158"/>
              <a:ext cx="134" cy="61"/>
            </a:xfrm>
            <a:prstGeom prst="ellipse">
              <a:avLst/>
            </a:prstGeom>
            <a:gradFill rotWithShape="0">
              <a:gsLst>
                <a:gs pos="0">
                  <a:schemeClr val="bg2"/>
                </a:gs>
                <a:gs pos="100000">
                  <a:schemeClr val="bg2">
                    <a:gamma/>
                    <a:shade val="60784"/>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48" name="Oval 104"/>
            <p:cNvSpPr>
              <a:spLocks noChangeArrowheads="1"/>
            </p:cNvSpPr>
            <p:nvPr/>
          </p:nvSpPr>
          <p:spPr bwMode="hidden">
            <a:xfrm>
              <a:off x="4176" y="1898"/>
              <a:ext cx="128" cy="61"/>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49" name="Oval 105"/>
            <p:cNvSpPr>
              <a:spLocks noChangeArrowheads="1"/>
            </p:cNvSpPr>
            <p:nvPr/>
          </p:nvSpPr>
          <p:spPr bwMode="hidden">
            <a:xfrm>
              <a:off x="4338" y="1797"/>
              <a:ext cx="129" cy="61"/>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50" name="Oval 106"/>
            <p:cNvSpPr>
              <a:spLocks noChangeArrowheads="1"/>
            </p:cNvSpPr>
            <p:nvPr/>
          </p:nvSpPr>
          <p:spPr bwMode="hidden">
            <a:xfrm>
              <a:off x="4505" y="1700"/>
              <a:ext cx="124" cy="51"/>
            </a:xfrm>
            <a:prstGeom prst="ellipse">
              <a:avLst/>
            </a:prstGeom>
            <a:gradFill rotWithShape="0">
              <a:gsLst>
                <a:gs pos="0">
                  <a:schemeClr val="bg2"/>
                </a:gs>
                <a:gs pos="100000">
                  <a:schemeClr val="bg2">
                    <a:gamma/>
                    <a:shade val="81961"/>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51" name="Oval 107"/>
            <p:cNvSpPr>
              <a:spLocks noChangeArrowheads="1"/>
            </p:cNvSpPr>
            <p:nvPr/>
          </p:nvSpPr>
          <p:spPr bwMode="hidden">
            <a:xfrm>
              <a:off x="4661" y="1603"/>
              <a:ext cx="123" cy="50"/>
            </a:xfrm>
            <a:prstGeom prst="ellipse">
              <a:avLst/>
            </a:prstGeom>
            <a:gradFill rotWithShape="0">
              <a:gsLst>
                <a:gs pos="0">
                  <a:schemeClr val="bg2"/>
                </a:gs>
                <a:gs pos="100000">
                  <a:schemeClr val="bg2">
                    <a:gamma/>
                    <a:shade val="81961"/>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52" name="Oval 108"/>
            <p:cNvSpPr>
              <a:spLocks noChangeArrowheads="1"/>
            </p:cNvSpPr>
            <p:nvPr/>
          </p:nvSpPr>
          <p:spPr bwMode="hidden">
            <a:xfrm>
              <a:off x="4803" y="1512"/>
              <a:ext cx="128" cy="51"/>
            </a:xfrm>
            <a:prstGeom prst="ellipse">
              <a:avLst/>
            </a:prstGeom>
            <a:gradFill rotWithShape="0">
              <a:gsLst>
                <a:gs pos="0">
                  <a:schemeClr val="bg2"/>
                </a:gs>
                <a:gs pos="100000">
                  <a:schemeClr val="bg2">
                    <a:gamma/>
                    <a:shade val="60784"/>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53" name="Oval 109"/>
            <p:cNvSpPr>
              <a:spLocks noChangeArrowheads="1"/>
            </p:cNvSpPr>
            <p:nvPr/>
          </p:nvSpPr>
          <p:spPr bwMode="hidden">
            <a:xfrm>
              <a:off x="4930" y="1431"/>
              <a:ext cx="111" cy="50"/>
            </a:xfrm>
            <a:prstGeom prst="ellipse">
              <a:avLst/>
            </a:prstGeom>
            <a:gradFill rotWithShape="0">
              <a:gsLst>
                <a:gs pos="0">
                  <a:schemeClr val="bg2"/>
                </a:gs>
                <a:gs pos="100000">
                  <a:schemeClr val="bg2">
                    <a:gamma/>
                    <a:shade val="6078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54" name="Oval 110"/>
            <p:cNvSpPr>
              <a:spLocks noChangeArrowheads="1"/>
            </p:cNvSpPr>
            <p:nvPr/>
          </p:nvSpPr>
          <p:spPr bwMode="hidden">
            <a:xfrm>
              <a:off x="3835" y="1430"/>
              <a:ext cx="112" cy="50"/>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55" name="Oval 111"/>
            <p:cNvSpPr>
              <a:spLocks noChangeArrowheads="1"/>
            </p:cNvSpPr>
            <p:nvPr/>
          </p:nvSpPr>
          <p:spPr bwMode="hidden">
            <a:xfrm>
              <a:off x="3286" y="1430"/>
              <a:ext cx="112" cy="50"/>
            </a:xfrm>
            <a:prstGeom prst="ellipse">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56" name="Oval 112"/>
            <p:cNvSpPr>
              <a:spLocks noChangeArrowheads="1"/>
            </p:cNvSpPr>
            <p:nvPr/>
          </p:nvSpPr>
          <p:spPr bwMode="hidden">
            <a:xfrm>
              <a:off x="2972" y="1366"/>
              <a:ext cx="111" cy="51"/>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57" name="Oval 113"/>
            <p:cNvSpPr>
              <a:spLocks noChangeArrowheads="1"/>
            </p:cNvSpPr>
            <p:nvPr/>
          </p:nvSpPr>
          <p:spPr bwMode="hidden">
            <a:xfrm>
              <a:off x="3152" y="1292"/>
              <a:ext cx="112" cy="50"/>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58" name="Oval 114"/>
            <p:cNvSpPr>
              <a:spLocks noChangeArrowheads="1"/>
            </p:cNvSpPr>
            <p:nvPr/>
          </p:nvSpPr>
          <p:spPr bwMode="hidden">
            <a:xfrm>
              <a:off x="3020" y="1170"/>
              <a:ext cx="112" cy="50"/>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59" name="Oval 115"/>
            <p:cNvSpPr>
              <a:spLocks noChangeArrowheads="1"/>
            </p:cNvSpPr>
            <p:nvPr/>
          </p:nvSpPr>
          <p:spPr bwMode="hidden">
            <a:xfrm>
              <a:off x="2443" y="1368"/>
              <a:ext cx="112" cy="51"/>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60" name="Oval 116"/>
            <p:cNvSpPr>
              <a:spLocks noChangeArrowheads="1"/>
            </p:cNvSpPr>
            <p:nvPr/>
          </p:nvSpPr>
          <p:spPr bwMode="hidden">
            <a:xfrm>
              <a:off x="2301" y="1220"/>
              <a:ext cx="112" cy="51"/>
            </a:xfrm>
            <a:prstGeom prst="ellipse">
              <a:avLst/>
            </a:prstGeom>
            <a:gradFill rotWithShape="0">
              <a:gsLst>
                <a:gs pos="0">
                  <a:schemeClr val="bg1"/>
                </a:gs>
                <a:gs pos="100000">
                  <a:schemeClr val="bg1">
                    <a:gamma/>
                    <a:shade val="8470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61" name="Oval 117"/>
            <p:cNvSpPr>
              <a:spLocks noChangeArrowheads="1"/>
            </p:cNvSpPr>
            <p:nvPr/>
          </p:nvSpPr>
          <p:spPr bwMode="hidden">
            <a:xfrm>
              <a:off x="2095" y="1284"/>
              <a:ext cx="112" cy="51"/>
            </a:xfrm>
            <a:prstGeom prst="ellipse">
              <a:avLst/>
            </a:prstGeom>
            <a:gradFill rotWithShape="0">
              <a:gsLst>
                <a:gs pos="0">
                  <a:schemeClr val="bg1"/>
                </a:gs>
                <a:gs pos="100000">
                  <a:schemeClr val="bg1">
                    <a:gamma/>
                    <a:shade val="8470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62" name="Oval 118"/>
            <p:cNvSpPr>
              <a:spLocks noChangeArrowheads="1"/>
            </p:cNvSpPr>
            <p:nvPr/>
          </p:nvSpPr>
          <p:spPr bwMode="hidden">
            <a:xfrm>
              <a:off x="2228" y="1442"/>
              <a:ext cx="111" cy="50"/>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63" name="Oval 119"/>
            <p:cNvSpPr>
              <a:spLocks noChangeArrowheads="1"/>
            </p:cNvSpPr>
            <p:nvPr/>
          </p:nvSpPr>
          <p:spPr bwMode="hidden">
            <a:xfrm>
              <a:off x="1109" y="1424"/>
              <a:ext cx="112" cy="50"/>
            </a:xfrm>
            <a:prstGeom prst="ellipse">
              <a:avLst/>
            </a:prstGeom>
            <a:gradFill rotWithShape="0">
              <a:gsLst>
                <a:gs pos="0">
                  <a:schemeClr val="bg1"/>
                </a:gs>
                <a:gs pos="100000">
                  <a:schemeClr val="bg1">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64" name="Oval 120"/>
            <p:cNvSpPr>
              <a:spLocks noChangeArrowheads="1"/>
            </p:cNvSpPr>
            <p:nvPr/>
          </p:nvSpPr>
          <p:spPr bwMode="hidden">
            <a:xfrm>
              <a:off x="611" y="1284"/>
              <a:ext cx="111" cy="51"/>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65" name="Oval 121"/>
            <p:cNvSpPr>
              <a:spLocks noChangeArrowheads="1"/>
            </p:cNvSpPr>
            <p:nvPr/>
          </p:nvSpPr>
          <p:spPr bwMode="hidden">
            <a:xfrm>
              <a:off x="305" y="1358"/>
              <a:ext cx="111" cy="51"/>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66" name="Oval 122"/>
            <p:cNvSpPr>
              <a:spLocks noChangeArrowheads="1"/>
            </p:cNvSpPr>
            <p:nvPr/>
          </p:nvSpPr>
          <p:spPr bwMode="hidden">
            <a:xfrm>
              <a:off x="156" y="1154"/>
              <a:ext cx="112" cy="50"/>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67" name="Oval 123"/>
            <p:cNvSpPr>
              <a:spLocks noChangeArrowheads="1"/>
            </p:cNvSpPr>
            <p:nvPr/>
          </p:nvSpPr>
          <p:spPr bwMode="hidden">
            <a:xfrm>
              <a:off x="4538" y="1365"/>
              <a:ext cx="106" cy="45"/>
            </a:xfrm>
            <a:prstGeom prst="ellipse">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68" name="Oval 124"/>
            <p:cNvSpPr>
              <a:spLocks noChangeArrowheads="1"/>
            </p:cNvSpPr>
            <p:nvPr/>
          </p:nvSpPr>
          <p:spPr bwMode="hidden">
            <a:xfrm>
              <a:off x="4407" y="1440"/>
              <a:ext cx="105" cy="44"/>
            </a:xfrm>
            <a:prstGeom prst="ellipse">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69" name="Oval 125"/>
            <p:cNvSpPr>
              <a:spLocks noChangeArrowheads="1"/>
            </p:cNvSpPr>
            <p:nvPr/>
          </p:nvSpPr>
          <p:spPr bwMode="hidden">
            <a:xfrm>
              <a:off x="3992" y="1356"/>
              <a:ext cx="106" cy="45"/>
            </a:xfrm>
            <a:prstGeom prst="ellipse">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70" name="Oval 126"/>
            <p:cNvSpPr>
              <a:spLocks noChangeArrowheads="1"/>
            </p:cNvSpPr>
            <p:nvPr/>
          </p:nvSpPr>
          <p:spPr bwMode="hidden">
            <a:xfrm>
              <a:off x="3466" y="1356"/>
              <a:ext cx="106" cy="45"/>
            </a:xfrm>
            <a:prstGeom prst="ellipse">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71" name="Oval 127"/>
            <p:cNvSpPr>
              <a:spLocks noChangeArrowheads="1"/>
            </p:cNvSpPr>
            <p:nvPr/>
          </p:nvSpPr>
          <p:spPr bwMode="hidden">
            <a:xfrm>
              <a:off x="2852" y="1228"/>
              <a:ext cx="106" cy="44"/>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72" name="Oval 128"/>
            <p:cNvSpPr>
              <a:spLocks noChangeArrowheads="1"/>
            </p:cNvSpPr>
            <p:nvPr/>
          </p:nvSpPr>
          <p:spPr bwMode="hidden">
            <a:xfrm>
              <a:off x="2678" y="1109"/>
              <a:ext cx="106" cy="44"/>
            </a:xfrm>
            <a:prstGeom prst="ellipse">
              <a:avLst/>
            </a:prstGeom>
            <a:gradFill rotWithShape="0">
              <a:gsLst>
                <a:gs pos="0">
                  <a:schemeClr val="bg1"/>
                </a:gs>
                <a:gs pos="100000">
                  <a:schemeClr val="bg1">
                    <a:gamma/>
                    <a:shade val="8470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73" name="Oval 129"/>
            <p:cNvSpPr>
              <a:spLocks noChangeArrowheads="1"/>
            </p:cNvSpPr>
            <p:nvPr/>
          </p:nvSpPr>
          <p:spPr bwMode="hidden">
            <a:xfrm>
              <a:off x="2859" y="1045"/>
              <a:ext cx="106" cy="45"/>
            </a:xfrm>
            <a:prstGeom prst="ellipse">
              <a:avLst/>
            </a:prstGeom>
            <a:gradFill rotWithShape="0">
              <a:gsLst>
                <a:gs pos="0">
                  <a:schemeClr val="bg1"/>
                </a:gs>
                <a:gs pos="100000">
                  <a:schemeClr val="bg1">
                    <a:gamma/>
                    <a:shade val="8470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74" name="Oval 130"/>
            <p:cNvSpPr>
              <a:spLocks noChangeArrowheads="1"/>
            </p:cNvSpPr>
            <p:nvPr/>
          </p:nvSpPr>
          <p:spPr bwMode="hidden">
            <a:xfrm>
              <a:off x="1942" y="1040"/>
              <a:ext cx="106"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75" name="Oval 131"/>
            <p:cNvSpPr>
              <a:spLocks noChangeArrowheads="1"/>
            </p:cNvSpPr>
            <p:nvPr/>
          </p:nvSpPr>
          <p:spPr bwMode="hidden">
            <a:xfrm>
              <a:off x="1088" y="1277"/>
              <a:ext cx="106" cy="4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76" name="Oval 132"/>
            <p:cNvSpPr>
              <a:spLocks noChangeArrowheads="1"/>
            </p:cNvSpPr>
            <p:nvPr/>
          </p:nvSpPr>
          <p:spPr bwMode="hidden">
            <a:xfrm>
              <a:off x="827" y="1350"/>
              <a:ext cx="106"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77" name="Oval 133"/>
            <p:cNvSpPr>
              <a:spLocks noChangeArrowheads="1"/>
            </p:cNvSpPr>
            <p:nvPr/>
          </p:nvSpPr>
          <p:spPr bwMode="hidden">
            <a:xfrm>
              <a:off x="537" y="1428"/>
              <a:ext cx="106"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78" name="Oval 134"/>
            <p:cNvSpPr>
              <a:spLocks noChangeArrowheads="1"/>
            </p:cNvSpPr>
            <p:nvPr/>
          </p:nvSpPr>
          <p:spPr bwMode="hidden">
            <a:xfrm>
              <a:off x="635" y="1060"/>
              <a:ext cx="106"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79" name="Oval 135"/>
            <p:cNvSpPr>
              <a:spLocks noChangeArrowheads="1"/>
            </p:cNvSpPr>
            <p:nvPr/>
          </p:nvSpPr>
          <p:spPr bwMode="hidden">
            <a:xfrm>
              <a:off x="1540" y="1050"/>
              <a:ext cx="106"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80" name="Oval 136"/>
            <p:cNvSpPr>
              <a:spLocks noChangeArrowheads="1"/>
            </p:cNvSpPr>
            <p:nvPr/>
          </p:nvSpPr>
          <p:spPr bwMode="hidden">
            <a:xfrm>
              <a:off x="1120" y="1063"/>
              <a:ext cx="105"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81" name="Oval 137"/>
            <p:cNvSpPr>
              <a:spLocks noChangeArrowheads="1"/>
            </p:cNvSpPr>
            <p:nvPr/>
          </p:nvSpPr>
          <p:spPr bwMode="hidden">
            <a:xfrm>
              <a:off x="4131" y="1284"/>
              <a:ext cx="111" cy="45"/>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82" name="Oval 138"/>
            <p:cNvSpPr>
              <a:spLocks noChangeArrowheads="1"/>
            </p:cNvSpPr>
            <p:nvPr/>
          </p:nvSpPr>
          <p:spPr bwMode="hidden">
            <a:xfrm>
              <a:off x="3477" y="1163"/>
              <a:ext cx="112" cy="45"/>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83" name="Oval 139"/>
            <p:cNvSpPr>
              <a:spLocks noChangeArrowheads="1"/>
            </p:cNvSpPr>
            <p:nvPr/>
          </p:nvSpPr>
          <p:spPr bwMode="hidden">
            <a:xfrm>
              <a:off x="3315" y="1229"/>
              <a:ext cx="112" cy="45"/>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84" name="Oval 140"/>
            <p:cNvSpPr>
              <a:spLocks noChangeArrowheads="1"/>
            </p:cNvSpPr>
            <p:nvPr/>
          </p:nvSpPr>
          <p:spPr bwMode="hidden">
            <a:xfrm>
              <a:off x="3174" y="1112"/>
              <a:ext cx="112" cy="44"/>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85" name="Oval 141"/>
            <p:cNvSpPr>
              <a:spLocks noChangeArrowheads="1"/>
            </p:cNvSpPr>
            <p:nvPr/>
          </p:nvSpPr>
          <p:spPr bwMode="hidden">
            <a:xfrm>
              <a:off x="2396" y="1051"/>
              <a:ext cx="112" cy="45"/>
            </a:xfrm>
            <a:prstGeom prst="ellipse">
              <a:avLst/>
            </a:prstGeom>
            <a:gradFill rotWithShape="0">
              <a:gsLst>
                <a:gs pos="0">
                  <a:schemeClr val="bg1"/>
                </a:gs>
                <a:gs pos="100000">
                  <a:schemeClr val="bg1">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86" name="Oval 142"/>
            <p:cNvSpPr>
              <a:spLocks noChangeArrowheads="1"/>
            </p:cNvSpPr>
            <p:nvPr/>
          </p:nvSpPr>
          <p:spPr bwMode="hidden">
            <a:xfrm>
              <a:off x="2769" y="1446"/>
              <a:ext cx="111" cy="44"/>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87" name="Oval 143"/>
            <p:cNvSpPr>
              <a:spLocks noChangeArrowheads="1"/>
            </p:cNvSpPr>
            <p:nvPr/>
          </p:nvSpPr>
          <p:spPr bwMode="hidden">
            <a:xfrm>
              <a:off x="2656" y="1294"/>
              <a:ext cx="112" cy="45"/>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88" name="Oval 144"/>
            <p:cNvSpPr>
              <a:spLocks noChangeArrowheads="1"/>
            </p:cNvSpPr>
            <p:nvPr/>
          </p:nvSpPr>
          <p:spPr bwMode="hidden">
            <a:xfrm>
              <a:off x="2501" y="1159"/>
              <a:ext cx="111" cy="45"/>
            </a:xfrm>
            <a:prstGeom prst="ellipse">
              <a:avLst/>
            </a:prstGeom>
            <a:gradFill rotWithShape="0">
              <a:gsLst>
                <a:gs pos="0">
                  <a:schemeClr val="bg1"/>
                </a:gs>
                <a:gs pos="100000">
                  <a:schemeClr val="bg1">
                    <a:gamma/>
                    <a:shade val="8470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89" name="Oval 145"/>
            <p:cNvSpPr>
              <a:spLocks noChangeArrowheads="1"/>
            </p:cNvSpPr>
            <p:nvPr/>
          </p:nvSpPr>
          <p:spPr bwMode="hidden">
            <a:xfrm>
              <a:off x="2222" y="1101"/>
              <a:ext cx="112" cy="44"/>
            </a:xfrm>
            <a:prstGeom prst="ellipse">
              <a:avLst/>
            </a:prstGeom>
            <a:gradFill rotWithShape="0">
              <a:gsLst>
                <a:gs pos="0">
                  <a:schemeClr val="bg1"/>
                </a:gs>
                <a:gs pos="100000">
                  <a:schemeClr val="bg1">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90" name="Oval 146"/>
            <p:cNvSpPr>
              <a:spLocks noChangeArrowheads="1"/>
            </p:cNvSpPr>
            <p:nvPr/>
          </p:nvSpPr>
          <p:spPr bwMode="hidden">
            <a:xfrm>
              <a:off x="2029" y="1162"/>
              <a:ext cx="111" cy="45"/>
            </a:xfrm>
            <a:prstGeom prst="ellipse">
              <a:avLst/>
            </a:prstGeom>
            <a:gradFill rotWithShape="0">
              <a:gsLst>
                <a:gs pos="0">
                  <a:schemeClr val="bg1"/>
                </a:gs>
                <a:gs pos="100000">
                  <a:schemeClr val="bg1">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91" name="Oval 147"/>
            <p:cNvSpPr>
              <a:spLocks noChangeArrowheads="1"/>
            </p:cNvSpPr>
            <p:nvPr/>
          </p:nvSpPr>
          <p:spPr bwMode="hidden">
            <a:xfrm>
              <a:off x="1875" y="1356"/>
              <a:ext cx="112" cy="45"/>
            </a:xfrm>
            <a:prstGeom prst="ellipse">
              <a:avLst/>
            </a:prstGeom>
            <a:gradFill rotWithShape="0">
              <a:gsLst>
                <a:gs pos="0">
                  <a:schemeClr val="bg1"/>
                </a:gs>
                <a:gs pos="100000">
                  <a:schemeClr val="bg1">
                    <a:gamma/>
                    <a:shade val="8470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92" name="Oval 148"/>
            <p:cNvSpPr>
              <a:spLocks noChangeArrowheads="1"/>
            </p:cNvSpPr>
            <p:nvPr/>
          </p:nvSpPr>
          <p:spPr bwMode="hidden">
            <a:xfrm>
              <a:off x="1809" y="1223"/>
              <a:ext cx="111" cy="45"/>
            </a:xfrm>
            <a:prstGeom prst="ellipse">
              <a:avLst/>
            </a:prstGeom>
            <a:gradFill rotWithShape="0">
              <a:gsLst>
                <a:gs pos="0">
                  <a:schemeClr val="bg1"/>
                </a:gs>
                <a:gs pos="100000">
                  <a:schemeClr val="bg1">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93" name="Oval 149"/>
            <p:cNvSpPr>
              <a:spLocks noChangeArrowheads="1"/>
            </p:cNvSpPr>
            <p:nvPr/>
          </p:nvSpPr>
          <p:spPr bwMode="hidden">
            <a:xfrm>
              <a:off x="1738" y="1098"/>
              <a:ext cx="112"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94" name="Oval 150"/>
            <p:cNvSpPr>
              <a:spLocks noChangeArrowheads="1"/>
            </p:cNvSpPr>
            <p:nvPr/>
          </p:nvSpPr>
          <p:spPr bwMode="hidden">
            <a:xfrm>
              <a:off x="1583" y="1289"/>
              <a:ext cx="112" cy="45"/>
            </a:xfrm>
            <a:prstGeom prst="ellipse">
              <a:avLst/>
            </a:prstGeom>
            <a:gradFill rotWithShape="0">
              <a:gsLst>
                <a:gs pos="0">
                  <a:schemeClr val="bg1"/>
                </a:gs>
                <a:gs pos="100000">
                  <a:schemeClr val="bg1">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95" name="Oval 151"/>
            <p:cNvSpPr>
              <a:spLocks noChangeArrowheads="1"/>
            </p:cNvSpPr>
            <p:nvPr/>
          </p:nvSpPr>
          <p:spPr bwMode="hidden">
            <a:xfrm>
              <a:off x="1379" y="1343"/>
              <a:ext cx="112" cy="45"/>
            </a:xfrm>
            <a:prstGeom prst="ellipse">
              <a:avLst/>
            </a:prstGeom>
            <a:gradFill rotWithShape="0">
              <a:gsLst>
                <a:gs pos="0">
                  <a:schemeClr val="bg1"/>
                </a:gs>
                <a:gs pos="100000">
                  <a:schemeClr val="bg1">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96" name="Oval 152"/>
            <p:cNvSpPr>
              <a:spLocks noChangeArrowheads="1"/>
            </p:cNvSpPr>
            <p:nvPr/>
          </p:nvSpPr>
          <p:spPr bwMode="hidden">
            <a:xfrm>
              <a:off x="1529" y="1156"/>
              <a:ext cx="112"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97" name="Oval 153"/>
            <p:cNvSpPr>
              <a:spLocks noChangeArrowheads="1"/>
            </p:cNvSpPr>
            <p:nvPr/>
          </p:nvSpPr>
          <p:spPr bwMode="hidden">
            <a:xfrm>
              <a:off x="1294" y="1222"/>
              <a:ext cx="112"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98" name="Oval 154"/>
            <p:cNvSpPr>
              <a:spLocks noChangeArrowheads="1"/>
            </p:cNvSpPr>
            <p:nvPr/>
          </p:nvSpPr>
          <p:spPr bwMode="hidden">
            <a:xfrm>
              <a:off x="1314" y="1112"/>
              <a:ext cx="112" cy="4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099" name="Oval 155"/>
            <p:cNvSpPr>
              <a:spLocks noChangeArrowheads="1"/>
            </p:cNvSpPr>
            <p:nvPr/>
          </p:nvSpPr>
          <p:spPr bwMode="hidden">
            <a:xfrm>
              <a:off x="1082" y="1166"/>
              <a:ext cx="111"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00" name="Oval 156"/>
            <p:cNvSpPr>
              <a:spLocks noChangeArrowheads="1"/>
            </p:cNvSpPr>
            <p:nvPr/>
          </p:nvSpPr>
          <p:spPr bwMode="hidden">
            <a:xfrm>
              <a:off x="877" y="1121"/>
              <a:ext cx="112"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01" name="Oval 157"/>
            <p:cNvSpPr>
              <a:spLocks noChangeArrowheads="1"/>
            </p:cNvSpPr>
            <p:nvPr/>
          </p:nvSpPr>
          <p:spPr bwMode="hidden">
            <a:xfrm>
              <a:off x="875" y="1216"/>
              <a:ext cx="111"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02" name="Oval 158"/>
            <p:cNvSpPr>
              <a:spLocks noChangeArrowheads="1"/>
            </p:cNvSpPr>
            <p:nvPr/>
          </p:nvSpPr>
          <p:spPr bwMode="hidden">
            <a:xfrm>
              <a:off x="680" y="1170"/>
              <a:ext cx="112" cy="4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03" name="Oval 159"/>
            <p:cNvSpPr>
              <a:spLocks noChangeArrowheads="1"/>
            </p:cNvSpPr>
            <p:nvPr/>
          </p:nvSpPr>
          <p:spPr bwMode="hidden">
            <a:xfrm>
              <a:off x="411" y="1232"/>
              <a:ext cx="111" cy="4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04" name="Oval 160"/>
            <p:cNvSpPr>
              <a:spLocks noChangeArrowheads="1"/>
            </p:cNvSpPr>
            <p:nvPr/>
          </p:nvSpPr>
          <p:spPr bwMode="hidden">
            <a:xfrm>
              <a:off x="434" y="1100"/>
              <a:ext cx="112" cy="4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05" name="Oval 161"/>
            <p:cNvSpPr>
              <a:spLocks noChangeArrowheads="1"/>
            </p:cNvSpPr>
            <p:nvPr/>
          </p:nvSpPr>
          <p:spPr bwMode="hidden">
            <a:xfrm>
              <a:off x="119" y="1312"/>
              <a:ext cx="111" cy="4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06" name="Oval 162"/>
            <p:cNvSpPr>
              <a:spLocks noChangeArrowheads="1"/>
            </p:cNvSpPr>
            <p:nvPr/>
          </p:nvSpPr>
          <p:spPr bwMode="hidden">
            <a:xfrm>
              <a:off x="858" y="1001"/>
              <a:ext cx="101" cy="38"/>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07" name="Oval 163"/>
            <p:cNvSpPr>
              <a:spLocks noChangeArrowheads="1"/>
            </p:cNvSpPr>
            <p:nvPr/>
          </p:nvSpPr>
          <p:spPr bwMode="hidden">
            <a:xfrm>
              <a:off x="1341" y="1013"/>
              <a:ext cx="101" cy="39"/>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08" name="Oval 164"/>
            <p:cNvSpPr>
              <a:spLocks noChangeArrowheads="1"/>
            </p:cNvSpPr>
            <p:nvPr/>
          </p:nvSpPr>
          <p:spPr bwMode="hidden">
            <a:xfrm>
              <a:off x="1739" y="1008"/>
              <a:ext cx="101" cy="38"/>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09" name="Oval 165"/>
            <p:cNvSpPr>
              <a:spLocks noChangeArrowheads="1"/>
            </p:cNvSpPr>
            <p:nvPr/>
          </p:nvSpPr>
          <p:spPr bwMode="hidden">
            <a:xfrm>
              <a:off x="2116" y="1001"/>
              <a:ext cx="100" cy="39"/>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10" name="Oval 166"/>
            <p:cNvSpPr>
              <a:spLocks noChangeArrowheads="1"/>
            </p:cNvSpPr>
            <p:nvPr/>
          </p:nvSpPr>
          <p:spPr bwMode="hidden">
            <a:xfrm>
              <a:off x="2320" y="941"/>
              <a:ext cx="101" cy="39"/>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11" name="Oval 167"/>
            <p:cNvSpPr>
              <a:spLocks noChangeArrowheads="1"/>
            </p:cNvSpPr>
            <p:nvPr/>
          </p:nvSpPr>
          <p:spPr bwMode="hidden">
            <a:xfrm>
              <a:off x="2601" y="995"/>
              <a:ext cx="101" cy="39"/>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12" name="Oval 168"/>
            <p:cNvSpPr>
              <a:spLocks noChangeArrowheads="1"/>
            </p:cNvSpPr>
            <p:nvPr/>
          </p:nvSpPr>
          <p:spPr bwMode="hidden">
            <a:xfrm>
              <a:off x="1667" y="1420"/>
              <a:ext cx="106" cy="51"/>
            </a:xfrm>
            <a:prstGeom prst="ellipse">
              <a:avLst/>
            </a:prstGeom>
            <a:gradFill rotWithShape="0">
              <a:gsLst>
                <a:gs pos="0">
                  <a:schemeClr val="bg1"/>
                </a:gs>
                <a:gs pos="100000">
                  <a:schemeClr val="bg1">
                    <a:gamma/>
                    <a:shade val="8470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13" name="Oval 169"/>
            <p:cNvSpPr>
              <a:spLocks noChangeArrowheads="1"/>
            </p:cNvSpPr>
            <p:nvPr/>
          </p:nvSpPr>
          <p:spPr bwMode="hidden">
            <a:xfrm>
              <a:off x="2557" y="1516"/>
              <a:ext cx="123" cy="51"/>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14" name="Oval 170"/>
            <p:cNvSpPr>
              <a:spLocks noChangeArrowheads="1"/>
            </p:cNvSpPr>
            <p:nvPr/>
          </p:nvSpPr>
          <p:spPr bwMode="hidden">
            <a:xfrm>
              <a:off x="3619" y="1287"/>
              <a:ext cx="112" cy="51"/>
            </a:xfrm>
            <a:prstGeom prst="ellipse">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15" name="Oval 171"/>
            <p:cNvSpPr>
              <a:spLocks noChangeArrowheads="1"/>
            </p:cNvSpPr>
            <p:nvPr/>
          </p:nvSpPr>
          <p:spPr bwMode="hidden">
            <a:xfrm>
              <a:off x="3791" y="1212"/>
              <a:ext cx="111" cy="51"/>
            </a:xfrm>
            <a:prstGeom prst="ellipse">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16" name="Oval 172"/>
            <p:cNvSpPr>
              <a:spLocks noChangeArrowheads="1"/>
            </p:cNvSpPr>
            <p:nvPr/>
          </p:nvSpPr>
          <p:spPr bwMode="hidden">
            <a:xfrm>
              <a:off x="2134" y="908"/>
              <a:ext cx="79" cy="3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17" name="Oval 173"/>
            <p:cNvSpPr>
              <a:spLocks noChangeArrowheads="1"/>
            </p:cNvSpPr>
            <p:nvPr/>
          </p:nvSpPr>
          <p:spPr bwMode="hidden">
            <a:xfrm>
              <a:off x="1264" y="908"/>
              <a:ext cx="79" cy="3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18" name="Oval 174"/>
            <p:cNvSpPr>
              <a:spLocks noChangeArrowheads="1"/>
            </p:cNvSpPr>
            <p:nvPr/>
          </p:nvSpPr>
          <p:spPr bwMode="hidden">
            <a:xfrm>
              <a:off x="1471" y="869"/>
              <a:ext cx="79" cy="3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19" name="Oval 175"/>
            <p:cNvSpPr>
              <a:spLocks noChangeArrowheads="1"/>
            </p:cNvSpPr>
            <p:nvPr/>
          </p:nvSpPr>
          <p:spPr bwMode="hidden">
            <a:xfrm>
              <a:off x="1650" y="824"/>
              <a:ext cx="83" cy="3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20" name="Oval 176"/>
            <p:cNvSpPr>
              <a:spLocks noChangeArrowheads="1"/>
            </p:cNvSpPr>
            <p:nvPr/>
          </p:nvSpPr>
          <p:spPr bwMode="hidden">
            <a:xfrm>
              <a:off x="1918" y="869"/>
              <a:ext cx="84" cy="3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21" name="Oval 177"/>
            <p:cNvSpPr>
              <a:spLocks noChangeArrowheads="1"/>
            </p:cNvSpPr>
            <p:nvPr/>
          </p:nvSpPr>
          <p:spPr bwMode="hidden">
            <a:xfrm>
              <a:off x="1720" y="923"/>
              <a:ext cx="83" cy="3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22" name="Oval 178"/>
            <p:cNvSpPr>
              <a:spLocks noChangeArrowheads="1"/>
            </p:cNvSpPr>
            <p:nvPr/>
          </p:nvSpPr>
          <p:spPr bwMode="hidden">
            <a:xfrm>
              <a:off x="1913" y="957"/>
              <a:ext cx="95"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23" name="Oval 179"/>
            <p:cNvSpPr>
              <a:spLocks noChangeArrowheads="1"/>
            </p:cNvSpPr>
            <p:nvPr/>
          </p:nvSpPr>
          <p:spPr bwMode="hidden">
            <a:xfrm>
              <a:off x="1541" y="962"/>
              <a:ext cx="89"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24" name="Oval 180"/>
            <p:cNvSpPr>
              <a:spLocks noChangeArrowheads="1"/>
            </p:cNvSpPr>
            <p:nvPr/>
          </p:nvSpPr>
          <p:spPr bwMode="hidden">
            <a:xfrm>
              <a:off x="1076" y="953"/>
              <a:ext cx="101"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25" name="Oval 181"/>
            <p:cNvSpPr>
              <a:spLocks noChangeArrowheads="1"/>
            </p:cNvSpPr>
            <p:nvPr/>
          </p:nvSpPr>
          <p:spPr bwMode="hidden">
            <a:xfrm>
              <a:off x="1983" y="4027"/>
              <a:ext cx="195" cy="105"/>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26" name="Oval 182"/>
            <p:cNvSpPr>
              <a:spLocks noChangeArrowheads="1"/>
            </p:cNvSpPr>
            <p:nvPr/>
          </p:nvSpPr>
          <p:spPr bwMode="hidden">
            <a:xfrm>
              <a:off x="2460" y="3671"/>
              <a:ext cx="196" cy="112"/>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27" name="Oval 183"/>
            <p:cNvSpPr>
              <a:spLocks noChangeArrowheads="1"/>
            </p:cNvSpPr>
            <p:nvPr/>
          </p:nvSpPr>
          <p:spPr bwMode="hidden">
            <a:xfrm>
              <a:off x="3238" y="3121"/>
              <a:ext cx="168" cy="95"/>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28" name="Oval 184"/>
            <p:cNvSpPr>
              <a:spLocks noChangeArrowheads="1"/>
            </p:cNvSpPr>
            <p:nvPr/>
          </p:nvSpPr>
          <p:spPr bwMode="hidden">
            <a:xfrm>
              <a:off x="3550" y="2880"/>
              <a:ext cx="157" cy="89"/>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29" name="Oval 185"/>
            <p:cNvSpPr>
              <a:spLocks noChangeArrowheads="1"/>
            </p:cNvSpPr>
            <p:nvPr/>
          </p:nvSpPr>
          <p:spPr bwMode="hidden">
            <a:xfrm>
              <a:off x="2892" y="3377"/>
              <a:ext cx="168" cy="95"/>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30" name="Oval 186"/>
            <p:cNvSpPr>
              <a:spLocks noChangeArrowheads="1"/>
            </p:cNvSpPr>
            <p:nvPr/>
          </p:nvSpPr>
          <p:spPr bwMode="hidden">
            <a:xfrm>
              <a:off x="3869" y="2657"/>
              <a:ext cx="151" cy="84"/>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31" name="Oval 187"/>
            <p:cNvSpPr>
              <a:spLocks noChangeArrowheads="1"/>
            </p:cNvSpPr>
            <p:nvPr/>
          </p:nvSpPr>
          <p:spPr bwMode="hidden">
            <a:xfrm>
              <a:off x="4090" y="2475"/>
              <a:ext cx="156" cy="89"/>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32" name="Oval 188"/>
            <p:cNvSpPr>
              <a:spLocks noChangeArrowheads="1"/>
            </p:cNvSpPr>
            <p:nvPr/>
          </p:nvSpPr>
          <p:spPr bwMode="hidden">
            <a:xfrm>
              <a:off x="4327" y="2314"/>
              <a:ext cx="134" cy="72"/>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33" name="Oval 189"/>
            <p:cNvSpPr>
              <a:spLocks noChangeArrowheads="1"/>
            </p:cNvSpPr>
            <p:nvPr/>
          </p:nvSpPr>
          <p:spPr bwMode="hidden">
            <a:xfrm>
              <a:off x="4712" y="2022"/>
              <a:ext cx="134" cy="73"/>
            </a:xfrm>
            <a:prstGeom prst="ellipse">
              <a:avLst/>
            </a:prstGeom>
            <a:gradFill rotWithShape="0">
              <a:gsLst>
                <a:gs pos="0">
                  <a:schemeClr val="bg2"/>
                </a:gs>
                <a:gs pos="100000">
                  <a:schemeClr val="bg2">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34" name="Oval 190"/>
            <p:cNvSpPr>
              <a:spLocks noChangeArrowheads="1"/>
            </p:cNvSpPr>
            <p:nvPr/>
          </p:nvSpPr>
          <p:spPr bwMode="hidden">
            <a:xfrm>
              <a:off x="4533" y="2162"/>
              <a:ext cx="139" cy="61"/>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35" name="Oval 191"/>
            <p:cNvSpPr>
              <a:spLocks noChangeArrowheads="1"/>
            </p:cNvSpPr>
            <p:nvPr/>
          </p:nvSpPr>
          <p:spPr bwMode="hidden">
            <a:xfrm>
              <a:off x="4863" y="1920"/>
              <a:ext cx="128" cy="61"/>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36" name="Oval 192"/>
            <p:cNvSpPr>
              <a:spLocks noChangeArrowheads="1"/>
            </p:cNvSpPr>
            <p:nvPr/>
          </p:nvSpPr>
          <p:spPr bwMode="hidden">
            <a:xfrm>
              <a:off x="5009" y="1807"/>
              <a:ext cx="128" cy="61"/>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37" name="Oval 193"/>
            <p:cNvSpPr>
              <a:spLocks noChangeArrowheads="1"/>
            </p:cNvSpPr>
            <p:nvPr/>
          </p:nvSpPr>
          <p:spPr bwMode="hidden">
            <a:xfrm>
              <a:off x="5161" y="1702"/>
              <a:ext cx="123" cy="50"/>
            </a:xfrm>
            <a:prstGeom prst="ellipse">
              <a:avLst/>
            </a:prstGeom>
            <a:gradFill rotWithShape="0">
              <a:gsLst>
                <a:gs pos="0">
                  <a:schemeClr val="bg2"/>
                </a:gs>
                <a:gs pos="100000">
                  <a:schemeClr val="bg2">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38" name="Oval 194"/>
            <p:cNvSpPr>
              <a:spLocks noChangeArrowheads="1"/>
            </p:cNvSpPr>
            <p:nvPr/>
          </p:nvSpPr>
          <p:spPr bwMode="hidden">
            <a:xfrm>
              <a:off x="5277" y="1614"/>
              <a:ext cx="124" cy="51"/>
            </a:xfrm>
            <a:prstGeom prst="ellipse">
              <a:avLst/>
            </a:prstGeom>
            <a:gradFill rotWithShape="0">
              <a:gsLst>
                <a:gs pos="0">
                  <a:schemeClr val="bg2"/>
                </a:gs>
                <a:gs pos="100000">
                  <a:schemeClr val="bg2">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39" name="Oval 195"/>
            <p:cNvSpPr>
              <a:spLocks noChangeArrowheads="1"/>
            </p:cNvSpPr>
            <p:nvPr/>
          </p:nvSpPr>
          <p:spPr bwMode="hidden">
            <a:xfrm>
              <a:off x="5398" y="1521"/>
              <a:ext cx="123" cy="51"/>
            </a:xfrm>
            <a:prstGeom prst="ellipse">
              <a:avLst/>
            </a:prstGeom>
            <a:gradFill rotWithShape="0">
              <a:gsLst>
                <a:gs pos="0">
                  <a:schemeClr val="bg2"/>
                </a:gs>
                <a:gs pos="100000">
                  <a:schemeClr val="bg2">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40" name="Oval 196"/>
            <p:cNvSpPr>
              <a:spLocks noChangeArrowheads="1"/>
            </p:cNvSpPr>
            <p:nvPr/>
          </p:nvSpPr>
          <p:spPr bwMode="hidden">
            <a:xfrm>
              <a:off x="3255" y="4071"/>
              <a:ext cx="196" cy="106"/>
            </a:xfrm>
            <a:prstGeom prst="ellipse">
              <a:avLst/>
            </a:prstGeom>
            <a:gradFill rotWithShape="0">
              <a:gsLst>
                <a:gs pos="0">
                  <a:schemeClr val="accent2"/>
                </a:gs>
                <a:gs pos="100000">
                  <a:schemeClr val="accent2">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41" name="Oval 197"/>
            <p:cNvSpPr>
              <a:spLocks noChangeArrowheads="1"/>
            </p:cNvSpPr>
            <p:nvPr/>
          </p:nvSpPr>
          <p:spPr bwMode="hidden">
            <a:xfrm>
              <a:off x="3651" y="3693"/>
              <a:ext cx="196" cy="111"/>
            </a:xfrm>
            <a:prstGeom prst="ellipse">
              <a:avLst/>
            </a:prstGeom>
            <a:gradFill rotWithShape="0">
              <a:gsLst>
                <a:gs pos="0">
                  <a:schemeClr val="accent2"/>
                </a:gs>
                <a:gs pos="100000">
                  <a:schemeClr val="accent2">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42" name="Oval 198"/>
            <p:cNvSpPr>
              <a:spLocks noChangeArrowheads="1"/>
            </p:cNvSpPr>
            <p:nvPr/>
          </p:nvSpPr>
          <p:spPr bwMode="hidden">
            <a:xfrm>
              <a:off x="4773" y="3705"/>
              <a:ext cx="201" cy="106"/>
            </a:xfrm>
            <a:prstGeom prst="ellipse">
              <a:avLst/>
            </a:prstGeom>
            <a:gradFill rotWithShape="0">
              <a:gsLst>
                <a:gs pos="0">
                  <a:schemeClr val="accent2"/>
                </a:gs>
                <a:gs pos="100000">
                  <a:schemeClr val="accent2">
                    <a:gamma/>
                    <a:shade val="39216"/>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43" name="Oval 199"/>
            <p:cNvSpPr>
              <a:spLocks noChangeArrowheads="1"/>
            </p:cNvSpPr>
            <p:nvPr/>
          </p:nvSpPr>
          <p:spPr bwMode="hidden">
            <a:xfrm>
              <a:off x="4491" y="4049"/>
              <a:ext cx="196" cy="105"/>
            </a:xfrm>
            <a:prstGeom prst="ellipse">
              <a:avLst/>
            </a:prstGeom>
            <a:gradFill rotWithShape="0">
              <a:gsLst>
                <a:gs pos="0">
                  <a:schemeClr val="accent2"/>
                </a:gs>
                <a:gs pos="100000">
                  <a:schemeClr val="accent2">
                    <a:gamma/>
                    <a:shade val="39216"/>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44" name="Oval 200"/>
            <p:cNvSpPr>
              <a:spLocks noChangeArrowheads="1"/>
            </p:cNvSpPr>
            <p:nvPr/>
          </p:nvSpPr>
          <p:spPr bwMode="hidden">
            <a:xfrm>
              <a:off x="3989" y="3396"/>
              <a:ext cx="168" cy="96"/>
            </a:xfrm>
            <a:prstGeom prst="ellipse">
              <a:avLst/>
            </a:prstGeom>
            <a:gradFill rotWithShape="0">
              <a:gsLst>
                <a:gs pos="0">
                  <a:schemeClr val="accent2"/>
                </a:gs>
                <a:gs pos="100000">
                  <a:schemeClr val="accent2">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45" name="Oval 201"/>
            <p:cNvSpPr>
              <a:spLocks noChangeArrowheads="1"/>
            </p:cNvSpPr>
            <p:nvPr/>
          </p:nvSpPr>
          <p:spPr bwMode="hidden">
            <a:xfrm>
              <a:off x="4263" y="3141"/>
              <a:ext cx="167" cy="95"/>
            </a:xfrm>
            <a:prstGeom prst="ellipse">
              <a:avLst/>
            </a:prstGeom>
            <a:gradFill rotWithShape="0">
              <a:gsLst>
                <a:gs pos="0">
                  <a:schemeClr val="accent2"/>
                </a:gs>
                <a:gs pos="100000">
                  <a:schemeClr val="accent2">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46" name="Oval 202"/>
            <p:cNvSpPr>
              <a:spLocks noChangeArrowheads="1"/>
            </p:cNvSpPr>
            <p:nvPr/>
          </p:nvSpPr>
          <p:spPr bwMode="hidden">
            <a:xfrm>
              <a:off x="5044" y="3418"/>
              <a:ext cx="167" cy="95"/>
            </a:xfrm>
            <a:prstGeom prst="ellipse">
              <a:avLst/>
            </a:prstGeom>
            <a:gradFill rotWithShape="0">
              <a:gsLst>
                <a:gs pos="0">
                  <a:schemeClr val="accent2"/>
                </a:gs>
                <a:gs pos="100000">
                  <a:schemeClr val="accent2">
                    <a:gamma/>
                    <a:shade val="39216"/>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47" name="Oval 203"/>
            <p:cNvSpPr>
              <a:spLocks noChangeArrowheads="1"/>
            </p:cNvSpPr>
            <p:nvPr/>
          </p:nvSpPr>
          <p:spPr bwMode="hidden">
            <a:xfrm>
              <a:off x="4553" y="2873"/>
              <a:ext cx="156" cy="83"/>
            </a:xfrm>
            <a:prstGeom prst="ellipse">
              <a:avLst/>
            </a:prstGeom>
            <a:gradFill rotWithShape="0">
              <a:gsLst>
                <a:gs pos="0">
                  <a:schemeClr val="accent2"/>
                </a:gs>
                <a:gs pos="100000">
                  <a:schemeClr val="accent2">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48" name="Oval 204"/>
            <p:cNvSpPr>
              <a:spLocks noChangeArrowheads="1"/>
            </p:cNvSpPr>
            <p:nvPr/>
          </p:nvSpPr>
          <p:spPr bwMode="hidden">
            <a:xfrm>
              <a:off x="5293" y="3116"/>
              <a:ext cx="168" cy="95"/>
            </a:xfrm>
            <a:prstGeom prst="ellipse">
              <a:avLst/>
            </a:prstGeom>
            <a:gradFill rotWithShape="0">
              <a:gsLst>
                <a:gs pos="0">
                  <a:schemeClr val="accent2"/>
                </a:gs>
                <a:gs pos="100000">
                  <a:schemeClr val="accent2">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49" name="Oval 205"/>
            <p:cNvSpPr>
              <a:spLocks noChangeArrowheads="1"/>
            </p:cNvSpPr>
            <p:nvPr/>
          </p:nvSpPr>
          <p:spPr bwMode="hidden">
            <a:xfrm>
              <a:off x="5497" y="2879"/>
              <a:ext cx="156" cy="89"/>
            </a:xfrm>
            <a:prstGeom prst="ellipse">
              <a:avLst/>
            </a:prstGeom>
            <a:gradFill rotWithShape="0">
              <a:gsLst>
                <a:gs pos="0">
                  <a:schemeClr val="accent2"/>
                </a:gs>
                <a:gs pos="100000">
                  <a:schemeClr val="accent2">
                    <a:gamma/>
                    <a:shade val="39216"/>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50" name="Oval 206"/>
            <p:cNvSpPr>
              <a:spLocks noChangeArrowheads="1"/>
            </p:cNvSpPr>
            <p:nvPr/>
          </p:nvSpPr>
          <p:spPr bwMode="hidden">
            <a:xfrm>
              <a:off x="4772" y="2673"/>
              <a:ext cx="156" cy="83"/>
            </a:xfrm>
            <a:prstGeom prst="ellipse">
              <a:avLst/>
            </a:prstGeom>
            <a:gradFill rotWithShape="0">
              <a:gsLst>
                <a:gs pos="0">
                  <a:schemeClr val="accent2"/>
                </a:gs>
                <a:gs pos="100000">
                  <a:schemeClr val="accent2">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51" name="Oval 207"/>
            <p:cNvSpPr>
              <a:spLocks noChangeArrowheads="1"/>
            </p:cNvSpPr>
            <p:nvPr/>
          </p:nvSpPr>
          <p:spPr bwMode="hidden">
            <a:xfrm>
              <a:off x="4966" y="2488"/>
              <a:ext cx="156" cy="84"/>
            </a:xfrm>
            <a:prstGeom prst="ellipse">
              <a:avLst/>
            </a:prstGeom>
            <a:gradFill rotWithShape="0">
              <a:gsLst>
                <a:gs pos="0">
                  <a:schemeClr val="accent2"/>
                </a:gs>
                <a:gs pos="100000">
                  <a:schemeClr val="accent2">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52" name="Oval 208"/>
            <p:cNvSpPr>
              <a:spLocks noChangeArrowheads="1"/>
            </p:cNvSpPr>
            <p:nvPr/>
          </p:nvSpPr>
          <p:spPr bwMode="hidden">
            <a:xfrm>
              <a:off x="5444" y="2052"/>
              <a:ext cx="134" cy="73"/>
            </a:xfrm>
            <a:prstGeom prst="ellipse">
              <a:avLst/>
            </a:prstGeom>
            <a:gradFill rotWithShape="0">
              <a:gsLst>
                <a:gs pos="0">
                  <a:schemeClr val="accent2"/>
                </a:gs>
                <a:gs pos="100000">
                  <a:schemeClr val="accent2">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53" name="Oval 209"/>
            <p:cNvSpPr>
              <a:spLocks noChangeArrowheads="1"/>
            </p:cNvSpPr>
            <p:nvPr/>
          </p:nvSpPr>
          <p:spPr bwMode="hidden">
            <a:xfrm>
              <a:off x="5161" y="2314"/>
              <a:ext cx="140" cy="73"/>
            </a:xfrm>
            <a:prstGeom prst="ellipse">
              <a:avLst/>
            </a:prstGeom>
            <a:gradFill rotWithShape="0">
              <a:gsLst>
                <a:gs pos="0">
                  <a:schemeClr val="accent2"/>
                </a:gs>
                <a:gs pos="100000">
                  <a:schemeClr val="accent2">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54" name="Oval 210"/>
            <p:cNvSpPr>
              <a:spLocks noChangeArrowheads="1"/>
            </p:cNvSpPr>
            <p:nvPr/>
          </p:nvSpPr>
          <p:spPr bwMode="hidden">
            <a:xfrm>
              <a:off x="5318" y="2176"/>
              <a:ext cx="134" cy="61"/>
            </a:xfrm>
            <a:prstGeom prst="ellipse">
              <a:avLst/>
            </a:prstGeom>
            <a:gradFill rotWithShape="0">
              <a:gsLst>
                <a:gs pos="0">
                  <a:schemeClr val="accent2"/>
                </a:gs>
                <a:gs pos="100000">
                  <a:schemeClr val="accent2">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55" name="Oval 211"/>
            <p:cNvSpPr>
              <a:spLocks noChangeArrowheads="1"/>
            </p:cNvSpPr>
            <p:nvPr/>
          </p:nvSpPr>
          <p:spPr bwMode="hidden">
            <a:xfrm>
              <a:off x="5581" y="1933"/>
              <a:ext cx="128" cy="61"/>
            </a:xfrm>
            <a:prstGeom prst="ellipse">
              <a:avLst/>
            </a:prstGeom>
            <a:gradFill rotWithShape="0">
              <a:gsLst>
                <a:gs pos="0">
                  <a:schemeClr val="accent2"/>
                </a:gs>
                <a:gs pos="100000">
                  <a:schemeClr val="accent2">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56" name="Oval 212"/>
            <p:cNvSpPr>
              <a:spLocks noChangeArrowheads="1"/>
            </p:cNvSpPr>
            <p:nvPr/>
          </p:nvSpPr>
          <p:spPr bwMode="hidden">
            <a:xfrm>
              <a:off x="5689" y="1811"/>
              <a:ext cx="128" cy="61"/>
            </a:xfrm>
            <a:prstGeom prst="ellipse">
              <a:avLst/>
            </a:prstGeom>
            <a:gradFill rotWithShape="0">
              <a:gsLst>
                <a:gs pos="0">
                  <a:schemeClr val="accent2"/>
                </a:gs>
                <a:gs pos="100000">
                  <a:schemeClr val="accent2">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57" name="Oval 213"/>
            <p:cNvSpPr>
              <a:spLocks noChangeArrowheads="1"/>
            </p:cNvSpPr>
            <p:nvPr/>
          </p:nvSpPr>
          <p:spPr bwMode="hidden">
            <a:xfrm>
              <a:off x="5663" y="2680"/>
              <a:ext cx="156" cy="83"/>
            </a:xfrm>
            <a:prstGeom prst="ellipse">
              <a:avLst/>
            </a:prstGeom>
            <a:gradFill rotWithShape="0">
              <a:gsLst>
                <a:gs pos="0">
                  <a:schemeClr val="accent2"/>
                </a:gs>
                <a:gs pos="100000">
                  <a:schemeClr val="accent2">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58" name="Oval 214"/>
            <p:cNvSpPr>
              <a:spLocks noChangeArrowheads="1"/>
            </p:cNvSpPr>
            <p:nvPr/>
          </p:nvSpPr>
          <p:spPr bwMode="hidden">
            <a:xfrm>
              <a:off x="-65" y="2865"/>
              <a:ext cx="150" cy="89"/>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59" name="Oval 215"/>
            <p:cNvSpPr>
              <a:spLocks noChangeArrowheads="1"/>
            </p:cNvSpPr>
            <p:nvPr/>
          </p:nvSpPr>
          <p:spPr bwMode="hidden">
            <a:xfrm>
              <a:off x="2" y="2477"/>
              <a:ext cx="156" cy="89"/>
            </a:xfrm>
            <a:prstGeom prst="ellipse">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60" name="Oval 216"/>
            <p:cNvSpPr>
              <a:spLocks noChangeArrowheads="1"/>
            </p:cNvSpPr>
            <p:nvPr/>
          </p:nvSpPr>
          <p:spPr bwMode="hidden">
            <a:xfrm>
              <a:off x="-9" y="1436"/>
              <a:ext cx="106" cy="4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sp>
          <p:nvSpPr>
            <p:cNvPr id="339161" name="Oval 217"/>
            <p:cNvSpPr>
              <a:spLocks noChangeArrowheads="1"/>
            </p:cNvSpPr>
            <p:nvPr/>
          </p:nvSpPr>
          <p:spPr bwMode="hidden">
            <a:xfrm>
              <a:off x="5624" y="4010"/>
              <a:ext cx="201" cy="106"/>
            </a:xfrm>
            <a:prstGeom prst="ellipse">
              <a:avLst/>
            </a:prstGeom>
            <a:gradFill rotWithShape="0">
              <a:gsLst>
                <a:gs pos="0">
                  <a:schemeClr val="accent2"/>
                </a:gs>
                <a:gs pos="100000">
                  <a:schemeClr val="accent2">
                    <a:gamma/>
                    <a:shade val="39216"/>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s-ES"/>
            </a:p>
          </p:txBody>
        </p:sp>
      </p:grpSp>
      <p:sp>
        <p:nvSpPr>
          <p:cNvPr id="339162" name="Rectangle 218"/>
          <p:cNvSpPr>
            <a:spLocks noGrp="1" noChangeArrowheads="1"/>
          </p:cNvSpPr>
          <p:nvPr>
            <p:ph type="sldNum" sz="quarter" idx="4"/>
          </p:nvPr>
        </p:nvSpPr>
        <p:spPr bwMode="auto">
          <a:xfrm>
            <a:off x="6553200" y="6243638"/>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effectLst>
                  <a:outerShdw blurRad="38100" dist="38100" dir="2700000" algn="tl">
                    <a:srgbClr val="000000"/>
                  </a:outerShdw>
                </a:effectLst>
              </a:defRPr>
            </a:lvl1pPr>
          </a:lstStyle>
          <a:p>
            <a:pPr>
              <a:defRPr/>
            </a:pPr>
            <a:fld id="{5064B9D3-FAFF-4D1D-BFE7-F0BB932672E7}" type="slidenum">
              <a:rPr lang="es-ES"/>
              <a:pPr>
                <a:defRPr/>
              </a:pPr>
              <a:t>‹Nº›</a:t>
            </a:fld>
            <a:endParaRPr lang="es-ES"/>
          </a:p>
        </p:txBody>
      </p:sp>
      <p:sp>
        <p:nvSpPr>
          <p:cNvPr id="339163" name="Rectangle 219"/>
          <p:cNvSpPr>
            <a:spLocks noGrp="1" noChangeArrowheads="1"/>
          </p:cNvSpPr>
          <p:nvPr>
            <p:ph type="dt" sz="half" idx="2"/>
          </p:nvPr>
        </p:nvSpPr>
        <p:spPr bwMode="auto">
          <a:xfrm>
            <a:off x="457200" y="6243638"/>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effectLst>
                  <a:outerShdw blurRad="38100" dist="38100" dir="2700000" algn="tl">
                    <a:srgbClr val="000000"/>
                  </a:outerShdw>
                </a:effectLst>
              </a:defRPr>
            </a:lvl1pPr>
          </a:lstStyle>
          <a:p>
            <a:pPr>
              <a:defRPr/>
            </a:pPr>
            <a:endParaRPr lang="es-ES"/>
          </a:p>
        </p:txBody>
      </p:sp>
      <p:sp>
        <p:nvSpPr>
          <p:cNvPr id="339164" name="Rectangle 220"/>
          <p:cNvSpPr>
            <a:spLocks noGrp="1" noChangeArrowheads="1"/>
          </p:cNvSpPr>
          <p:nvPr>
            <p:ph type="ftr" sz="quarter" idx="3"/>
          </p:nvPr>
        </p:nvSpPr>
        <p:spPr bwMode="auto">
          <a:xfrm>
            <a:off x="3124200" y="6243638"/>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a:defRPr sz="1200">
                <a:effectLst>
                  <a:outerShdw blurRad="38100" dist="38100" dir="2700000" algn="tl">
                    <a:srgbClr val="000000"/>
                  </a:outerShdw>
                </a:effectLst>
              </a:defRPr>
            </a:lvl1pPr>
          </a:lstStyle>
          <a:p>
            <a:pPr>
              <a:defRPr/>
            </a:pPr>
            <a:endParaRPr lang="es-ES"/>
          </a:p>
        </p:txBody>
      </p:sp>
      <p:sp>
        <p:nvSpPr>
          <p:cNvPr id="339165" name="Rectangle 221"/>
          <p:cNvSpPr>
            <a:spLocks noGrp="1" noChangeArrowheads="1"/>
          </p:cNvSpPr>
          <p:nvPr>
            <p:ph type="body" idx="1"/>
          </p:nvPr>
        </p:nvSpPr>
        <p:spPr bwMode="auto">
          <a:xfrm>
            <a:off x="457200" y="1600200"/>
            <a:ext cx="8229600" cy="4533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339166" name="Rectangle 22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t>Haga clic para cambiar el estilo de título	</a:t>
            </a:r>
          </a:p>
        </p:txBody>
      </p:sp>
    </p:spTree>
  </p:cSld>
  <p:clrMap bg1="dk2" tx1="lt1" bg2="dk1" tx2="lt2" accent1="accent1" accent2="accent2" accent3="accent3" accent4="accent4" accent5="accent5" accent6="accent6" hlink="hlink" folHlink="folHlink"/>
  <p:sldLayoutIdLst>
    <p:sldLayoutId id="2147483704"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Lst>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p:titleStyle>
    <p:bodyStyle>
      <a:lvl1pPr marL="342900" indent="-342900" algn="l" rtl="0" eaLnBrk="0" fontAlgn="base" hangingPunct="0">
        <a:spcBef>
          <a:spcPct val="20000"/>
        </a:spcBef>
        <a:spcAft>
          <a:spcPct val="0"/>
        </a:spcAft>
        <a:buClr>
          <a:schemeClr val="hlink"/>
        </a:buClr>
        <a:buFont typeface="Wingdings" pitchFamily="2" charset="2"/>
        <a:buBlip>
          <a:blip r:embed="rId13"/>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5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Blip>
          <a:blip r:embed="rId13"/>
        </a:buBlip>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folHlink"/>
        </a:buClr>
        <a:buSzPct val="5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Blip>
          <a:blip r:embed="rId13"/>
        </a:buBlip>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Blip>
          <a:blip r:embed="rId13"/>
        </a:buBlip>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Blip>
          <a:blip r:embed="rId13"/>
        </a:buBlip>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Blip>
          <a:blip r:embed="rId13"/>
        </a:buBlip>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Blip>
          <a:blip r:embed="rId13"/>
        </a:buBlip>
        <a:defRPr sz="2000">
          <a:solidFill>
            <a:schemeClr val="tx1"/>
          </a:solidFill>
          <a:effectLst>
            <a:outerShdw blurRad="38100" dist="38100" dir="2700000" algn="tl">
              <a:srgbClr val="000000"/>
            </a:outerShdw>
          </a:effectLst>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hyperlink" Target="http://webdiis.unizar.es/~mena/" TargetMode="External"/><Relationship Id="rId5" Type="http://schemas.openxmlformats.org/officeDocument/2006/relationships/hyperlink" Target="mailto:emena@unizar.es" TargetMode="External"/><Relationship Id="rId4" Type="http://schemas.openxmlformats.org/officeDocument/2006/relationships/hyperlink" Target="http://webdiis.unizar.es/asignaturas/SL/"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png"/><Relationship Id="rId7" Type="http://schemas.openxmlformats.org/officeDocument/2006/relationships/image" Target="../media/image16.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 Id="rId9" Type="http://schemas.openxmlformats.org/officeDocument/2006/relationships/image" Target="../media/image1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12.xml.rels><?xml version="1.0" encoding="UTF-8" standalone="yes"?>
<Relationships xmlns="http://schemas.openxmlformats.org/package/2006/relationships"><Relationship Id="rId3" Type="http://schemas.openxmlformats.org/officeDocument/2006/relationships/hyperlink" Target="http://en.wikipedia.org/wiki/Lockheed_Martin_F-22_Raptor" TargetMode="Externa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hyperlink" Target="https://es.wikipedia.org/wiki/Lockheed_Martin_F-35_Lightning_II"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23.png"/><Relationship Id="rId7" Type="http://schemas.openxmlformats.org/officeDocument/2006/relationships/image" Target="../media/image27.jpeg"/><Relationship Id="rId2" Type="http://schemas.openxmlformats.org/officeDocument/2006/relationships/image" Target="../media/image22.gif"/><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image" Target="../media/image25.png"/><Relationship Id="rId4" Type="http://schemas.openxmlformats.org/officeDocument/2006/relationships/image" Target="../media/image24.jpeg"/></Relationships>
</file>

<file path=ppt/slides/_rels/slide1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 Id="rId4" Type="http://schemas.openxmlformats.org/officeDocument/2006/relationships/image" Target="../media/image33.jpeg"/></Relationships>
</file>

<file path=ppt/slides/_rels/slide2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hyperlink" Target="https://www.xataka.com/espacio/perseverance-nasa-tiene-como-procesador-principal-powerpc-750-imac-g3-colores-1998" TargetMode="External"/><Relationship Id="rId1" Type="http://schemas.openxmlformats.org/officeDocument/2006/relationships/slideLayout" Target="../slideLayouts/slideLayout2.xml"/><Relationship Id="rId4" Type="http://schemas.openxmlformats.org/officeDocument/2006/relationships/image" Target="../media/image36.jpeg"/></Relationships>
</file>

<file path=ppt/slides/_rels/slide31.xml.rels><?xml version="1.0" encoding="UTF-8" standalone="yes"?>
<Relationships xmlns="http://schemas.openxmlformats.org/package/2006/relationships"><Relationship Id="rId2" Type="http://schemas.openxmlformats.org/officeDocument/2006/relationships/hyperlink" Target="http://www.reuters.com/article/2013/07/09/us-usa-pentagon-payerrors-special-report-idUSBRE96818I20130709"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www.eweek.com/developer/slideshows/cobol-10-reasons-the-old-language-is-still-kicking/" TargetMode="External"/><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hyperlink" Target="http://eltamiz.com/elcedazo/2009/03/02/el-cobol-virus-del-milenio" TargetMode="External"/><Relationship Id="rId4" Type="http://schemas.openxmlformats.org/officeDocument/2006/relationships/hyperlink" Target="http://en.wikipedia.org/?title=Talk:COBOL" TargetMode="Externa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control" Target="../activeX/activeX1.xml"/><Relationship Id="rId1" Type="http://schemas.openxmlformats.org/officeDocument/2006/relationships/vmlDrawing" Target="../drawings/vmlDrawing1.vml"/><Relationship Id="rId4" Type="http://schemas.openxmlformats.org/officeDocument/2006/relationships/image" Target="../media/image41.wmf"/></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control" Target="../activeX/activeX2.xml"/><Relationship Id="rId1" Type="http://schemas.openxmlformats.org/officeDocument/2006/relationships/vmlDrawing" Target="../drawings/vmlDrawing2.vml"/><Relationship Id="rId4" Type="http://schemas.openxmlformats.org/officeDocument/2006/relationships/image" Target="../media/image42.wmf"/></Relationships>
</file>

<file path=ppt/slides/_rels/slide4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control" Target="../activeX/activeX3.xml"/><Relationship Id="rId1" Type="http://schemas.openxmlformats.org/officeDocument/2006/relationships/vmlDrawing" Target="../drawings/vmlDrawing3.vml"/><Relationship Id="rId4" Type="http://schemas.openxmlformats.org/officeDocument/2006/relationships/image" Target="../media/image43.wmf"/></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hyperlink" Target="https://www.codemotion.com/magazine/es/backend-es/arquitectura-del-software/mely-lerman-el-cobol-ha-venido-para-quedarse-o-no/" TargetMode="External"/><Relationship Id="rId2" Type="http://schemas.openxmlformats.org/officeDocument/2006/relationships/hyperlink" Target="http://es.wikipedia.org/wiki/Fortune_500" TargetMode="Externa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hyperlink" Target="http://sg.com.mx/buzz/las-universidades-siguen-sin-reaccionar-ante-la-demanda-programadores-cobol" TargetMode="External"/><Relationship Id="rId2" Type="http://schemas.openxmlformats.org/officeDocument/2006/relationships/hyperlink" Target="https://cis.hfcc.edu/faq/cobol" TargetMode="External"/><Relationship Id="rId1" Type="http://schemas.openxmlformats.org/officeDocument/2006/relationships/slideLayout" Target="../slideLayouts/slideLayout2.xml"/><Relationship Id="rId4" Type="http://schemas.openxmlformats.org/officeDocument/2006/relationships/hyperlink" Target="https://www.aarp.org/espanol/trabajo/busqueda-de-empleo/info-2020/ofertas-para-programadores-de-cobol-por-coronavirus.html" TargetMode="External"/></Relationships>
</file>

<file path=ppt/slides/_rels/slide4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hyperlink" Target="http://www.computerworld.com/article/2502430/data-center/cobol-brain-drain--survey-results.html" TargetMode="External"/><Relationship Id="rId1" Type="http://schemas.openxmlformats.org/officeDocument/2006/relationships/slideLayout" Target="../slideLayouts/slideLayout2.xml"/><Relationship Id="rId4" Type="http://schemas.openxmlformats.org/officeDocument/2006/relationships/image" Target="../media/image46.png"/></Relationships>
</file>

<file path=ppt/slides/_rels/slide49.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microsoft.com/office/2007/relationships/media" Target="../media/media2.avi"/><Relationship Id="rId7" Type="http://schemas.openxmlformats.org/officeDocument/2006/relationships/image" Target="../media/image49.png"/><Relationship Id="rId2" Type="http://schemas.openxmlformats.org/officeDocument/2006/relationships/video" Target="../media/media1.avi"/><Relationship Id="rId1" Type="http://schemas.microsoft.com/office/2007/relationships/media" Target="../media/media1.avi"/><Relationship Id="rId6" Type="http://schemas.openxmlformats.org/officeDocument/2006/relationships/image" Target="../media/image48.png"/><Relationship Id="rId5" Type="http://schemas.openxmlformats.org/officeDocument/2006/relationships/slideLayout" Target="../slideLayouts/slideLayout2.xml"/><Relationship Id="rId4" Type="http://schemas.openxmlformats.org/officeDocument/2006/relationships/video" Target="../media/media2.avi"/></Relationships>
</file>

<file path=ppt/slides/_rels/slide51.xml.rels><?xml version="1.0" encoding="UTF-8" standalone="yes"?>
<Relationships xmlns="http://schemas.openxmlformats.org/package/2006/relationships"><Relationship Id="rId2" Type="http://schemas.openxmlformats.org/officeDocument/2006/relationships/hyperlink" Target="https://www.xataka.com/historia-tecnologica/este-programa-informatico-1958-sigue-usandose-hoy-dia-sustituirlo-seria-demasiado-caro" TargetMode="Externa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hyperlink" Target="https://www.xataka.com/especiales/as-400-viejos-rockeros-que-nunca-mueren-sigue-activo-decadas-despues-nacer-hay-demanda-profesionales/amp?__twitter_impression=true" TargetMode="External"/><Relationship Id="rId1" Type="http://schemas.openxmlformats.org/officeDocument/2006/relationships/slideLayout" Target="../slideLayouts/slideLayout2.xml"/><Relationship Id="rId6" Type="http://schemas.openxmlformats.org/officeDocument/2006/relationships/image" Target="../media/image53.png"/><Relationship Id="rId5" Type="http://schemas.openxmlformats.org/officeDocument/2006/relationships/image" Target="../media/image52.gif"/><Relationship Id="rId4" Type="http://schemas.openxmlformats.org/officeDocument/2006/relationships/image" Target="../media/image51.jpeg"/></Relationships>
</file>

<file path=ppt/slides/_rels/slide53.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8" Type="http://schemas.openxmlformats.org/officeDocument/2006/relationships/image" Target="../media/image61.png"/><Relationship Id="rId3" Type="http://schemas.openxmlformats.org/officeDocument/2006/relationships/hyperlink" Target="http://www.consumer.es/web/es/tecnologia/software/2013/10/21/218283.php" TargetMode="External"/><Relationship Id="rId7" Type="http://schemas.openxmlformats.org/officeDocument/2006/relationships/hyperlink" Target="powerpoint-referenced-files/XPocalypseComicBook.pdf" TargetMode="External"/><Relationship Id="rId2" Type="http://schemas.openxmlformats.org/officeDocument/2006/relationships/hyperlink" Target="http://www.microsoft.com/es-es/windows/endofsupport.aspx" TargetMode="External"/><Relationship Id="rId1" Type="http://schemas.openxmlformats.org/officeDocument/2006/relationships/slideLayout" Target="../slideLayouts/slideLayout2.xml"/><Relationship Id="rId6" Type="http://schemas.openxmlformats.org/officeDocument/2006/relationships/image" Target="../media/image60.png"/><Relationship Id="rId5" Type="http://schemas.openxmlformats.org/officeDocument/2006/relationships/hyperlink" Target="http://www.xpocalypse2014.com/" TargetMode="External"/><Relationship Id="rId4" Type="http://schemas.openxmlformats.org/officeDocument/2006/relationships/image" Target="../media/image59.png"/></Relationships>
</file>

<file path=ppt/slides/_rels/slide58.xml.rels><?xml version="1.0" encoding="UTF-8" standalone="yes"?>
<Relationships xmlns="http://schemas.openxmlformats.org/package/2006/relationships"><Relationship Id="rId3" Type="http://schemas.openxmlformats.org/officeDocument/2006/relationships/hyperlink" Target="http://www.zdnet.com/blog/bott/microsoft-quietly-extends-consumer-support-for-windows-7-vista/4529" TargetMode="External"/><Relationship Id="rId2" Type="http://schemas.openxmlformats.org/officeDocument/2006/relationships/hyperlink" Target="http://www.informationweek.com/windows/operating-systems/microsoft-pledges-windows-xp-support-thr/208800494" TargetMode="External"/><Relationship Id="rId1" Type="http://schemas.openxmlformats.org/officeDocument/2006/relationships/slideLayout" Target="../slideLayouts/slideLayout2.xml"/><Relationship Id="rId5" Type="http://schemas.openxmlformats.org/officeDocument/2006/relationships/image" Target="../media/image63.jpeg"/><Relationship Id="rId4" Type="http://schemas.openxmlformats.org/officeDocument/2006/relationships/image" Target="../media/image62.jpeg"/></Relationships>
</file>

<file path=ppt/slides/_rels/slide59.xml.rels><?xml version="1.0" encoding="UTF-8" standalone="yes"?>
<Relationships xmlns="http://schemas.openxmlformats.org/package/2006/relationships"><Relationship Id="rId2" Type="http://schemas.openxmlformats.org/officeDocument/2006/relationships/hyperlink" Target="http://www.zdnet.com/the-coming-xpocalypse-and-five-things-microsoft-can-do-to-prevent-it-7000020840/" TargetMode="Externa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hyperlink" Target="http://www.computerworld.com/article/2486673/malware-vulnerabilities/microsoft-will-furnish-malware-assassin-to-xp-users-until-mid-2015.html"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64.png"/><Relationship Id="rId5" Type="http://schemas.openxmlformats.org/officeDocument/2006/relationships/hyperlink" Target="http://www.computerworld.com/article/2490501/malware-vulnerabilities/xpocalypse--not-now.html" TargetMode="External"/><Relationship Id="rId4" Type="http://schemas.openxmlformats.org/officeDocument/2006/relationships/hyperlink" Target="http://www.extremetech.com/computing/183362-windows-xp-rises-from-the-grave-simple-hack-gives-you-five-more-years-of-updates" TargetMode="External"/></Relationships>
</file>

<file path=ppt/slides/_rels/slide61.xml.rels><?xml version="1.0" encoding="UTF-8" standalone="yes"?>
<Relationships xmlns="http://schemas.openxmlformats.org/package/2006/relationships"><Relationship Id="rId3" Type="http://schemas.openxmlformats.org/officeDocument/2006/relationships/hyperlink" Target="https://cc.zdnet.com/v1/otc/00hQi47eqnEWQ6T9d4QLBUc?element=BODY&amp;element_label=Digital+Analytics+Program+%28DAP%29&amp;module=LINK&amp;object_type=text-link&amp;object_uuid=471ebbbf-68f6-4161-a49c-61af75802b1e&amp;position=1&amp;template=article&amp;track_code=__COM_CLICK_ID__&amp;url=https%3A%2F%2Fanalytics.usa.gov%2F&amp;view_instance_uuid=bb70e5d6-a279-4dbc-af51-e5dee5d7c9d2" TargetMode="External"/><Relationship Id="rId2" Type="http://schemas.openxmlformats.org/officeDocument/2006/relationships/hyperlink" Target="https://analytics.usa.gov/" TargetMode="Externa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hyperlink" Target="https://www.lavanguardia.com/economia/20251013/11150952/windows-10-deja-proteccion-tres-millones-ordenadores-espana.html" TargetMode="External"/><Relationship Id="rId2" Type="http://schemas.openxmlformats.org/officeDocument/2006/relationships/hyperlink" Target="https://www.20minutos.es/tecnologia/moviles-dispositivos/gran-apagon-microsoft-windows-10-llega-fin-millones-espanoles-usan-sistema-operativo_6515140_0.html" TargetMode="External"/><Relationship Id="rId1" Type="http://schemas.openxmlformats.org/officeDocument/2006/relationships/slideLayout" Target="../slideLayouts/slideLayout2.xml"/><Relationship Id="rId5" Type="http://schemas.openxmlformats.org/officeDocument/2006/relationships/hyperlink" Target="https://www.infobae.com/tecno/2026/06/27/windows-10-se-resiste-a-morir-microsoft-extiende-sus-actualizaciones-de-seguridad-hasta-octubre-de-2027/" TargetMode="External"/><Relationship Id="rId4" Type="http://schemas.openxmlformats.org/officeDocument/2006/relationships/hyperlink" Target="https://www.adslzone.net/noticias/windows/microsoft-europa-obliga-seguir-ofreciendo-gratis-actualizaciones-windows-10" TargetMode="External"/></Relationships>
</file>

<file path=ppt/slides/_rels/slide65.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hyperlink" Target="https://gs.statcounter.com/windows-version-market-share/desktop/worldwide#monthly-200901-202608" TargetMode="Externa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8" Type="http://schemas.openxmlformats.org/officeDocument/2006/relationships/image" Target="../media/image76.jpeg"/><Relationship Id="rId13" Type="http://schemas.openxmlformats.org/officeDocument/2006/relationships/image" Target="../media/image81.png"/><Relationship Id="rId18" Type="http://schemas.openxmlformats.org/officeDocument/2006/relationships/image" Target="../media/image86.png"/><Relationship Id="rId3" Type="http://schemas.openxmlformats.org/officeDocument/2006/relationships/image" Target="../media/image71.png"/><Relationship Id="rId21" Type="http://schemas.openxmlformats.org/officeDocument/2006/relationships/image" Target="../media/image89.png"/><Relationship Id="rId7" Type="http://schemas.openxmlformats.org/officeDocument/2006/relationships/image" Target="../media/image75.png"/><Relationship Id="rId12" Type="http://schemas.openxmlformats.org/officeDocument/2006/relationships/image" Target="../media/image80.jpeg"/><Relationship Id="rId17" Type="http://schemas.openxmlformats.org/officeDocument/2006/relationships/image" Target="../media/image85.jpeg"/><Relationship Id="rId25" Type="http://schemas.openxmlformats.org/officeDocument/2006/relationships/image" Target="../media/image93.png"/><Relationship Id="rId2" Type="http://schemas.openxmlformats.org/officeDocument/2006/relationships/image" Target="../media/image70.png"/><Relationship Id="rId16" Type="http://schemas.openxmlformats.org/officeDocument/2006/relationships/image" Target="../media/image84.jpeg"/><Relationship Id="rId20" Type="http://schemas.openxmlformats.org/officeDocument/2006/relationships/image" Target="../media/image88.png"/><Relationship Id="rId1" Type="http://schemas.openxmlformats.org/officeDocument/2006/relationships/slideLayout" Target="../slideLayouts/slideLayout2.xml"/><Relationship Id="rId6" Type="http://schemas.openxmlformats.org/officeDocument/2006/relationships/image" Target="../media/image74.jpeg"/><Relationship Id="rId11" Type="http://schemas.openxmlformats.org/officeDocument/2006/relationships/image" Target="../media/image79.jpeg"/><Relationship Id="rId24" Type="http://schemas.openxmlformats.org/officeDocument/2006/relationships/image" Target="../media/image92.png"/><Relationship Id="rId5" Type="http://schemas.openxmlformats.org/officeDocument/2006/relationships/image" Target="../media/image73.jpeg"/><Relationship Id="rId15" Type="http://schemas.openxmlformats.org/officeDocument/2006/relationships/image" Target="../media/image83.jpeg"/><Relationship Id="rId23" Type="http://schemas.openxmlformats.org/officeDocument/2006/relationships/image" Target="../media/image91.png"/><Relationship Id="rId10" Type="http://schemas.openxmlformats.org/officeDocument/2006/relationships/image" Target="../media/image78.jpeg"/><Relationship Id="rId19" Type="http://schemas.openxmlformats.org/officeDocument/2006/relationships/image" Target="../media/image87.png"/><Relationship Id="rId4" Type="http://schemas.openxmlformats.org/officeDocument/2006/relationships/image" Target="../media/image72.png"/><Relationship Id="rId9" Type="http://schemas.openxmlformats.org/officeDocument/2006/relationships/image" Target="../media/image77.jpeg"/><Relationship Id="rId14" Type="http://schemas.openxmlformats.org/officeDocument/2006/relationships/image" Target="../media/image82.jpeg"/><Relationship Id="rId22" Type="http://schemas.openxmlformats.org/officeDocument/2006/relationships/image" Target="../media/image90.png"/></Relationships>
</file>

<file path=ppt/slides/_rels/slide69.xml.rels><?xml version="1.0" encoding="UTF-8" standalone="yes"?>
<Relationships xmlns="http://schemas.openxmlformats.org/package/2006/relationships"><Relationship Id="rId2" Type="http://schemas.openxmlformats.org/officeDocument/2006/relationships/image" Target="../media/image94.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image" Target="../media/image95.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hyperlink" Target="https://www.statista.com/statistics/1010716/apple-app-store-google-play-app-downloads-forecast/" TargetMode="External"/><Relationship Id="rId2" Type="http://schemas.openxmlformats.org/officeDocument/2006/relationships/image" Target="../media/image97.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hyperlink" Target="https://spectrum.ieee.org/computing/it/inside-hidden-world-legacy-it-systems" TargetMode="Externa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hyperlink" Target="powerpoint-referenced-files/KIDS%20REACT%20TO%20OLD%20COMPUTERS.mp4" TargetMode="Externa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hyperlink" Target="http://www.colossus-computer.com/colossus1.html" TargetMode="External"/><Relationship Id="rId1" Type="http://schemas.openxmlformats.org/officeDocument/2006/relationships/slideLayout" Target="../slideLayouts/slideLayout2.xml"/><Relationship Id="rId5" Type="http://schemas.openxmlformats.org/officeDocument/2006/relationships/image" Target="../media/image101.jpeg"/><Relationship Id="rId4" Type="http://schemas.openxmlformats.org/officeDocument/2006/relationships/image" Target="../media/image100.jpeg"/></Relationships>
</file>

<file path=ppt/slides/_rels/slide76.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hyperlink" Target="powerpoint-referenced-files/IntelProcessorHistory.pdf" TargetMode="External"/><Relationship Id="rId1" Type="http://schemas.openxmlformats.org/officeDocument/2006/relationships/slideLayout" Target="../slideLayouts/slideLayout2.xml"/><Relationship Id="rId5" Type="http://schemas.openxmlformats.org/officeDocument/2006/relationships/image" Target="../media/image104.jpeg"/><Relationship Id="rId4" Type="http://schemas.openxmlformats.org/officeDocument/2006/relationships/image" Target="../media/image103.jpeg"/></Relationships>
</file>

<file path=ppt/slides/_rels/slide77.xml.rels><?xml version="1.0" encoding="UTF-8" standalone="yes"?>
<Relationships xmlns="http://schemas.openxmlformats.org/package/2006/relationships"><Relationship Id="rId2" Type="http://schemas.openxmlformats.org/officeDocument/2006/relationships/image" Target="../media/image105.pn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3" Type="http://schemas.openxmlformats.org/officeDocument/2006/relationships/image" Target="../media/image107.jpeg"/><Relationship Id="rId2" Type="http://schemas.openxmlformats.org/officeDocument/2006/relationships/image" Target="../media/image106.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109.jpeg"/><Relationship Id="rId2" Type="http://schemas.openxmlformats.org/officeDocument/2006/relationships/image" Target="../media/image108.png"/><Relationship Id="rId1" Type="http://schemas.openxmlformats.org/officeDocument/2006/relationships/slideLayout" Target="../slideLayouts/slideLayout6.xml"/><Relationship Id="rId4" Type="http://schemas.openxmlformats.org/officeDocument/2006/relationships/image" Target="../media/image110.jpeg"/></Relationships>
</file>

<file path=ppt/slides/_rels/slide80.xml.rels><?xml version="1.0" encoding="UTF-8" standalone="yes"?>
<Relationships xmlns="http://schemas.openxmlformats.org/package/2006/relationships"><Relationship Id="rId2" Type="http://schemas.openxmlformats.org/officeDocument/2006/relationships/image" Target="../media/image111.gif"/><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112.png"/><Relationship Id="rId2" Type="http://schemas.openxmlformats.org/officeDocument/2006/relationships/hyperlink" Target="powerpoint-referenced-files/TaxonomyofProgrammingLanguages.png" TargetMode="Externa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hyperlink" Target="https://cobolcowboys.com/cobol-today/" TargetMode="External"/><Relationship Id="rId2" Type="http://schemas.openxmlformats.org/officeDocument/2006/relationships/hyperlink" Target="http://es.wikipedia.org/wiki/Procesamiento_por_lotes" TargetMode="Externa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113.jpe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114.wmf"/><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image" Target="../media/image115.pn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image" Target="../media/image116.png"/><Relationship Id="rId1" Type="http://schemas.openxmlformats.org/officeDocument/2006/relationships/slideLayout" Target="../slideLayouts/slideLayout2.xml"/><Relationship Id="rId4" Type="http://schemas.openxmlformats.org/officeDocument/2006/relationships/image" Target="../media/image118.jpeg"/></Relationships>
</file>

<file path=ppt/slides/_rels/slide94.xml.rels><?xml version="1.0" encoding="UTF-8" standalone="yes"?>
<Relationships xmlns="http://schemas.openxmlformats.org/package/2006/relationships"><Relationship Id="rId3" Type="http://schemas.openxmlformats.org/officeDocument/2006/relationships/image" Target="../media/image120.jpeg"/><Relationship Id="rId2" Type="http://schemas.openxmlformats.org/officeDocument/2006/relationships/image" Target="../media/image119.png"/><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3" Type="http://schemas.openxmlformats.org/officeDocument/2006/relationships/image" Target="../media/image121.jpeg"/><Relationship Id="rId2" Type="http://schemas.openxmlformats.org/officeDocument/2006/relationships/hyperlink" Target="http://vimeo.com/21169137" TargetMode="External"/><Relationship Id="rId1" Type="http://schemas.openxmlformats.org/officeDocument/2006/relationships/slideLayout" Target="../slideLayouts/slideLayout2.xml"/><Relationship Id="rId5" Type="http://schemas.openxmlformats.org/officeDocument/2006/relationships/image" Target="../media/image123.jpeg"/><Relationship Id="rId4" Type="http://schemas.openxmlformats.org/officeDocument/2006/relationships/image" Target="../media/image122.jpeg"/></Relationships>
</file>

<file path=ppt/slides/_rels/slide96.xml.rels><?xml version="1.0" encoding="UTF-8" standalone="yes"?>
<Relationships xmlns="http://schemas.openxmlformats.org/package/2006/relationships"><Relationship Id="rId2" Type="http://schemas.openxmlformats.org/officeDocument/2006/relationships/image" Target="../media/image124.gif"/><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3" Type="http://schemas.openxmlformats.org/officeDocument/2006/relationships/image" Target="../media/image125.png"/><Relationship Id="rId2" Type="http://schemas.openxmlformats.org/officeDocument/2006/relationships/hyperlink" Target="http://www.youtube.com/watch?v=sujZg7jwKdk" TargetMode="External"/><Relationship Id="rId1" Type="http://schemas.openxmlformats.org/officeDocument/2006/relationships/slideLayout" Target="../slideLayouts/slideLayout2.xml"/><Relationship Id="rId4" Type="http://schemas.openxmlformats.org/officeDocument/2006/relationships/image" Target="../media/image126.png"/></Relationships>
</file>

<file path=ppt/slides/_rels/slide9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3" Type="http://schemas.openxmlformats.org/officeDocument/2006/relationships/image" Target="../media/image128.png"/><Relationship Id="rId2" Type="http://schemas.openxmlformats.org/officeDocument/2006/relationships/image" Target="../media/image127.png"/><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2" Type="http://schemas.openxmlformats.org/officeDocument/2006/relationships/image" Target="../media/image129.pn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3" Type="http://schemas.openxmlformats.org/officeDocument/2006/relationships/image" Target="../media/image131.jpeg"/><Relationship Id="rId2" Type="http://schemas.openxmlformats.org/officeDocument/2006/relationships/image" Target="../media/image130.jpe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3" Type="http://schemas.openxmlformats.org/officeDocument/2006/relationships/hyperlink" Target="http://elinux.org/RPi_Hub" TargetMode="External"/><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132.png"/><Relationship Id="rId4" Type="http://schemas.openxmlformats.org/officeDocument/2006/relationships/hyperlink" Target="powerpoint-referenced-files/Raspberry-pi-r20-schematics-issue22027pdf.pdf" TargetMode="External"/></Relationships>
</file>

<file path=ppt/slides/_rels/slide105.xml.rels><?xml version="1.0" encoding="UTF-8" standalone="yes"?>
<Relationships xmlns="http://schemas.openxmlformats.org/package/2006/relationships"><Relationship Id="rId2" Type="http://schemas.openxmlformats.org/officeDocument/2006/relationships/image" Target="../media/image133.png"/><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vmlDrawing" Target="../drawings/vmlDrawing4.vml"/><Relationship Id="rId5" Type="http://schemas.openxmlformats.org/officeDocument/2006/relationships/image" Target="../media/image134.wmf"/><Relationship Id="rId4" Type="http://schemas.openxmlformats.org/officeDocument/2006/relationships/oleObject" Target="../embeddings/oleObject1.bin"/></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3" Type="http://schemas.openxmlformats.org/officeDocument/2006/relationships/image" Target="../media/image135.gif"/><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36.jpeg"/></Relationships>
</file>

<file path=ppt/slides/_rels/slide111.xml.rels><?xml version="1.0" encoding="UTF-8" standalone="yes"?>
<Relationships xmlns="http://schemas.openxmlformats.org/package/2006/relationships"><Relationship Id="rId3" Type="http://schemas.openxmlformats.org/officeDocument/2006/relationships/image" Target="../media/image135.gif"/><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37.gif"/></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2" Type="http://schemas.openxmlformats.org/officeDocument/2006/relationships/image" Target="../media/image138.gif"/><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2" Type="http://schemas.openxmlformats.org/officeDocument/2006/relationships/image" Target="../media/image139.png"/><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3" Type="http://schemas.openxmlformats.org/officeDocument/2006/relationships/image" Target="../media/image140.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41.gif"/></Relationships>
</file>

<file path=ppt/slides/_rels/slide1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4.xml.rels><?xml version="1.0" encoding="UTF-8" standalone="yes"?>
<Relationships xmlns="http://schemas.openxmlformats.org/package/2006/relationships"><Relationship Id="rId3" Type="http://schemas.openxmlformats.org/officeDocument/2006/relationships/image" Target="../media/image14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5.xml.rels><?xml version="1.0" encoding="UTF-8" standalone="yes"?>
<Relationships xmlns="http://schemas.openxmlformats.org/package/2006/relationships"><Relationship Id="rId3" Type="http://schemas.openxmlformats.org/officeDocument/2006/relationships/image" Target="../media/image14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9.xml.rels><?xml version="1.0" encoding="UTF-8" standalone="yes"?>
<Relationships xmlns="http://schemas.openxmlformats.org/package/2006/relationships"><Relationship Id="rId3" Type="http://schemas.openxmlformats.org/officeDocument/2006/relationships/image" Target="../media/image14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3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3" Type="http://schemas.openxmlformats.org/officeDocument/2006/relationships/image" Target="../media/image144.png"/><Relationship Id="rId2" Type="http://schemas.openxmlformats.org/officeDocument/2006/relationships/image" Target="../media/image143.jpeg"/><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2" Type="http://schemas.openxmlformats.org/officeDocument/2006/relationships/image" Target="../media/image145.png"/><Relationship Id="rId1" Type="http://schemas.openxmlformats.org/officeDocument/2006/relationships/slideLayout" Target="../slideLayouts/slideLayout6.xml"/></Relationships>
</file>

<file path=ppt/slides/_rels/slide143.xml.rels><?xml version="1.0" encoding="UTF-8" standalone="yes"?>
<Relationships xmlns="http://schemas.openxmlformats.org/package/2006/relationships"><Relationship Id="rId3" Type="http://schemas.openxmlformats.org/officeDocument/2006/relationships/image" Target="../media/image147.jpeg"/><Relationship Id="rId2" Type="http://schemas.openxmlformats.org/officeDocument/2006/relationships/image" Target="../media/image146.jpeg"/><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2" Type="http://schemas.openxmlformats.org/officeDocument/2006/relationships/hyperlink" Target="powerpoint-referenced-files/1999-12-27%20Heraldo%20-%20Efecto%202000.pdf" TargetMode="External"/><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2" Type="http://schemas.openxmlformats.org/officeDocument/2006/relationships/image" Target="../media/image148.jpeg"/><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2" Type="http://schemas.openxmlformats.org/officeDocument/2006/relationships/image" Target="../media/image149.gif"/><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2" Type="http://schemas.openxmlformats.org/officeDocument/2006/relationships/image" Target="../media/image150.png"/><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3" Type="http://schemas.openxmlformats.org/officeDocument/2006/relationships/image" Target="../media/image151.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55.xml.rels><?xml version="1.0" encoding="UTF-8" standalone="yes"?>
<Relationships xmlns="http://schemas.openxmlformats.org/package/2006/relationships"><Relationship Id="rId3" Type="http://schemas.openxmlformats.org/officeDocument/2006/relationships/image" Target="../media/image15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56.xml.rels><?xml version="1.0" encoding="UTF-8" standalone="yes"?>
<Relationships xmlns="http://schemas.openxmlformats.org/package/2006/relationships"><Relationship Id="rId3" Type="http://schemas.openxmlformats.org/officeDocument/2006/relationships/image" Target="../media/image15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5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3" Type="http://schemas.openxmlformats.org/officeDocument/2006/relationships/image" Target="../media/image154.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59.xml.rels><?xml version="1.0" encoding="UTF-8" standalone="yes"?>
<Relationships xmlns="http://schemas.openxmlformats.org/package/2006/relationships"><Relationship Id="rId3" Type="http://schemas.openxmlformats.org/officeDocument/2006/relationships/image" Target="../media/image155.jpe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56.png"/></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2" Type="http://schemas.openxmlformats.org/officeDocument/2006/relationships/image" Target="../media/image157.jpeg"/><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2" Type="http://schemas.openxmlformats.org/officeDocument/2006/relationships/image" Target="../media/image158.png"/><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2" Type="http://schemas.openxmlformats.org/officeDocument/2006/relationships/image" Target="../media/image159.gif"/><Relationship Id="rId1" Type="http://schemas.openxmlformats.org/officeDocument/2006/relationships/slideLayout" Target="../slideLayouts/slideLayout7.xml"/></Relationships>
</file>

<file path=ppt/slides/_rels/slide166.xml.rels><?xml version="1.0" encoding="UTF-8" standalone="yes"?>
<Relationships xmlns="http://schemas.openxmlformats.org/package/2006/relationships"><Relationship Id="rId2" Type="http://schemas.openxmlformats.org/officeDocument/2006/relationships/image" Target="../media/image160.jpeg"/><Relationship Id="rId1" Type="http://schemas.openxmlformats.org/officeDocument/2006/relationships/slideLayout" Target="../slideLayouts/slideLayout2.xml"/></Relationships>
</file>

<file path=ppt/slides/_rels/slide167.xml.rels><?xml version="1.0" encoding="UTF-8" standalone="yes"?>
<Relationships xmlns="http://schemas.openxmlformats.org/package/2006/relationships"><Relationship Id="rId3" Type="http://schemas.openxmlformats.org/officeDocument/2006/relationships/image" Target="../media/image162.jpeg"/><Relationship Id="rId2" Type="http://schemas.openxmlformats.org/officeDocument/2006/relationships/image" Target="../media/image161.jpeg"/><Relationship Id="rId1" Type="http://schemas.openxmlformats.org/officeDocument/2006/relationships/slideLayout" Target="../slideLayouts/slideLayout2.xml"/><Relationship Id="rId4" Type="http://schemas.openxmlformats.org/officeDocument/2006/relationships/image" Target="../media/image163.png"/></Relationships>
</file>

<file path=ppt/slides/_rels/slide168.xml.rels><?xml version="1.0" encoding="UTF-8" standalone="yes"?>
<Relationships xmlns="http://schemas.openxmlformats.org/package/2006/relationships"><Relationship Id="rId2" Type="http://schemas.openxmlformats.org/officeDocument/2006/relationships/hyperlink" Target="powerpoint-referenced-files/ibm5160techref.pdf#page=327" TargetMode="External"/><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3" Type="http://schemas.openxmlformats.org/officeDocument/2006/relationships/image" Target="../media/image165.gif"/><Relationship Id="rId2" Type="http://schemas.openxmlformats.org/officeDocument/2006/relationships/image" Target="../media/image164.jpeg"/><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3" Type="http://schemas.openxmlformats.org/officeDocument/2006/relationships/image" Target="../media/image167.jpeg"/><Relationship Id="rId2" Type="http://schemas.openxmlformats.org/officeDocument/2006/relationships/image" Target="../media/image166.jpeg"/><Relationship Id="rId1" Type="http://schemas.openxmlformats.org/officeDocument/2006/relationships/slideLayout" Target="../slideLayouts/slideLayout2.xml"/></Relationships>
</file>

<file path=ppt/slides/_rels/slide171.xml.rels><?xml version="1.0" encoding="UTF-8" standalone="yes"?>
<Relationships xmlns="http://schemas.openxmlformats.org/package/2006/relationships"><Relationship Id="rId3" Type="http://schemas.openxmlformats.org/officeDocument/2006/relationships/image" Target="../media/image169.jpeg"/><Relationship Id="rId2" Type="http://schemas.openxmlformats.org/officeDocument/2006/relationships/image" Target="../media/image168.gif"/><Relationship Id="rId1" Type="http://schemas.openxmlformats.org/officeDocument/2006/relationships/slideLayout" Target="../slideLayouts/slideLayout2.xml"/></Relationships>
</file>

<file path=ppt/slides/_rels/slide172.xml.rels><?xml version="1.0" encoding="UTF-8" standalone="yes"?>
<Relationships xmlns="http://schemas.openxmlformats.org/package/2006/relationships"><Relationship Id="rId3" Type="http://schemas.openxmlformats.org/officeDocument/2006/relationships/image" Target="../media/image171.jpeg"/><Relationship Id="rId2" Type="http://schemas.openxmlformats.org/officeDocument/2006/relationships/image" Target="../media/image170.png"/><Relationship Id="rId1" Type="http://schemas.openxmlformats.org/officeDocument/2006/relationships/slideLayout" Target="../slideLayouts/slideLayout2.xml"/></Relationships>
</file>

<file path=ppt/slides/_rels/slide173.xml.rels><?xml version="1.0" encoding="UTF-8" standalone="yes"?>
<Relationships xmlns="http://schemas.openxmlformats.org/package/2006/relationships"><Relationship Id="rId3" Type="http://schemas.openxmlformats.org/officeDocument/2006/relationships/image" Target="../media/image173.jpeg"/><Relationship Id="rId2" Type="http://schemas.openxmlformats.org/officeDocument/2006/relationships/image" Target="../media/image172.jpeg"/><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3" Type="http://schemas.openxmlformats.org/officeDocument/2006/relationships/image" Target="../media/image175.jpeg"/><Relationship Id="rId2" Type="http://schemas.openxmlformats.org/officeDocument/2006/relationships/image" Target="../media/image174.jpeg"/><Relationship Id="rId1" Type="http://schemas.openxmlformats.org/officeDocument/2006/relationships/slideLayout" Target="../slideLayouts/slideLayout2.xml"/></Relationships>
</file>

<file path=ppt/slides/_rels/slide175.xml.rels><?xml version="1.0" encoding="UTF-8" standalone="yes"?>
<Relationships xmlns="http://schemas.openxmlformats.org/package/2006/relationships"><Relationship Id="rId3" Type="http://schemas.openxmlformats.org/officeDocument/2006/relationships/image" Target="../media/image177.jpeg"/><Relationship Id="rId2" Type="http://schemas.openxmlformats.org/officeDocument/2006/relationships/image" Target="../media/image176.png"/><Relationship Id="rId1" Type="http://schemas.openxmlformats.org/officeDocument/2006/relationships/slideLayout" Target="../slideLayouts/slideLayout2.xml"/></Relationships>
</file>

<file path=ppt/slides/_rels/slide176.xml.rels><?xml version="1.0" encoding="UTF-8" standalone="yes"?>
<Relationships xmlns="http://schemas.openxmlformats.org/package/2006/relationships"><Relationship Id="rId3" Type="http://schemas.openxmlformats.org/officeDocument/2006/relationships/hyperlink" Target="https://www.youtube.com/watch?v=4wEJ1Tk4K30" TargetMode="External"/><Relationship Id="rId2" Type="http://schemas.openxmlformats.org/officeDocument/2006/relationships/hyperlink" Target="https://www.youtube.com/watch?v=oUJ4L4kmbHw" TargetMode="External"/><Relationship Id="rId1" Type="http://schemas.openxmlformats.org/officeDocument/2006/relationships/slideLayout" Target="../slideLayouts/slideLayout2.xml"/><Relationship Id="rId6" Type="http://schemas.openxmlformats.org/officeDocument/2006/relationships/hyperlink" Target="https://www.youtube.com/watch?v=TDYRHIGLAuM" TargetMode="External"/><Relationship Id="rId5" Type="http://schemas.openxmlformats.org/officeDocument/2006/relationships/hyperlink" Target="https://www.youtube.com/watch?v=X0pFZG7j5cE" TargetMode="External"/><Relationship Id="rId4" Type="http://schemas.openxmlformats.org/officeDocument/2006/relationships/hyperlink" Target="https://www.youtube.com/watch?v=4ulBRQKCwd4" TargetMode="External"/></Relationships>
</file>

<file path=ppt/slides/_rels/slide177.xml.rels><?xml version="1.0" encoding="UTF-8" standalone="yes"?>
<Relationships xmlns="http://schemas.openxmlformats.org/package/2006/relationships"><Relationship Id="rId3" Type="http://schemas.openxmlformats.org/officeDocument/2006/relationships/image" Target="../media/image179.jpeg"/><Relationship Id="rId2" Type="http://schemas.openxmlformats.org/officeDocument/2006/relationships/image" Target="../media/image178.jpeg"/><Relationship Id="rId1" Type="http://schemas.openxmlformats.org/officeDocument/2006/relationships/slideLayout" Target="../slideLayouts/slideLayout2.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9.xml.rels><?xml version="1.0" encoding="UTF-8" standalone="yes"?>
<Relationships xmlns="http://schemas.openxmlformats.org/package/2006/relationships"><Relationship Id="rId2" Type="http://schemas.openxmlformats.org/officeDocument/2006/relationships/hyperlink" Target="http://www.lejos.org/" TargetMode="External"/><Relationship Id="rId1" Type="http://schemas.openxmlformats.org/officeDocument/2006/relationships/slideLayout" Target="../slideLayouts/slideLayout2.xml"/></Relationships>
</file>

<file path=ppt/slides/_rels/slide180.xml.rels><?xml version="1.0" encoding="UTF-8" standalone="yes"?>
<Relationships xmlns="http://schemas.openxmlformats.org/package/2006/relationships"><Relationship Id="rId2" Type="http://schemas.openxmlformats.org/officeDocument/2006/relationships/hyperlink" Target="http://www.worldofspectrum.org/" TargetMode="External"/><Relationship Id="rId1" Type="http://schemas.openxmlformats.org/officeDocument/2006/relationships/slideLayout" Target="../slideLayouts/slideLayout2.xml"/></Relationships>
</file>

<file path=ppt/slides/_rels/slide181.xml.rels><?xml version="1.0" encoding="UTF-8" standalone="yes"?>
<Relationships xmlns="http://schemas.openxmlformats.org/package/2006/relationships"><Relationship Id="rId2" Type="http://schemas.openxmlformats.org/officeDocument/2006/relationships/image" Target="../media/image180.jpeg"/><Relationship Id="rId1" Type="http://schemas.openxmlformats.org/officeDocument/2006/relationships/slideLayout" Target="../slideLayouts/slideLayout7.xml"/></Relationships>
</file>

<file path=ppt/slides/_rels/slide182.xml.rels><?xml version="1.0" encoding="UTF-8" standalone="yes"?>
<Relationships xmlns="http://schemas.openxmlformats.org/package/2006/relationships"><Relationship Id="rId2" Type="http://schemas.openxmlformats.org/officeDocument/2006/relationships/image" Target="../media/image181.png"/><Relationship Id="rId1" Type="http://schemas.openxmlformats.org/officeDocument/2006/relationships/slideLayout" Target="../slideLayouts/slideLayout6.xml"/></Relationships>
</file>

<file path=ppt/slides/_rels/slide183.xml.rels><?xml version="1.0" encoding="UTF-8" standalone="yes"?>
<Relationships xmlns="http://schemas.openxmlformats.org/package/2006/relationships"><Relationship Id="rId8" Type="http://schemas.openxmlformats.org/officeDocument/2006/relationships/image" Target="../media/image188.png"/><Relationship Id="rId3" Type="http://schemas.openxmlformats.org/officeDocument/2006/relationships/image" Target="../media/image183.gif"/><Relationship Id="rId7" Type="http://schemas.openxmlformats.org/officeDocument/2006/relationships/image" Target="../media/image187.png"/><Relationship Id="rId2" Type="http://schemas.openxmlformats.org/officeDocument/2006/relationships/image" Target="../media/image182.png"/><Relationship Id="rId1" Type="http://schemas.openxmlformats.org/officeDocument/2006/relationships/slideLayout" Target="../slideLayouts/slideLayout2.xml"/><Relationship Id="rId6" Type="http://schemas.openxmlformats.org/officeDocument/2006/relationships/image" Target="../media/image186.jpeg"/><Relationship Id="rId5" Type="http://schemas.openxmlformats.org/officeDocument/2006/relationships/image" Target="../media/image185.png"/><Relationship Id="rId4" Type="http://schemas.openxmlformats.org/officeDocument/2006/relationships/image" Target="../media/image184.gif"/><Relationship Id="rId9" Type="http://schemas.openxmlformats.org/officeDocument/2006/relationships/image" Target="../media/image1.png"/></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5.xml.rels><?xml version="1.0" encoding="UTF-8" standalone="yes"?>
<Relationships xmlns="http://schemas.openxmlformats.org/package/2006/relationships"><Relationship Id="rId3" Type="http://schemas.openxmlformats.org/officeDocument/2006/relationships/image" Target="../media/image189.jpeg"/><Relationship Id="rId2" Type="http://schemas.openxmlformats.org/officeDocument/2006/relationships/hyperlink" Target="http://www.zxdesign.info/dynamicRam.shtml" TargetMode="External"/><Relationship Id="rId1" Type="http://schemas.openxmlformats.org/officeDocument/2006/relationships/slideLayout" Target="../slideLayouts/slideLayout2.xml"/><Relationship Id="rId4" Type="http://schemas.openxmlformats.org/officeDocument/2006/relationships/image" Target="../media/image190.jpeg"/></Relationships>
</file>

<file path=ppt/slides/_rels/slide186.xml.rels><?xml version="1.0" encoding="UTF-8" standalone="yes"?>
<Relationships xmlns="http://schemas.openxmlformats.org/package/2006/relationships"><Relationship Id="rId3" Type="http://schemas.openxmlformats.org/officeDocument/2006/relationships/image" Target="../media/image191.jpeg"/><Relationship Id="rId7" Type="http://schemas.openxmlformats.org/officeDocument/2006/relationships/image" Target="../media/image195.jpeg"/><Relationship Id="rId2" Type="http://schemas.openxmlformats.org/officeDocument/2006/relationships/hyperlink" Target="http://www.retroaccion.org/conferencia-zx-spectrum-ula-how-design-microcomputer" TargetMode="External"/><Relationship Id="rId1" Type="http://schemas.openxmlformats.org/officeDocument/2006/relationships/slideLayout" Target="../slideLayouts/slideLayout2.xml"/><Relationship Id="rId6" Type="http://schemas.openxmlformats.org/officeDocument/2006/relationships/image" Target="../media/image194.jpeg"/><Relationship Id="rId5" Type="http://schemas.openxmlformats.org/officeDocument/2006/relationships/image" Target="../media/image193.jpeg"/><Relationship Id="rId4" Type="http://schemas.openxmlformats.org/officeDocument/2006/relationships/image" Target="../media/image192.jpeg"/></Relationships>
</file>

<file path=ppt/slides/_rels/slide187.xml.rels><?xml version="1.0" encoding="UTF-8" standalone="yes"?>
<Relationships xmlns="http://schemas.openxmlformats.org/package/2006/relationships"><Relationship Id="rId3" Type="http://schemas.openxmlformats.org/officeDocument/2006/relationships/image" Target="../media/image196.jpeg"/><Relationship Id="rId2" Type="http://schemas.openxmlformats.org/officeDocument/2006/relationships/hyperlink" Target="http://www.zxdesign.info/harlequin.shtml" TargetMode="External"/><Relationship Id="rId1" Type="http://schemas.openxmlformats.org/officeDocument/2006/relationships/slideLayout" Target="../slideLayouts/slideLayout2.xml"/><Relationship Id="rId4" Type="http://schemas.openxmlformats.org/officeDocument/2006/relationships/image" Target="../media/image197.jpeg"/></Relationships>
</file>

<file path=ppt/slides/_rels/slide188.xml.rels><?xml version="1.0" encoding="UTF-8" standalone="yes"?>
<Relationships xmlns="http://schemas.openxmlformats.org/package/2006/relationships"><Relationship Id="rId3" Type="http://schemas.openxmlformats.org/officeDocument/2006/relationships/image" Target="../media/image199.png"/><Relationship Id="rId2" Type="http://schemas.openxmlformats.org/officeDocument/2006/relationships/image" Target="../media/image198.png"/><Relationship Id="rId1" Type="http://schemas.openxmlformats.org/officeDocument/2006/relationships/slideLayout" Target="../slideLayouts/slideLayout2.xml"/><Relationship Id="rId6" Type="http://schemas.openxmlformats.org/officeDocument/2006/relationships/image" Target="../media/image202.jpeg"/><Relationship Id="rId5" Type="http://schemas.openxmlformats.org/officeDocument/2006/relationships/image" Target="../media/image201.png"/><Relationship Id="rId4" Type="http://schemas.openxmlformats.org/officeDocument/2006/relationships/image" Target="../media/image200.jpeg"/></Relationships>
</file>

<file path=ppt/slides/_rels/slide18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0.xml.rels><?xml version="1.0" encoding="UTF-8" standalone="yes"?>
<Relationships xmlns="http://schemas.openxmlformats.org/package/2006/relationships"><Relationship Id="rId3" Type="http://schemas.openxmlformats.org/officeDocument/2006/relationships/image" Target="../media/image204.png"/><Relationship Id="rId2" Type="http://schemas.openxmlformats.org/officeDocument/2006/relationships/image" Target="../media/image203.png"/><Relationship Id="rId1" Type="http://schemas.openxmlformats.org/officeDocument/2006/relationships/slideLayout" Target="../slideLayouts/slideLayout2.xml"/></Relationships>
</file>

<file path=ppt/slides/_rels/slide1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2.xml.rels><?xml version="1.0" encoding="UTF-8" standalone="yes"?>
<Relationships xmlns="http://schemas.openxmlformats.org/package/2006/relationships"><Relationship Id="rId2" Type="http://schemas.openxmlformats.org/officeDocument/2006/relationships/image" Target="../media/image205.png"/><Relationship Id="rId1" Type="http://schemas.openxmlformats.org/officeDocument/2006/relationships/slideLayout" Target="../slideLayouts/slideLayout2.xml"/></Relationships>
</file>

<file path=ppt/slides/_rels/slide193.xml.rels><?xml version="1.0" encoding="UTF-8" standalone="yes"?>
<Relationships xmlns="http://schemas.openxmlformats.org/package/2006/relationships"><Relationship Id="rId3" Type="http://schemas.openxmlformats.org/officeDocument/2006/relationships/image" Target="../media/image207.jpeg"/><Relationship Id="rId2" Type="http://schemas.openxmlformats.org/officeDocument/2006/relationships/image" Target="../media/image206.jpeg"/><Relationship Id="rId1" Type="http://schemas.openxmlformats.org/officeDocument/2006/relationships/slideLayout" Target="../slideLayouts/slideLayout2.xml"/><Relationship Id="rId4" Type="http://schemas.openxmlformats.org/officeDocument/2006/relationships/image" Target="../media/image208.jpeg"/></Relationships>
</file>

<file path=ppt/slides/_rels/slide194.xml.rels><?xml version="1.0" encoding="UTF-8" standalone="yes"?>
<Relationships xmlns="http://schemas.openxmlformats.org/package/2006/relationships"><Relationship Id="rId2" Type="http://schemas.openxmlformats.org/officeDocument/2006/relationships/image" Target="../media/image209.png"/><Relationship Id="rId1" Type="http://schemas.openxmlformats.org/officeDocument/2006/relationships/slideLayout" Target="../slideLayouts/slideLayout2.xml"/></Relationships>
</file>

<file path=ppt/slides/_rels/slide195.xml.rels><?xml version="1.0" encoding="UTF-8" standalone="yes"?>
<Relationships xmlns="http://schemas.openxmlformats.org/package/2006/relationships"><Relationship Id="rId3" Type="http://schemas.openxmlformats.org/officeDocument/2006/relationships/image" Target="../media/image211.gif"/><Relationship Id="rId2" Type="http://schemas.openxmlformats.org/officeDocument/2006/relationships/image" Target="../media/image210.jpeg"/><Relationship Id="rId1" Type="http://schemas.openxmlformats.org/officeDocument/2006/relationships/slideLayout" Target="../slideLayouts/slideLayout2.xml"/><Relationship Id="rId6" Type="http://schemas.openxmlformats.org/officeDocument/2006/relationships/hyperlink" Target="http://members.iinet.net.au/~lantra9jp1/gurudumps/decap/index.html" TargetMode="External"/><Relationship Id="rId5" Type="http://schemas.openxmlformats.org/officeDocument/2006/relationships/image" Target="../media/image213.png"/><Relationship Id="rId4" Type="http://schemas.openxmlformats.org/officeDocument/2006/relationships/image" Target="../media/image212.png"/></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7.xml.rels><?xml version="1.0" encoding="UTF-8" standalone="yes"?>
<Relationships xmlns="http://schemas.openxmlformats.org/package/2006/relationships"><Relationship Id="rId3" Type="http://schemas.openxmlformats.org/officeDocument/2006/relationships/image" Target="../media/image215.gif"/><Relationship Id="rId2" Type="http://schemas.openxmlformats.org/officeDocument/2006/relationships/image" Target="../media/image214.png"/><Relationship Id="rId1" Type="http://schemas.openxmlformats.org/officeDocument/2006/relationships/slideLayout" Target="../slideLayouts/slideLayout2.xml"/><Relationship Id="rId4" Type="http://schemas.openxmlformats.org/officeDocument/2006/relationships/image" Target="../media/image216.png"/></Relationships>
</file>

<file path=ppt/slides/_rels/slide198.xml.rels><?xml version="1.0" encoding="UTF-8" standalone="yes"?>
<Relationships xmlns="http://schemas.openxmlformats.org/package/2006/relationships"><Relationship Id="rId3" Type="http://schemas.openxmlformats.org/officeDocument/2006/relationships/image" Target="../media/image218.png"/><Relationship Id="rId7" Type="http://schemas.openxmlformats.org/officeDocument/2006/relationships/image" Target="../media/image222.emf"/><Relationship Id="rId2" Type="http://schemas.openxmlformats.org/officeDocument/2006/relationships/image" Target="../media/image217.png"/><Relationship Id="rId1" Type="http://schemas.openxmlformats.org/officeDocument/2006/relationships/slideLayout" Target="../slideLayouts/slideLayout2.xml"/><Relationship Id="rId6" Type="http://schemas.openxmlformats.org/officeDocument/2006/relationships/image" Target="../media/image221.png"/><Relationship Id="rId5" Type="http://schemas.openxmlformats.org/officeDocument/2006/relationships/image" Target="../media/image220.png"/><Relationship Id="rId4" Type="http://schemas.openxmlformats.org/officeDocument/2006/relationships/image" Target="../media/image219.png"/></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p3"/><Relationship Id="rId1" Type="http://schemas.microsoft.com/office/2007/relationships/media" Target="../media/media3.mp3"/><Relationship Id="rId6" Type="http://schemas.openxmlformats.org/officeDocument/2006/relationships/image" Target="../media/image224.png"/><Relationship Id="rId5" Type="http://schemas.openxmlformats.org/officeDocument/2006/relationships/image" Target="../media/image205.png"/><Relationship Id="rId4" Type="http://schemas.openxmlformats.org/officeDocument/2006/relationships/image" Target="../media/image223.gif"/></Relationships>
</file>

<file path=ppt/slides/_rels/slide201.xml.rels><?xml version="1.0" encoding="UTF-8" standalone="yes"?>
<Relationships xmlns="http://schemas.openxmlformats.org/package/2006/relationships"><Relationship Id="rId3" Type="http://schemas.openxmlformats.org/officeDocument/2006/relationships/image" Target="../media/image226.jpeg"/><Relationship Id="rId2" Type="http://schemas.openxmlformats.org/officeDocument/2006/relationships/image" Target="../media/image225.jpe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02.xml.rels><?xml version="1.0" encoding="UTF-8" standalone="yes"?>
<Relationships xmlns="http://schemas.openxmlformats.org/package/2006/relationships"><Relationship Id="rId3" Type="http://schemas.openxmlformats.org/officeDocument/2006/relationships/image" Target="../media/image228.png"/><Relationship Id="rId2" Type="http://schemas.openxmlformats.org/officeDocument/2006/relationships/image" Target="../media/image227.jpeg"/><Relationship Id="rId1" Type="http://schemas.openxmlformats.org/officeDocument/2006/relationships/slideLayout" Target="../slideLayouts/slideLayout2.xml"/><Relationship Id="rId4" Type="http://schemas.openxmlformats.org/officeDocument/2006/relationships/image" Target="../media/image229.jpeg"/></Relationships>
</file>

<file path=ppt/slides/_rels/slide203.xml.rels><?xml version="1.0" encoding="UTF-8" standalone="yes"?>
<Relationships xmlns="http://schemas.openxmlformats.org/package/2006/relationships"><Relationship Id="rId3" Type="http://schemas.openxmlformats.org/officeDocument/2006/relationships/image" Target="../media/image231.jpeg"/><Relationship Id="rId2" Type="http://schemas.openxmlformats.org/officeDocument/2006/relationships/image" Target="../media/image230.jpeg"/><Relationship Id="rId1" Type="http://schemas.openxmlformats.org/officeDocument/2006/relationships/slideLayout" Target="../slideLayouts/slideLayout7.xml"/></Relationships>
</file>

<file path=ppt/slides/_rels/slide20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32.jpe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205.xml.rels><?xml version="1.0" encoding="UTF-8" standalone="yes"?>
<Relationships xmlns="http://schemas.openxmlformats.org/package/2006/relationships"><Relationship Id="rId8" Type="http://schemas.openxmlformats.org/officeDocument/2006/relationships/hyperlink" Target="http://www.manuelabadia.com/blog/PermaLink,guid,c7e7ab2e-fea4-4642-a9b7-e43a063662f1.aspx" TargetMode="External"/><Relationship Id="rId3" Type="http://schemas.openxmlformats.org/officeDocument/2006/relationships/hyperlink" Target="http://www.manuelabadia.com/blog/PermaLink,guid,c20ef5fd-9018-4b83-bba6-63ce3edb5ba5.aspx" TargetMode="External"/><Relationship Id="rId7" Type="http://schemas.openxmlformats.org/officeDocument/2006/relationships/image" Target="../media/image233.png"/><Relationship Id="rId2" Type="http://schemas.openxmlformats.org/officeDocument/2006/relationships/hyperlink" Target="powerpoint-referenced-files/RetroLleida2008-PendriveParaElsemi.avi" TargetMode="External"/><Relationship Id="rId1" Type="http://schemas.openxmlformats.org/officeDocument/2006/relationships/slideLayout" Target="../slideLayouts/slideLayout2.xml"/><Relationship Id="rId6" Type="http://schemas.openxmlformats.org/officeDocument/2006/relationships/hyperlink" Target="http://www.manuelabadia.com/blog/PermaLink,guid,51ac1b35-5246-4e8c-9ee6-41334480a54e.aspx" TargetMode="External"/><Relationship Id="rId5" Type="http://schemas.openxmlformats.org/officeDocument/2006/relationships/image" Target="../media/image1.png"/><Relationship Id="rId10" Type="http://schemas.openxmlformats.org/officeDocument/2006/relationships/image" Target="../media/image235.png"/><Relationship Id="rId4" Type="http://schemas.openxmlformats.org/officeDocument/2006/relationships/hyperlink" Target="http://www.manuelabadia.com/blog/PermaLink,guid,6aff4d5b-3e22-4a5d-af35-22dc8293e2f9.aspx" TargetMode="External"/><Relationship Id="rId9" Type="http://schemas.openxmlformats.org/officeDocument/2006/relationships/image" Target="../media/image234.png"/></Relationships>
</file>

<file path=ppt/slides/_rels/slide206.xml.rels><?xml version="1.0" encoding="UTF-8" standalone="yes"?>
<Relationships xmlns="http://schemas.openxmlformats.org/package/2006/relationships"><Relationship Id="rId2" Type="http://schemas.openxmlformats.org/officeDocument/2006/relationships/hyperlink" Target="powerpoint-referenced-files/Resucitar%20Placa%20World%20Rally.pdf" TargetMode="External"/><Relationship Id="rId1" Type="http://schemas.openxmlformats.org/officeDocument/2006/relationships/slideLayout" Target="../slideLayouts/slideLayout2.xml"/></Relationships>
</file>

<file path=ppt/slides/_rels/slide2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8.xml.rels><?xml version="1.0" encoding="UTF-8" standalone="yes"?>
<Relationships xmlns="http://schemas.openxmlformats.org/package/2006/relationships"><Relationship Id="rId3" Type="http://schemas.openxmlformats.org/officeDocument/2006/relationships/image" Target="../media/image237.png"/><Relationship Id="rId2" Type="http://schemas.openxmlformats.org/officeDocument/2006/relationships/image" Target="../media/image236.png"/><Relationship Id="rId1" Type="http://schemas.openxmlformats.org/officeDocument/2006/relationships/slideLayout" Target="../slideLayouts/slideLayout2.xml"/></Relationships>
</file>

<file path=ppt/slides/_rels/slide209.xml.rels><?xml version="1.0" encoding="UTF-8" standalone="yes"?>
<Relationships xmlns="http://schemas.openxmlformats.org/package/2006/relationships"><Relationship Id="rId2" Type="http://schemas.openxmlformats.org/officeDocument/2006/relationships/image" Target="../media/image238.png"/><Relationship Id="rId1" Type="http://schemas.openxmlformats.org/officeDocument/2006/relationships/slideLayout" Target="../slideLayouts/slideLayout7.xml"/></Relationships>
</file>

<file path=ppt/slides/_rels/slide2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1.xml.rels><?xml version="1.0" encoding="UTF-8" standalone="yes"?>
<Relationships xmlns="http://schemas.openxmlformats.org/package/2006/relationships"><Relationship Id="rId3" Type="http://schemas.openxmlformats.org/officeDocument/2006/relationships/image" Target="../media/image239.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42.jpeg"/><Relationship Id="rId5" Type="http://schemas.openxmlformats.org/officeDocument/2006/relationships/image" Target="../media/image241.jpeg"/><Relationship Id="rId4" Type="http://schemas.openxmlformats.org/officeDocument/2006/relationships/image" Target="../media/image240.jpeg"/></Relationships>
</file>

<file path=ppt/slides/_rels/slide212.xml.rels><?xml version="1.0" encoding="UTF-8" standalone="yes"?>
<Relationships xmlns="http://schemas.openxmlformats.org/package/2006/relationships"><Relationship Id="rId3" Type="http://schemas.openxmlformats.org/officeDocument/2006/relationships/image" Target="../media/image244.jpeg"/><Relationship Id="rId2" Type="http://schemas.openxmlformats.org/officeDocument/2006/relationships/image" Target="../media/image243.jpeg"/><Relationship Id="rId1" Type="http://schemas.openxmlformats.org/officeDocument/2006/relationships/slideLayout" Target="../slideLayouts/slideLayout2.xml"/></Relationships>
</file>

<file path=ppt/slides/_rels/slide213.xml.rels><?xml version="1.0" encoding="UTF-8" standalone="yes"?>
<Relationships xmlns="http://schemas.openxmlformats.org/package/2006/relationships"><Relationship Id="rId3" Type="http://schemas.openxmlformats.org/officeDocument/2006/relationships/image" Target="../media/image246.jpeg"/><Relationship Id="rId2" Type="http://schemas.openxmlformats.org/officeDocument/2006/relationships/image" Target="../media/image245.gif"/><Relationship Id="rId1" Type="http://schemas.openxmlformats.org/officeDocument/2006/relationships/slideLayout" Target="../slideLayouts/slideLayout2.xml"/><Relationship Id="rId4" Type="http://schemas.openxmlformats.org/officeDocument/2006/relationships/image" Target="../media/image247.jpeg"/></Relationships>
</file>

<file path=ppt/slides/_rels/slide214.xml.rels><?xml version="1.0" encoding="UTF-8" standalone="yes"?>
<Relationships xmlns="http://schemas.openxmlformats.org/package/2006/relationships"><Relationship Id="rId2" Type="http://schemas.openxmlformats.org/officeDocument/2006/relationships/image" Target="../media/image248.jpeg"/><Relationship Id="rId1" Type="http://schemas.openxmlformats.org/officeDocument/2006/relationships/slideLayout" Target="../slideLayouts/slideLayout7.xml"/></Relationships>
</file>

<file path=ppt/slides/_rels/slide215.xml.rels><?xml version="1.0" encoding="UTF-8" standalone="yes"?>
<Relationships xmlns="http://schemas.openxmlformats.org/package/2006/relationships"><Relationship Id="rId2" Type="http://schemas.openxmlformats.org/officeDocument/2006/relationships/image" Target="../media/image249.png"/><Relationship Id="rId1" Type="http://schemas.openxmlformats.org/officeDocument/2006/relationships/slideLayout" Target="../slideLayouts/slideLayout7.xml"/></Relationships>
</file>

<file path=ppt/slides/_rels/slide216.xml.rels><?xml version="1.0" encoding="UTF-8" standalone="yes"?>
<Relationships xmlns="http://schemas.openxmlformats.org/package/2006/relationships"><Relationship Id="rId3" Type="http://schemas.openxmlformats.org/officeDocument/2006/relationships/hyperlink" Target="powerpoint-referenced-files/storage-media-lifespan.jpg" TargetMode="External"/><Relationship Id="rId2" Type="http://schemas.openxmlformats.org/officeDocument/2006/relationships/image" Target="../media/image250.png"/><Relationship Id="rId1" Type="http://schemas.openxmlformats.org/officeDocument/2006/relationships/slideLayout" Target="../slideLayouts/slideLayout7.xml"/></Relationships>
</file>

<file path=ppt/slides/_rels/slide217.xml.rels><?xml version="1.0" encoding="UTF-8" standalone="yes"?>
<Relationships xmlns="http://schemas.openxmlformats.org/package/2006/relationships"><Relationship Id="rId2" Type="http://schemas.openxmlformats.org/officeDocument/2006/relationships/image" Target="../media/image181.png"/><Relationship Id="rId1" Type="http://schemas.openxmlformats.org/officeDocument/2006/relationships/slideLayout" Target="../slideLayouts/slideLayout2.xml"/></Relationships>
</file>

<file path=ppt/slides/_rels/slide218.xml.rels><?xml version="1.0" encoding="UTF-8" standalone="yes"?>
<Relationships xmlns="http://schemas.openxmlformats.org/package/2006/relationships"><Relationship Id="rId2" Type="http://schemas.openxmlformats.org/officeDocument/2006/relationships/image" Target="../media/image251.jpeg"/><Relationship Id="rId1" Type="http://schemas.openxmlformats.org/officeDocument/2006/relationships/slideLayout" Target="../slideLayouts/slideLayout7.xml"/></Relationships>
</file>

<file path=ppt/slides/_rels/slide219.xml.rels><?xml version="1.0" encoding="UTF-8" standalone="yes"?>
<Relationships xmlns="http://schemas.openxmlformats.org/package/2006/relationships"><Relationship Id="rId2" Type="http://schemas.openxmlformats.org/officeDocument/2006/relationships/image" Target="../media/image252.jpeg"/><Relationship Id="rId1" Type="http://schemas.openxmlformats.org/officeDocument/2006/relationships/slideLayout" Target="../slideLayouts/slideLayout6.xml"/></Relationships>
</file>

<file path=ppt/slides/_rels/slide2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1.xml.rels><?xml version="1.0" encoding="UTF-8" standalone="yes"?>
<Relationships xmlns="http://schemas.openxmlformats.org/package/2006/relationships"><Relationship Id="rId2" Type="http://schemas.openxmlformats.org/officeDocument/2006/relationships/hyperlink" Target="http://www.centennialbulb.org/cam.htm" TargetMode="External"/><Relationship Id="rId1" Type="http://schemas.openxmlformats.org/officeDocument/2006/relationships/slideLayout" Target="../slideLayouts/slideLayout2.xml"/></Relationships>
</file>

<file path=ppt/slides/_rels/slide222.xml.rels><?xml version="1.0" encoding="UTF-8" standalone="yes"?>
<Relationships xmlns="http://schemas.openxmlformats.org/package/2006/relationships"><Relationship Id="rId3" Type="http://schemas.openxmlformats.org/officeDocument/2006/relationships/image" Target="../media/image254.jpeg"/><Relationship Id="rId2" Type="http://schemas.openxmlformats.org/officeDocument/2006/relationships/image" Target="../media/image253.jpeg"/><Relationship Id="rId1" Type="http://schemas.openxmlformats.org/officeDocument/2006/relationships/slideLayout" Target="../slideLayouts/slideLayout2.xml"/><Relationship Id="rId5" Type="http://schemas.openxmlformats.org/officeDocument/2006/relationships/image" Target="../media/image256.png"/><Relationship Id="rId4" Type="http://schemas.openxmlformats.org/officeDocument/2006/relationships/image" Target="../media/image255.jpeg"/></Relationships>
</file>

<file path=ppt/slides/_rels/slide223.xml.rels><?xml version="1.0" encoding="UTF-8" standalone="yes"?>
<Relationships xmlns="http://schemas.openxmlformats.org/package/2006/relationships"><Relationship Id="rId2" Type="http://schemas.openxmlformats.org/officeDocument/2006/relationships/image" Target="../media/image257.png"/><Relationship Id="rId1" Type="http://schemas.openxmlformats.org/officeDocument/2006/relationships/slideLayout" Target="../slideLayouts/slideLayout2.xml"/></Relationships>
</file>

<file path=ppt/slides/_rels/slide2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1.xml.rels><?xml version="1.0" encoding="UTF-8" standalone="yes"?>
<Relationships xmlns="http://schemas.openxmlformats.org/package/2006/relationships"><Relationship Id="rId3" Type="http://schemas.openxmlformats.org/officeDocument/2006/relationships/hyperlink" Target="http://www.clir.org/pubs/reports/conway2/reports/conway2/index.html" TargetMode="External"/><Relationship Id="rId2" Type="http://schemas.openxmlformats.org/officeDocument/2006/relationships/image" Target="../media/image258.gif"/><Relationship Id="rId1" Type="http://schemas.openxmlformats.org/officeDocument/2006/relationships/slideLayout" Target="../slideLayouts/slideLayout2.xml"/></Relationships>
</file>

<file path=ppt/slides/_rels/slide232.xml.rels><?xml version="1.0" encoding="UTF-8" standalone="yes"?>
<Relationships xmlns="http://schemas.openxmlformats.org/package/2006/relationships"><Relationship Id="rId3" Type="http://schemas.openxmlformats.org/officeDocument/2006/relationships/image" Target="../media/image260.jpeg"/><Relationship Id="rId2" Type="http://schemas.openxmlformats.org/officeDocument/2006/relationships/image" Target="../media/image259.jpeg"/><Relationship Id="rId1" Type="http://schemas.openxmlformats.org/officeDocument/2006/relationships/slideLayout" Target="../slideLayouts/slideLayout2.xml"/></Relationships>
</file>

<file path=ppt/slides/_rels/slide2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7.xml.rels><?xml version="1.0" encoding="UTF-8" standalone="yes"?>
<Relationships xmlns="http://schemas.openxmlformats.org/package/2006/relationships"><Relationship Id="rId3" Type="http://schemas.openxmlformats.org/officeDocument/2006/relationships/hyperlink" Target="http://www.20minutos.es/noticia/1927160/0/internet-archive/historia/red/" TargetMode="External"/><Relationship Id="rId2" Type="http://schemas.openxmlformats.org/officeDocument/2006/relationships/hyperlink" Target="http://www.archive.org/" TargetMode="External"/><Relationship Id="rId1" Type="http://schemas.openxmlformats.org/officeDocument/2006/relationships/slideLayout" Target="../slideLayouts/slideLayout2.xml"/><Relationship Id="rId6" Type="http://schemas.openxmlformats.org/officeDocument/2006/relationships/image" Target="../media/image263.jpeg"/><Relationship Id="rId5" Type="http://schemas.openxmlformats.org/officeDocument/2006/relationships/image" Target="../media/image262.jpeg"/><Relationship Id="rId4" Type="http://schemas.openxmlformats.org/officeDocument/2006/relationships/image" Target="../media/image261.jpeg"/></Relationships>
</file>

<file path=ppt/slides/_rels/slide248.xml.rels><?xml version="1.0" encoding="UTF-8" standalone="yes"?>
<Relationships xmlns="http://schemas.openxmlformats.org/package/2006/relationships"><Relationship Id="rId2" Type="http://schemas.openxmlformats.org/officeDocument/2006/relationships/image" Target="../media/image264.png"/><Relationship Id="rId1" Type="http://schemas.openxmlformats.org/officeDocument/2006/relationships/slideLayout" Target="../slideLayouts/slideLayout2.xml"/></Relationships>
</file>

<file path=ppt/slides/_rels/slide249.xml.rels><?xml version="1.0" encoding="UTF-8" standalone="yes"?>
<Relationships xmlns="http://schemas.openxmlformats.org/package/2006/relationships"><Relationship Id="rId3" Type="http://schemas.openxmlformats.org/officeDocument/2006/relationships/hyperlink" Target="https://www.croptrust.org/our-work/svalbard-global-seed-vault/" TargetMode="External"/><Relationship Id="rId7" Type="http://schemas.openxmlformats.org/officeDocument/2006/relationships/image" Target="../media/image266.png"/><Relationship Id="rId2" Type="http://schemas.openxmlformats.org/officeDocument/2006/relationships/hyperlink" Target="https://www.arcticworldarchive.org/" TargetMode="External"/><Relationship Id="rId1" Type="http://schemas.openxmlformats.org/officeDocument/2006/relationships/slideLayout" Target="../slideLayouts/slideLayout2.xml"/><Relationship Id="rId6" Type="http://schemas.openxmlformats.org/officeDocument/2006/relationships/image" Target="../media/image265.jpeg"/><Relationship Id="rId5" Type="http://schemas.openxmlformats.org/officeDocument/2006/relationships/hyperlink" Target="http://prensa.unizar.es/noticias/1902/190225_z0_artico.pdf" TargetMode="External"/><Relationship Id="rId4" Type="http://schemas.openxmlformats.org/officeDocument/2006/relationships/hyperlink" Target="https://archiveprogram.github.com/" TargetMode="External"/></Relationships>
</file>

<file path=ppt/slides/_rels/slide2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2.xml.rels><?xml version="1.0" encoding="UTF-8" standalone="yes"?>
<Relationships xmlns="http://schemas.openxmlformats.org/package/2006/relationships"><Relationship Id="rId3" Type="http://schemas.openxmlformats.org/officeDocument/2006/relationships/image" Target="../media/image268.gif"/><Relationship Id="rId2" Type="http://schemas.openxmlformats.org/officeDocument/2006/relationships/image" Target="../media/image267.jpeg"/><Relationship Id="rId1" Type="http://schemas.openxmlformats.org/officeDocument/2006/relationships/slideLayout" Target="../slideLayouts/slideLayout6.xml"/><Relationship Id="rId4" Type="http://schemas.openxmlformats.org/officeDocument/2006/relationships/image" Target="../media/image269.gif"/></Relationships>
</file>

<file path=ppt/slides/_rels/slide2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5.xml.rels><?xml version="1.0" encoding="UTF-8" standalone="yes"?>
<Relationships xmlns="http://schemas.openxmlformats.org/package/2006/relationships"><Relationship Id="rId3" Type="http://schemas.openxmlformats.org/officeDocument/2006/relationships/image" Target="../media/image271.jpeg"/><Relationship Id="rId7" Type="http://schemas.openxmlformats.org/officeDocument/2006/relationships/image" Target="../media/image275.jpeg"/><Relationship Id="rId2" Type="http://schemas.openxmlformats.org/officeDocument/2006/relationships/image" Target="../media/image270.jpeg"/><Relationship Id="rId1" Type="http://schemas.openxmlformats.org/officeDocument/2006/relationships/slideLayout" Target="../slideLayouts/slideLayout7.xml"/><Relationship Id="rId6" Type="http://schemas.openxmlformats.org/officeDocument/2006/relationships/image" Target="../media/image274.jpeg"/><Relationship Id="rId5" Type="http://schemas.openxmlformats.org/officeDocument/2006/relationships/image" Target="../media/image273.jpeg"/><Relationship Id="rId4" Type="http://schemas.openxmlformats.org/officeDocument/2006/relationships/image" Target="../media/image272.jpeg"/></Relationships>
</file>

<file path=ppt/slides/_rels/slide256.xml.rels><?xml version="1.0" encoding="UTF-8" standalone="yes"?>
<Relationships xmlns="http://schemas.openxmlformats.org/package/2006/relationships"><Relationship Id="rId8" Type="http://schemas.openxmlformats.org/officeDocument/2006/relationships/image" Target="../media/image282.gif"/><Relationship Id="rId3" Type="http://schemas.openxmlformats.org/officeDocument/2006/relationships/image" Target="../media/image277.png"/><Relationship Id="rId7" Type="http://schemas.openxmlformats.org/officeDocument/2006/relationships/image" Target="../media/image281.gif"/><Relationship Id="rId2" Type="http://schemas.openxmlformats.org/officeDocument/2006/relationships/image" Target="../media/image276.gif"/><Relationship Id="rId1" Type="http://schemas.openxmlformats.org/officeDocument/2006/relationships/slideLayout" Target="../slideLayouts/slideLayout6.xml"/><Relationship Id="rId6" Type="http://schemas.openxmlformats.org/officeDocument/2006/relationships/image" Target="../media/image280.png"/><Relationship Id="rId5" Type="http://schemas.openxmlformats.org/officeDocument/2006/relationships/image" Target="../media/image279.png"/><Relationship Id="rId4" Type="http://schemas.openxmlformats.org/officeDocument/2006/relationships/image" Target="../media/image278.png"/><Relationship Id="rId9" Type="http://schemas.openxmlformats.org/officeDocument/2006/relationships/image" Target="../media/image283.jpeg"/></Relationships>
</file>

<file path=ppt/slides/_rels/slide2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0.xml.rels><?xml version="1.0" encoding="UTF-8" standalone="yes"?>
<Relationships xmlns="http://schemas.openxmlformats.org/package/2006/relationships"><Relationship Id="rId3" Type="http://schemas.openxmlformats.org/officeDocument/2006/relationships/image" Target="../media/image285.png"/><Relationship Id="rId2" Type="http://schemas.openxmlformats.org/officeDocument/2006/relationships/image" Target="../media/image284.png"/><Relationship Id="rId1" Type="http://schemas.openxmlformats.org/officeDocument/2006/relationships/slideLayout" Target="../slideLayouts/slideLayout2.xml"/></Relationships>
</file>

<file path=ppt/slides/_rels/slide2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4.xml.rels><?xml version="1.0" encoding="UTF-8" standalone="yes"?>
<Relationships xmlns="http://schemas.openxmlformats.org/package/2006/relationships"><Relationship Id="rId2" Type="http://schemas.openxmlformats.org/officeDocument/2006/relationships/image" Target="../media/image286.jpeg"/><Relationship Id="rId1" Type="http://schemas.openxmlformats.org/officeDocument/2006/relationships/slideLayout" Target="../slideLayouts/slideLayout2.xml"/></Relationships>
</file>

<file path=ppt/slides/_rels/slide265.xml.rels><?xml version="1.0" encoding="UTF-8" standalone="yes"?>
<Relationships xmlns="http://schemas.openxmlformats.org/package/2006/relationships"><Relationship Id="rId2" Type="http://schemas.openxmlformats.org/officeDocument/2006/relationships/image" Target="../media/image287.jpeg"/><Relationship Id="rId1" Type="http://schemas.openxmlformats.org/officeDocument/2006/relationships/slideLayout" Target="../slideLayouts/slideLayout2.xml"/></Relationships>
</file>

<file path=ppt/slides/_rels/slide2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7.xml.rels><?xml version="1.0" encoding="UTF-8" standalone="yes"?>
<Relationships xmlns="http://schemas.openxmlformats.org/package/2006/relationships"><Relationship Id="rId3" Type="http://schemas.openxmlformats.org/officeDocument/2006/relationships/image" Target="../media/image289.jpeg"/><Relationship Id="rId2" Type="http://schemas.openxmlformats.org/officeDocument/2006/relationships/image" Target="../media/image288.gif"/><Relationship Id="rId1" Type="http://schemas.openxmlformats.org/officeDocument/2006/relationships/slideLayout" Target="../slideLayouts/slideLayout7.xml"/><Relationship Id="rId4" Type="http://schemas.openxmlformats.org/officeDocument/2006/relationships/image" Target="../media/image290.jpeg"/></Relationships>
</file>

<file path=ppt/slides/_rels/slide268.xml.rels><?xml version="1.0" encoding="UTF-8" standalone="yes"?>
<Relationships xmlns="http://schemas.openxmlformats.org/package/2006/relationships"><Relationship Id="rId3" Type="http://schemas.openxmlformats.org/officeDocument/2006/relationships/hyperlink" Target="http://www.masswerk.at/keypunch/" TargetMode="External"/><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91.png"/><Relationship Id="rId4" Type="http://schemas.openxmlformats.org/officeDocument/2006/relationships/hyperlink" Target="http://www.kloth.net/services/cardpunch.php" TargetMode="External"/></Relationships>
</file>

<file path=ppt/slides/_rels/slide269.xml.rels><?xml version="1.0" encoding="UTF-8" standalone="yes"?>
<Relationships xmlns="http://schemas.openxmlformats.org/package/2006/relationships"><Relationship Id="rId3" Type="http://schemas.openxmlformats.org/officeDocument/2006/relationships/image" Target="../media/image293.png"/><Relationship Id="rId2" Type="http://schemas.openxmlformats.org/officeDocument/2006/relationships/image" Target="../media/image292.jpeg"/><Relationship Id="rId1" Type="http://schemas.openxmlformats.org/officeDocument/2006/relationships/slideLayout" Target="../slideLayouts/slideLayout7.xml"/></Relationships>
</file>

<file path=ppt/slides/_rels/slide270.xml.rels><?xml version="1.0" encoding="UTF-8" standalone="yes"?>
<Relationships xmlns="http://schemas.openxmlformats.org/package/2006/relationships"><Relationship Id="rId3" Type="http://schemas.openxmlformats.org/officeDocument/2006/relationships/image" Target="../media/image295.gif"/><Relationship Id="rId2" Type="http://schemas.openxmlformats.org/officeDocument/2006/relationships/image" Target="../media/image294.png"/><Relationship Id="rId1" Type="http://schemas.openxmlformats.org/officeDocument/2006/relationships/slideLayout" Target="../slideLayouts/slideLayout2.xml"/></Relationships>
</file>

<file path=ppt/slides/_rels/slide271.xml.rels><?xml version="1.0" encoding="UTF-8" standalone="yes"?>
<Relationships xmlns="http://schemas.openxmlformats.org/package/2006/relationships"><Relationship Id="rId3" Type="http://schemas.openxmlformats.org/officeDocument/2006/relationships/image" Target="../media/image297.gif"/><Relationship Id="rId2" Type="http://schemas.openxmlformats.org/officeDocument/2006/relationships/image" Target="../media/image296.png"/><Relationship Id="rId1" Type="http://schemas.openxmlformats.org/officeDocument/2006/relationships/slideLayout" Target="../slideLayouts/slideLayout7.xml"/></Relationships>
</file>

<file path=ppt/slides/_rels/slide272.xml.rels><?xml version="1.0" encoding="UTF-8" standalone="yes"?>
<Relationships xmlns="http://schemas.openxmlformats.org/package/2006/relationships"><Relationship Id="rId3" Type="http://schemas.openxmlformats.org/officeDocument/2006/relationships/image" Target="../media/image298.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73.xml.rels><?xml version="1.0" encoding="UTF-8" standalone="yes"?>
<Relationships xmlns="http://schemas.openxmlformats.org/package/2006/relationships"><Relationship Id="rId2" Type="http://schemas.openxmlformats.org/officeDocument/2006/relationships/image" Target="../media/image299.jpeg"/><Relationship Id="rId1" Type="http://schemas.openxmlformats.org/officeDocument/2006/relationships/slideLayout" Target="../slideLayouts/slideLayout6.xml"/></Relationships>
</file>

<file path=ppt/slides/_rels/slide274.xml.rels><?xml version="1.0" encoding="UTF-8" standalone="yes"?>
<Relationships xmlns="http://schemas.openxmlformats.org/package/2006/relationships"><Relationship Id="rId2" Type="http://schemas.openxmlformats.org/officeDocument/2006/relationships/image" Target="../media/image300.jpeg"/><Relationship Id="rId1" Type="http://schemas.openxmlformats.org/officeDocument/2006/relationships/slideLayout" Target="../slideLayouts/slideLayout6.xml"/></Relationships>
</file>

<file path=ppt/slides/_rels/slide275.xml.rels><?xml version="1.0" encoding="UTF-8" standalone="yes"?>
<Relationships xmlns="http://schemas.openxmlformats.org/package/2006/relationships"><Relationship Id="rId3" Type="http://schemas.openxmlformats.org/officeDocument/2006/relationships/image" Target="../media/image302.jpeg"/><Relationship Id="rId2" Type="http://schemas.openxmlformats.org/officeDocument/2006/relationships/image" Target="../media/image301.jpeg"/><Relationship Id="rId1" Type="http://schemas.openxmlformats.org/officeDocument/2006/relationships/slideLayout" Target="../slideLayouts/slideLayout2.xml"/><Relationship Id="rId4" Type="http://schemas.openxmlformats.org/officeDocument/2006/relationships/image" Target="../media/image303.jpeg"/></Relationships>
</file>

<file path=ppt/slides/_rels/slide276.xml.rels><?xml version="1.0" encoding="UTF-8" standalone="yes"?>
<Relationships xmlns="http://schemas.openxmlformats.org/package/2006/relationships"><Relationship Id="rId2" Type="http://schemas.openxmlformats.org/officeDocument/2006/relationships/image" Target="../media/image304.png"/><Relationship Id="rId1" Type="http://schemas.openxmlformats.org/officeDocument/2006/relationships/slideLayout" Target="../slideLayouts/slideLayout7.xml"/></Relationships>
</file>

<file path=ppt/slides/_rels/slide277.xml.rels><?xml version="1.0" encoding="UTF-8" standalone="yes"?>
<Relationships xmlns="http://schemas.openxmlformats.org/package/2006/relationships"><Relationship Id="rId2" Type="http://schemas.openxmlformats.org/officeDocument/2006/relationships/image" Target="../media/image305.png"/><Relationship Id="rId1" Type="http://schemas.openxmlformats.org/officeDocument/2006/relationships/slideLayout" Target="../slideLayouts/slideLayout6.xml"/></Relationships>
</file>

<file path=ppt/slides/_rels/slide278.xml.rels><?xml version="1.0" encoding="UTF-8" standalone="yes"?>
<Relationships xmlns="http://schemas.openxmlformats.org/package/2006/relationships"><Relationship Id="rId2" Type="http://schemas.openxmlformats.org/officeDocument/2006/relationships/image" Target="../media/image306.png"/><Relationship Id="rId1" Type="http://schemas.openxmlformats.org/officeDocument/2006/relationships/slideLayout" Target="../slideLayouts/slideLayout6.xml"/></Relationships>
</file>

<file path=ppt/slides/_rels/slide279.xml.rels><?xml version="1.0" encoding="UTF-8" standalone="yes"?>
<Relationships xmlns="http://schemas.openxmlformats.org/package/2006/relationships"><Relationship Id="rId2" Type="http://schemas.openxmlformats.org/officeDocument/2006/relationships/image" Target="../media/image307.jpeg"/><Relationship Id="rId1" Type="http://schemas.openxmlformats.org/officeDocument/2006/relationships/slideLayout" Target="../slideLayouts/slideLayout7.xml"/></Relationships>
</file>

<file path=ppt/slides/_rels/slide280.xml.rels><?xml version="1.0" encoding="UTF-8" standalone="yes"?>
<Relationships xmlns="http://schemas.openxmlformats.org/package/2006/relationships"><Relationship Id="rId2" Type="http://schemas.openxmlformats.org/officeDocument/2006/relationships/image" Target="../media/image308.jpeg"/><Relationship Id="rId1" Type="http://schemas.openxmlformats.org/officeDocument/2006/relationships/slideLayout" Target="../slideLayouts/slideLayout7.xml"/></Relationships>
</file>

<file path=ppt/slides/_rels/slide2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2.xml.rels><?xml version="1.0" encoding="UTF-8" standalone="yes"?>
<Relationships xmlns="http://schemas.openxmlformats.org/package/2006/relationships"><Relationship Id="rId3" Type="http://schemas.openxmlformats.org/officeDocument/2006/relationships/image" Target="../media/image310.jpeg"/><Relationship Id="rId2" Type="http://schemas.openxmlformats.org/officeDocument/2006/relationships/image" Target="../media/image309.jpeg"/><Relationship Id="rId1" Type="http://schemas.openxmlformats.org/officeDocument/2006/relationships/slideLayout" Target="../slideLayouts/slideLayout2.xml"/><Relationship Id="rId5" Type="http://schemas.openxmlformats.org/officeDocument/2006/relationships/image" Target="../media/image312.jpeg"/><Relationship Id="rId4" Type="http://schemas.openxmlformats.org/officeDocument/2006/relationships/image" Target="../media/image311.jpeg"/></Relationships>
</file>

<file path=ppt/slides/_rels/slide283.xml.rels><?xml version="1.0" encoding="UTF-8" standalone="yes"?>
<Relationships xmlns="http://schemas.openxmlformats.org/package/2006/relationships"><Relationship Id="rId3" Type="http://schemas.openxmlformats.org/officeDocument/2006/relationships/image" Target="../media/image314.jpeg"/><Relationship Id="rId2" Type="http://schemas.openxmlformats.org/officeDocument/2006/relationships/image" Target="../media/image313.jpeg"/><Relationship Id="rId1" Type="http://schemas.openxmlformats.org/officeDocument/2006/relationships/slideLayout" Target="../slideLayouts/slideLayout2.xml"/><Relationship Id="rId4" Type="http://schemas.openxmlformats.org/officeDocument/2006/relationships/image" Target="../media/image315.jpeg"/></Relationships>
</file>

<file path=ppt/slides/_rels/slide2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5.xml.rels><?xml version="1.0" encoding="UTF-8" standalone="yes"?>
<Relationships xmlns="http://schemas.openxmlformats.org/package/2006/relationships"><Relationship Id="rId3" Type="http://schemas.openxmlformats.org/officeDocument/2006/relationships/image" Target="../media/image317.jpeg"/><Relationship Id="rId2" Type="http://schemas.openxmlformats.org/officeDocument/2006/relationships/image" Target="../media/image316.png"/><Relationship Id="rId1" Type="http://schemas.openxmlformats.org/officeDocument/2006/relationships/slideLayout" Target="../slideLayouts/slideLayout7.xml"/><Relationship Id="rId4" Type="http://schemas.openxmlformats.org/officeDocument/2006/relationships/image" Target="../media/image318.jpeg"/></Relationships>
</file>

<file path=ppt/slides/_rels/slide286.xml.rels><?xml version="1.0" encoding="UTF-8" standalone="yes"?>
<Relationships xmlns="http://schemas.openxmlformats.org/package/2006/relationships"><Relationship Id="rId3" Type="http://schemas.openxmlformats.org/officeDocument/2006/relationships/image" Target="../media/image320.png"/><Relationship Id="rId2" Type="http://schemas.openxmlformats.org/officeDocument/2006/relationships/image" Target="../media/image319.png"/><Relationship Id="rId1" Type="http://schemas.openxmlformats.org/officeDocument/2006/relationships/slideLayout" Target="../slideLayouts/slideLayout6.xml"/><Relationship Id="rId4" Type="http://schemas.openxmlformats.org/officeDocument/2006/relationships/image" Target="../media/image321.png"/></Relationships>
</file>

<file path=ppt/slides/_rels/slide287.xml.rels><?xml version="1.0" encoding="UTF-8" standalone="yes"?>
<Relationships xmlns="http://schemas.openxmlformats.org/package/2006/relationships"><Relationship Id="rId3" Type="http://schemas.openxmlformats.org/officeDocument/2006/relationships/image" Target="../media/image323.png"/><Relationship Id="rId2" Type="http://schemas.openxmlformats.org/officeDocument/2006/relationships/image" Target="../media/image322.jpeg"/><Relationship Id="rId1" Type="http://schemas.openxmlformats.org/officeDocument/2006/relationships/slideLayout" Target="../slideLayouts/slideLayout6.xml"/></Relationships>
</file>

<file path=ppt/slides/_rels/slide288.xml.rels><?xml version="1.0" encoding="UTF-8" standalone="yes"?>
<Relationships xmlns="http://schemas.openxmlformats.org/package/2006/relationships"><Relationship Id="rId3" Type="http://schemas.openxmlformats.org/officeDocument/2006/relationships/image" Target="../media/image324.png"/><Relationship Id="rId2" Type="http://schemas.openxmlformats.org/officeDocument/2006/relationships/hyperlink" Target="http://discrete.mameworld.info/" TargetMode="External"/><Relationship Id="rId1" Type="http://schemas.openxmlformats.org/officeDocument/2006/relationships/slideLayout" Target="../slideLayouts/slideLayout2.xml"/></Relationships>
</file>

<file path=ppt/slides/_rels/slide289.xml.rels><?xml version="1.0" encoding="UTF-8" standalone="yes"?>
<Relationships xmlns="http://schemas.openxmlformats.org/package/2006/relationships"><Relationship Id="rId3" Type="http://schemas.openxmlformats.org/officeDocument/2006/relationships/image" Target="../media/image326.jpeg"/><Relationship Id="rId2" Type="http://schemas.openxmlformats.org/officeDocument/2006/relationships/image" Target="../media/image325.jpeg"/><Relationship Id="rId1" Type="http://schemas.openxmlformats.org/officeDocument/2006/relationships/slideLayout" Target="../slideLayouts/slideLayout2.xml"/><Relationship Id="rId4" Type="http://schemas.openxmlformats.org/officeDocument/2006/relationships/image" Target="../media/image327.jpeg"/></Relationships>
</file>

<file path=ppt/slides/_rels/slide290.xml.rels><?xml version="1.0" encoding="UTF-8" standalone="yes"?>
<Relationships xmlns="http://schemas.openxmlformats.org/package/2006/relationships"><Relationship Id="rId3" Type="http://schemas.openxmlformats.org/officeDocument/2006/relationships/image" Target="../media/image329.jpeg"/><Relationship Id="rId2" Type="http://schemas.openxmlformats.org/officeDocument/2006/relationships/image" Target="../media/image328.jpeg"/><Relationship Id="rId1" Type="http://schemas.openxmlformats.org/officeDocument/2006/relationships/slideLayout" Target="../slideLayouts/slideLayout2.xml"/><Relationship Id="rId4" Type="http://schemas.openxmlformats.org/officeDocument/2006/relationships/hyperlink" Target="http://arcade.hofle.com/" TargetMode="External"/></Relationships>
</file>

<file path=ppt/slides/_rels/slide29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30.jpeg"/><Relationship Id="rId1" Type="http://schemas.openxmlformats.org/officeDocument/2006/relationships/slideLayout" Target="../slideLayouts/slideLayout2.xml"/></Relationships>
</file>

<file path=ppt/slides/_rels/slide292.xml.rels><?xml version="1.0" encoding="UTF-8" standalone="yes"?>
<Relationships xmlns="http://schemas.openxmlformats.org/package/2006/relationships"><Relationship Id="rId3" Type="http://schemas.openxmlformats.org/officeDocument/2006/relationships/image" Target="../media/image332.jpeg"/><Relationship Id="rId2" Type="http://schemas.openxmlformats.org/officeDocument/2006/relationships/image" Target="../media/image331.jpeg"/><Relationship Id="rId1" Type="http://schemas.openxmlformats.org/officeDocument/2006/relationships/slideLayout" Target="../slideLayouts/slideLayout7.xml"/><Relationship Id="rId6" Type="http://schemas.openxmlformats.org/officeDocument/2006/relationships/image" Target="../media/image335.png"/><Relationship Id="rId5" Type="http://schemas.openxmlformats.org/officeDocument/2006/relationships/image" Target="../media/image334.jpeg"/><Relationship Id="rId4" Type="http://schemas.openxmlformats.org/officeDocument/2006/relationships/image" Target="../media/image333.gif"/></Relationships>
</file>

<file path=ppt/slides/_rels/slide293.xml.rels><?xml version="1.0" encoding="UTF-8" standalone="yes"?>
<Relationships xmlns="http://schemas.openxmlformats.org/package/2006/relationships"><Relationship Id="rId3" Type="http://schemas.openxmlformats.org/officeDocument/2006/relationships/image" Target="../media/image337.jpeg"/><Relationship Id="rId2" Type="http://schemas.openxmlformats.org/officeDocument/2006/relationships/image" Target="../media/image336.jpeg"/><Relationship Id="rId1" Type="http://schemas.openxmlformats.org/officeDocument/2006/relationships/slideLayout" Target="../slideLayouts/slideLayout7.xml"/><Relationship Id="rId4" Type="http://schemas.openxmlformats.org/officeDocument/2006/relationships/image" Target="../media/image338.png"/></Relationships>
</file>

<file path=ppt/slides/_rels/slide294.xml.rels><?xml version="1.0" encoding="UTF-8" standalone="yes"?>
<Relationships xmlns="http://schemas.openxmlformats.org/package/2006/relationships"><Relationship Id="rId3" Type="http://schemas.openxmlformats.org/officeDocument/2006/relationships/image" Target="../media/image339.jpeg"/><Relationship Id="rId2" Type="http://schemas.openxmlformats.org/officeDocument/2006/relationships/hyperlink" Target="http://www.youtube.com/watch?v=SOYF6736jrM" TargetMode="External"/><Relationship Id="rId1" Type="http://schemas.openxmlformats.org/officeDocument/2006/relationships/slideLayout" Target="../slideLayouts/slideLayout7.xml"/><Relationship Id="rId4" Type="http://schemas.openxmlformats.org/officeDocument/2006/relationships/image" Target="../media/image340.png"/></Relationships>
</file>

<file path=ppt/slides/_rels/slide2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6.xml.rels><?xml version="1.0" encoding="UTF-8" standalone="yes"?>
<Relationships xmlns="http://schemas.openxmlformats.org/package/2006/relationships"><Relationship Id="rId3" Type="http://schemas.openxmlformats.org/officeDocument/2006/relationships/hyperlink" Target="http://archive.org/" TargetMode="External"/><Relationship Id="rId2" Type="http://schemas.openxmlformats.org/officeDocument/2006/relationships/hyperlink" Target="http://www.ibiblio.org/jmaynard/" TargetMode="External"/><Relationship Id="rId1" Type="http://schemas.openxmlformats.org/officeDocument/2006/relationships/slideLayout" Target="../slideLayouts/slideLayout2.xml"/></Relationships>
</file>

<file path=ppt/slides/_rels/slide297.xml.rels><?xml version="1.0" encoding="UTF-8" standalone="yes"?>
<Relationships xmlns="http://schemas.openxmlformats.org/package/2006/relationships"><Relationship Id="rId3" Type="http://schemas.openxmlformats.org/officeDocument/2006/relationships/hyperlink" Target="http://www.emulator-zone.com/" TargetMode="External"/><Relationship Id="rId2" Type="http://schemas.openxmlformats.org/officeDocument/2006/relationships/hyperlink" Target="http://www.emulatronia.com/" TargetMode="External"/><Relationship Id="rId1" Type="http://schemas.openxmlformats.org/officeDocument/2006/relationships/slideLayout" Target="../slideLayouts/slideLayout2.xml"/><Relationship Id="rId4" Type="http://schemas.openxmlformats.org/officeDocument/2006/relationships/hyperlink" Target="http://www.emuparadise.me/" TargetMode="External"/></Relationships>
</file>

<file path=ppt/slides/_rels/slide298.xml.rels><?xml version="1.0" encoding="UTF-8" standalone="yes"?>
<Relationships xmlns="http://schemas.openxmlformats.org/package/2006/relationships"><Relationship Id="rId2" Type="http://schemas.openxmlformats.org/officeDocument/2006/relationships/hyperlink" Target="http://en.wikipedia.org/wiki/List_of_computer_system_emulators" TargetMode="External"/><Relationship Id="rId1" Type="http://schemas.openxmlformats.org/officeDocument/2006/relationships/slideLayout" Target="../slideLayouts/slideLayout2.xml"/></Relationships>
</file>

<file path=ppt/slides/_rels/slide299.xml.rels><?xml version="1.0" encoding="UTF-8" standalone="yes"?>
<Relationships xmlns="http://schemas.openxmlformats.org/package/2006/relationships"><Relationship Id="rId3" Type="http://schemas.openxmlformats.org/officeDocument/2006/relationships/hyperlink" Target="https://www.jaymoseley.com/hercules/downloads/pdf/$OSTL33.pdf" TargetMode="External"/><Relationship Id="rId7" Type="http://schemas.openxmlformats.org/officeDocument/2006/relationships/image" Target="../media/image344.jpeg"/><Relationship Id="rId2" Type="http://schemas.openxmlformats.org/officeDocument/2006/relationships/hyperlink" Target="https://arstechnica.com/information-technology/2023/07/the-ibm-mainframe-how-it-runs-and-why-it-survives/" TargetMode="External"/><Relationship Id="rId1" Type="http://schemas.openxmlformats.org/officeDocument/2006/relationships/slideLayout" Target="../slideLayouts/slideLayout2.xml"/><Relationship Id="rId6" Type="http://schemas.openxmlformats.org/officeDocument/2006/relationships/image" Target="../media/image343.jpeg"/><Relationship Id="rId5" Type="http://schemas.openxmlformats.org/officeDocument/2006/relationships/image" Target="../media/image342.jpeg"/><Relationship Id="rId4" Type="http://schemas.openxmlformats.org/officeDocument/2006/relationships/image" Target="../media/image341.gif"/></Relationships>
</file>

<file path=ppt/slides/_rels/slide300.xml.rels><?xml version="1.0" encoding="UTF-8" standalone="yes"?>
<Relationships xmlns="http://schemas.openxmlformats.org/package/2006/relationships"><Relationship Id="rId3" Type="http://schemas.openxmlformats.org/officeDocument/2006/relationships/hyperlink" Target="http://simh.trailing-edge.com/" TargetMode="External"/><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45.gif"/></Relationships>
</file>

<file path=ppt/slides/_rels/slide301.xml.rels><?xml version="1.0" encoding="UTF-8" standalone="yes"?>
<Relationships xmlns="http://schemas.openxmlformats.org/package/2006/relationships"><Relationship Id="rId3" Type="http://schemas.openxmlformats.org/officeDocument/2006/relationships/image" Target="../media/image346.png"/><Relationship Id="rId2" Type="http://schemas.openxmlformats.org/officeDocument/2006/relationships/hyperlink" Target="http://en.wikipedia.org/wiki/List_of_terminal_emulators" TargetMode="External"/><Relationship Id="rId1" Type="http://schemas.openxmlformats.org/officeDocument/2006/relationships/slideLayout" Target="../slideLayouts/slideLayout2.xml"/></Relationships>
</file>

<file path=ppt/slides/_rels/slide3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3.xml.rels><?xml version="1.0" encoding="UTF-8" standalone="yes"?>
<Relationships xmlns="http://schemas.openxmlformats.org/package/2006/relationships"><Relationship Id="rId2" Type="http://schemas.openxmlformats.org/officeDocument/2006/relationships/image" Target="../media/image347.jpeg"/><Relationship Id="rId1" Type="http://schemas.openxmlformats.org/officeDocument/2006/relationships/slideLayout" Target="../slideLayouts/slideLayout2.xml"/></Relationships>
</file>

<file path=ppt/slides/_rels/slide304.xml.rels><?xml version="1.0" encoding="UTF-8" standalone="yes"?>
<Relationships xmlns="http://schemas.openxmlformats.org/package/2006/relationships"><Relationship Id="rId3" Type="http://schemas.openxmlformats.org/officeDocument/2006/relationships/image" Target="../media/image349.png"/><Relationship Id="rId2" Type="http://schemas.openxmlformats.org/officeDocument/2006/relationships/image" Target="../media/image348.png"/><Relationship Id="rId1" Type="http://schemas.openxmlformats.org/officeDocument/2006/relationships/slideLayout" Target="../slideLayouts/slideLayout2.xml"/></Relationships>
</file>

<file path=ppt/slides/_rels/slide305.xml.rels><?xml version="1.0" encoding="UTF-8" standalone="yes"?>
<Relationships xmlns="http://schemas.openxmlformats.org/package/2006/relationships"><Relationship Id="rId3" Type="http://schemas.openxmlformats.org/officeDocument/2006/relationships/image" Target="../media/image350.png"/><Relationship Id="rId2" Type="http://schemas.openxmlformats.org/officeDocument/2006/relationships/hyperlink" Target="http://www.worldofspectrum.org/" TargetMode="External"/><Relationship Id="rId1" Type="http://schemas.openxmlformats.org/officeDocument/2006/relationships/slideLayout" Target="../slideLayouts/slideLayout2.xml"/></Relationships>
</file>

<file path=ppt/slides/_rels/slide306.xml.rels><?xml version="1.0" encoding="UTF-8" standalone="yes"?>
<Relationships xmlns="http://schemas.openxmlformats.org/package/2006/relationships"><Relationship Id="rId3" Type="http://schemas.openxmlformats.org/officeDocument/2006/relationships/image" Target="../media/image351.png"/><Relationship Id="rId2" Type="http://schemas.openxmlformats.org/officeDocument/2006/relationships/hyperlink" Target="http://spa2.speccy.org/" TargetMode="External"/><Relationship Id="rId1" Type="http://schemas.openxmlformats.org/officeDocument/2006/relationships/slideLayout" Target="../slideLayouts/slideLayout2.xml"/></Relationships>
</file>

<file path=ppt/slides/_rels/slide307.xml.rels><?xml version="1.0" encoding="UTF-8" standalone="yes"?>
<Relationships xmlns="http://schemas.openxmlformats.org/package/2006/relationships"><Relationship Id="rId3" Type="http://schemas.openxmlformats.org/officeDocument/2006/relationships/image" Target="../media/image352.png"/><Relationship Id="rId2" Type="http://schemas.openxmlformats.org/officeDocument/2006/relationships/hyperlink" Target="http://www.c64.com/" TargetMode="External"/><Relationship Id="rId1" Type="http://schemas.openxmlformats.org/officeDocument/2006/relationships/slideLayout" Target="../slideLayouts/slideLayout2.xml"/></Relationships>
</file>

<file path=ppt/slides/_rels/slide308.xml.rels><?xml version="1.0" encoding="UTF-8" standalone="yes"?>
<Relationships xmlns="http://schemas.openxmlformats.org/package/2006/relationships"><Relationship Id="rId3" Type="http://schemas.openxmlformats.org/officeDocument/2006/relationships/image" Target="../media/image353.png"/><Relationship Id="rId2" Type="http://schemas.openxmlformats.org/officeDocument/2006/relationships/hyperlink" Target="http://www.cpc-power.com/" TargetMode="External"/><Relationship Id="rId1" Type="http://schemas.openxmlformats.org/officeDocument/2006/relationships/slideLayout" Target="../slideLayouts/slideLayout2.xml"/></Relationships>
</file>

<file path=ppt/slides/_rels/slide309.xml.rels><?xml version="1.0" encoding="UTF-8" standalone="yes"?>
<Relationships xmlns="http://schemas.openxmlformats.org/package/2006/relationships"><Relationship Id="rId3" Type="http://schemas.openxmlformats.org/officeDocument/2006/relationships/hyperlink" Target="http://www.sharpmz.org/" TargetMode="External"/><Relationship Id="rId7" Type="http://schemas.openxmlformats.org/officeDocument/2006/relationships/hyperlink" Target="http://sinclairql.speccy.org/" TargetMode="External"/><Relationship Id="rId2" Type="http://schemas.openxmlformats.org/officeDocument/2006/relationships/hyperlink" Target="http://www.msx.org/" TargetMode="External"/><Relationship Id="rId1" Type="http://schemas.openxmlformats.org/officeDocument/2006/relationships/slideLayout" Target="../slideLayouts/slideLayout2.xml"/><Relationship Id="rId6" Type="http://schemas.openxmlformats.org/officeDocument/2006/relationships/hyperlink" Target="http://www.atari.st/" TargetMode="External"/><Relationship Id="rId5" Type="http://schemas.openxmlformats.org/officeDocument/2006/relationships/hyperlink" Target="http://www.amiga.org/" TargetMode="External"/><Relationship Id="rId4" Type="http://schemas.openxmlformats.org/officeDocument/2006/relationships/hyperlink" Target="http://www.dragon32universe.info/" TargetMode="External"/></Relationships>
</file>

<file path=ppt/slides/_rels/slide310.xml.rels><?xml version="1.0" encoding="UTF-8" standalone="yes"?>
<Relationships xmlns="http://schemas.openxmlformats.org/package/2006/relationships"><Relationship Id="rId3" Type="http://schemas.openxmlformats.org/officeDocument/2006/relationships/image" Target="../media/image355.jpeg"/><Relationship Id="rId2" Type="http://schemas.openxmlformats.org/officeDocument/2006/relationships/image" Target="../media/image354.jpeg"/><Relationship Id="rId1" Type="http://schemas.openxmlformats.org/officeDocument/2006/relationships/slideLayout" Target="../slideLayouts/slideLayout2.xml"/></Relationships>
</file>

<file path=ppt/slides/_rels/slide3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2.xml.rels><?xml version="1.0" encoding="UTF-8" standalone="yes"?>
<Relationships xmlns="http://schemas.openxmlformats.org/package/2006/relationships"><Relationship Id="rId3" Type="http://schemas.openxmlformats.org/officeDocument/2006/relationships/image" Target="../media/image357.jpeg"/><Relationship Id="rId2" Type="http://schemas.openxmlformats.org/officeDocument/2006/relationships/image" Target="../media/image356.png"/><Relationship Id="rId1" Type="http://schemas.openxmlformats.org/officeDocument/2006/relationships/slideLayout" Target="../slideLayouts/slideLayout6.xml"/></Relationships>
</file>

<file path=ppt/slides/_rels/slide313.xml.rels><?xml version="1.0" encoding="UTF-8" standalone="yes"?>
<Relationships xmlns="http://schemas.openxmlformats.org/package/2006/relationships"><Relationship Id="rId2" Type="http://schemas.openxmlformats.org/officeDocument/2006/relationships/image" Target="../media/image358.png"/><Relationship Id="rId1" Type="http://schemas.openxmlformats.org/officeDocument/2006/relationships/slideLayout" Target="../slideLayouts/slideLayout6.xml"/></Relationships>
</file>

<file path=ppt/slides/_rels/slide314.xml.rels><?xml version="1.0" encoding="UTF-8" standalone="yes"?>
<Relationships xmlns="http://schemas.openxmlformats.org/package/2006/relationships"><Relationship Id="rId2" Type="http://schemas.openxmlformats.org/officeDocument/2006/relationships/image" Target="../media/image359.jpeg"/><Relationship Id="rId1" Type="http://schemas.openxmlformats.org/officeDocument/2006/relationships/slideLayout" Target="../slideLayouts/slideLayout2.xml"/></Relationships>
</file>

<file path=ppt/slides/_rels/slide315.xml.rels><?xml version="1.0" encoding="UTF-8" standalone="yes"?>
<Relationships xmlns="http://schemas.openxmlformats.org/package/2006/relationships"><Relationship Id="rId3" Type="http://schemas.openxmlformats.org/officeDocument/2006/relationships/image" Target="../media/image360.png"/><Relationship Id="rId2" Type="http://schemas.openxmlformats.org/officeDocument/2006/relationships/hyperlink" Target="https://archive.org/details/softwarelibrary_msdos_games&amp;tab=collection" TargetMode="External"/><Relationship Id="rId1" Type="http://schemas.openxmlformats.org/officeDocument/2006/relationships/slideLayout" Target="../slideLayouts/slideLayout2.xml"/></Relationships>
</file>

<file path=ppt/slides/_rels/slide316.xml.rels><?xml version="1.0" encoding="UTF-8" standalone="yes"?>
<Relationships xmlns="http://schemas.openxmlformats.org/package/2006/relationships"><Relationship Id="rId3" Type="http://schemas.openxmlformats.org/officeDocument/2006/relationships/image" Target="../media/image362.jpeg"/><Relationship Id="rId2" Type="http://schemas.openxmlformats.org/officeDocument/2006/relationships/image" Target="../media/image361.jpeg"/><Relationship Id="rId1" Type="http://schemas.openxmlformats.org/officeDocument/2006/relationships/slideLayout" Target="../slideLayouts/slideLayout2.xml"/></Relationships>
</file>

<file path=ppt/slides/_rels/slide317.xml.rels><?xml version="1.0" encoding="UTF-8" standalone="yes"?>
<Relationships xmlns="http://schemas.openxmlformats.org/package/2006/relationships"><Relationship Id="rId3" Type="http://schemas.openxmlformats.org/officeDocument/2006/relationships/image" Target="../media/image364.jpeg"/><Relationship Id="rId2" Type="http://schemas.openxmlformats.org/officeDocument/2006/relationships/image" Target="../media/image363.png"/><Relationship Id="rId1" Type="http://schemas.openxmlformats.org/officeDocument/2006/relationships/slideLayout" Target="../slideLayouts/slideLayout2.xml"/></Relationships>
</file>

<file path=ppt/slides/_rels/slide318.xml.rels><?xml version="1.0" encoding="UTF-8" standalone="yes"?>
<Relationships xmlns="http://schemas.openxmlformats.org/package/2006/relationships"><Relationship Id="rId3" Type="http://schemas.openxmlformats.org/officeDocument/2006/relationships/image" Target="../media/image366.gif"/><Relationship Id="rId2" Type="http://schemas.openxmlformats.org/officeDocument/2006/relationships/image" Target="../media/image365.jpeg"/><Relationship Id="rId1" Type="http://schemas.openxmlformats.org/officeDocument/2006/relationships/slideLayout" Target="../slideLayouts/slideLayout2.xml"/></Relationships>
</file>

<file path=ppt/slides/_rels/slide319.xml.rels><?xml version="1.0" encoding="UTF-8" standalone="yes"?>
<Relationships xmlns="http://schemas.openxmlformats.org/package/2006/relationships"><Relationship Id="rId3" Type="http://schemas.openxmlformats.org/officeDocument/2006/relationships/image" Target="../media/image367.png"/><Relationship Id="rId2" Type="http://schemas.openxmlformats.org/officeDocument/2006/relationships/hyperlink" Target="http://www.virtualapple.org/" TargetMode="External"/><Relationship Id="rId1" Type="http://schemas.openxmlformats.org/officeDocument/2006/relationships/slideLayout" Target="../slideLayouts/slideLayout2.xml"/></Relationships>
</file>

<file path=ppt/slides/_rels/slide320.xml.rels><?xml version="1.0" encoding="UTF-8" standalone="yes"?>
<Relationships xmlns="http://schemas.openxmlformats.org/package/2006/relationships"><Relationship Id="rId2" Type="http://schemas.openxmlformats.org/officeDocument/2006/relationships/hyperlink" Target="http://en.wikipedia.org/wiki/List_of_video_game_emulators" TargetMode="External"/><Relationship Id="rId1" Type="http://schemas.openxmlformats.org/officeDocument/2006/relationships/slideLayout" Target="../slideLayouts/slideLayout2.xml"/></Relationships>
</file>

<file path=ppt/slides/_rels/slide3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2.xml.rels><?xml version="1.0" encoding="UTF-8" standalone="yes"?>
<Relationships xmlns="http://schemas.openxmlformats.org/package/2006/relationships"><Relationship Id="rId3" Type="http://schemas.openxmlformats.org/officeDocument/2006/relationships/image" Target="../media/image368.jpeg"/><Relationship Id="rId2" Type="http://schemas.openxmlformats.org/officeDocument/2006/relationships/hyperlink" Target="http://www.pica-pic.com/" TargetMode="External"/><Relationship Id="rId1" Type="http://schemas.openxmlformats.org/officeDocument/2006/relationships/slideLayout" Target="../slideLayouts/slideLayout2.xml"/></Relationships>
</file>

<file path=ppt/slides/_rels/slide323.xml.rels><?xml version="1.0" encoding="UTF-8" standalone="yes"?>
<Relationships xmlns="http://schemas.openxmlformats.org/package/2006/relationships"><Relationship Id="rId8" Type="http://schemas.openxmlformats.org/officeDocument/2006/relationships/image" Target="../media/image375.png"/><Relationship Id="rId3" Type="http://schemas.openxmlformats.org/officeDocument/2006/relationships/image" Target="../media/image370.png"/><Relationship Id="rId7" Type="http://schemas.openxmlformats.org/officeDocument/2006/relationships/image" Target="../media/image374.jpeg"/><Relationship Id="rId2" Type="http://schemas.openxmlformats.org/officeDocument/2006/relationships/image" Target="../media/image369.png"/><Relationship Id="rId1" Type="http://schemas.openxmlformats.org/officeDocument/2006/relationships/slideLayout" Target="../slideLayouts/slideLayout2.xml"/><Relationship Id="rId6" Type="http://schemas.openxmlformats.org/officeDocument/2006/relationships/image" Target="../media/image373.png"/><Relationship Id="rId5" Type="http://schemas.openxmlformats.org/officeDocument/2006/relationships/image" Target="../media/image372.png"/><Relationship Id="rId4" Type="http://schemas.openxmlformats.org/officeDocument/2006/relationships/image" Target="../media/image371.png"/><Relationship Id="rId9" Type="http://schemas.openxmlformats.org/officeDocument/2006/relationships/image" Target="../media/image376.png"/></Relationships>
</file>

<file path=ppt/slides/_rels/slide324.xml.rels><?xml version="1.0" encoding="UTF-8" standalone="yes"?>
<Relationships xmlns="http://schemas.openxmlformats.org/package/2006/relationships"><Relationship Id="rId2" Type="http://schemas.openxmlformats.org/officeDocument/2006/relationships/image" Target="../media/image377.png"/><Relationship Id="rId1" Type="http://schemas.openxmlformats.org/officeDocument/2006/relationships/slideLayout" Target="../slideLayouts/slideLayout6.xml"/></Relationships>
</file>

<file path=ppt/slides/_rels/slide325.xml.rels><?xml version="1.0" encoding="UTF-8" standalone="yes"?>
<Relationships xmlns="http://schemas.openxmlformats.org/package/2006/relationships"><Relationship Id="rId3" Type="http://schemas.openxmlformats.org/officeDocument/2006/relationships/image" Target="../media/image205.png"/><Relationship Id="rId2" Type="http://schemas.openxmlformats.org/officeDocument/2006/relationships/hyperlink" Target="http://www.mamedev.org/" TargetMode="External"/><Relationship Id="rId1" Type="http://schemas.openxmlformats.org/officeDocument/2006/relationships/slideLayout" Target="../slideLayouts/slideLayout2.xml"/></Relationships>
</file>

<file path=ppt/slides/_rels/slide326.xml.rels><?xml version="1.0" encoding="UTF-8" standalone="yes"?>
<Relationships xmlns="http://schemas.openxmlformats.org/package/2006/relationships"><Relationship Id="rId2" Type="http://schemas.openxmlformats.org/officeDocument/2006/relationships/image" Target="../media/image378.png"/><Relationship Id="rId1" Type="http://schemas.openxmlformats.org/officeDocument/2006/relationships/slideLayout" Target="../slideLayouts/slideLayout2.xml"/></Relationships>
</file>

<file path=ppt/slides/_rels/slide327.xml.rels><?xml version="1.0" encoding="UTF-8" standalone="yes"?>
<Relationships xmlns="http://schemas.openxmlformats.org/package/2006/relationships"><Relationship Id="rId2" Type="http://schemas.openxmlformats.org/officeDocument/2006/relationships/image" Target="../media/image379.png"/><Relationship Id="rId1" Type="http://schemas.openxmlformats.org/officeDocument/2006/relationships/slideLayout" Target="../slideLayouts/slideLayout2.xml"/></Relationships>
</file>

<file path=ppt/slides/_rels/slide328.xml.rels><?xml version="1.0" encoding="UTF-8" standalone="yes"?>
<Relationships xmlns="http://schemas.openxmlformats.org/package/2006/relationships"><Relationship Id="rId8" Type="http://schemas.openxmlformats.org/officeDocument/2006/relationships/image" Target="../media/image382.png"/><Relationship Id="rId3" Type="http://schemas.openxmlformats.org/officeDocument/2006/relationships/hyperlink" Target="http://www.youtube.com/watch?v=XUZsWwLMk9w" TargetMode="External"/><Relationship Id="rId7" Type="http://schemas.openxmlformats.org/officeDocument/2006/relationships/image" Target="../media/image381.jpeg"/><Relationship Id="rId2" Type="http://schemas.openxmlformats.org/officeDocument/2006/relationships/hyperlink" Target="http://www.youtube.com/watch?v=SdKj2rXOl4A" TargetMode="External"/><Relationship Id="rId1" Type="http://schemas.openxmlformats.org/officeDocument/2006/relationships/slideLayout" Target="../slideLayouts/slideLayout2.xml"/><Relationship Id="rId6" Type="http://schemas.openxmlformats.org/officeDocument/2006/relationships/image" Target="../media/image380.png"/><Relationship Id="rId5" Type="http://schemas.openxmlformats.org/officeDocument/2006/relationships/hyperlink" Target="http://www.youtube.com/watch?v=2CMJDKf4Aio" TargetMode="External"/><Relationship Id="rId4" Type="http://schemas.openxmlformats.org/officeDocument/2006/relationships/hyperlink" Target="http://www.youtube.com/watch?v=Y5O-A2r1ACw" TargetMode="External"/><Relationship Id="rId9" Type="http://schemas.openxmlformats.org/officeDocument/2006/relationships/image" Target="../media/image383.png"/></Relationships>
</file>

<file path=ppt/slides/_rels/slide329.xml.rels><?xml version="1.0" encoding="UTF-8" standalone="yes"?>
<Relationships xmlns="http://schemas.openxmlformats.org/package/2006/relationships"><Relationship Id="rId3" Type="http://schemas.openxmlformats.org/officeDocument/2006/relationships/image" Target="../media/image384.jpeg"/><Relationship Id="rId2" Type="http://schemas.openxmlformats.org/officeDocument/2006/relationships/hyperlink" Target="http://www.youtube.com/watch?v=6oovOnpQM8g" TargetMode="External"/><Relationship Id="rId1" Type="http://schemas.openxmlformats.org/officeDocument/2006/relationships/slideLayout" Target="../slideLayouts/slideLayout2.xml"/><Relationship Id="rId4" Type="http://schemas.openxmlformats.org/officeDocument/2006/relationships/image" Target="../media/image385.jpeg"/></Relationships>
</file>

<file path=ppt/slides/_rels/slide330.xml.rels><?xml version="1.0" encoding="UTF-8" standalone="yes"?>
<Relationships xmlns="http://schemas.openxmlformats.org/package/2006/relationships"><Relationship Id="rId8" Type="http://schemas.openxmlformats.org/officeDocument/2006/relationships/image" Target="../media/image389.jpeg"/><Relationship Id="rId3" Type="http://schemas.openxmlformats.org/officeDocument/2006/relationships/hyperlink" Target="https://www.youtube.com/watch?v=44WfGT0ElVk" TargetMode="External"/><Relationship Id="rId7" Type="http://schemas.openxmlformats.org/officeDocument/2006/relationships/image" Target="../media/image388.jpeg"/><Relationship Id="rId2" Type="http://schemas.openxmlformats.org/officeDocument/2006/relationships/hyperlink" Target="https://www.youtube.com/watch?v=5Pnsnq_4i3A" TargetMode="External"/><Relationship Id="rId1" Type="http://schemas.openxmlformats.org/officeDocument/2006/relationships/slideLayout" Target="../slideLayouts/slideLayout2.xml"/><Relationship Id="rId6" Type="http://schemas.openxmlformats.org/officeDocument/2006/relationships/image" Target="../media/image387.jpeg"/><Relationship Id="rId5" Type="http://schemas.openxmlformats.org/officeDocument/2006/relationships/image" Target="../media/image386.jpeg"/><Relationship Id="rId4" Type="http://schemas.openxmlformats.org/officeDocument/2006/relationships/hyperlink" Target="http://virtualpinball.blogspot.com.es/" TargetMode="External"/></Relationships>
</file>

<file path=ppt/slides/_rels/slide331.xml.rels><?xml version="1.0" encoding="UTF-8" standalone="yes"?>
<Relationships xmlns="http://schemas.openxmlformats.org/package/2006/relationships"><Relationship Id="rId3" Type="http://schemas.openxmlformats.org/officeDocument/2006/relationships/image" Target="../media/image390.jpe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91.jpeg"/></Relationships>
</file>

<file path=ppt/slides/_rels/slide332.xml.rels><?xml version="1.0" encoding="UTF-8" standalone="yes"?>
<Relationships xmlns="http://schemas.openxmlformats.org/package/2006/relationships"><Relationship Id="rId3" Type="http://schemas.openxmlformats.org/officeDocument/2006/relationships/hyperlink" Target="http://www.mobilexweb.com/emulators" TargetMode="External"/><Relationship Id="rId7" Type="http://schemas.openxmlformats.org/officeDocument/2006/relationships/image" Target="../media/image393.jpeg"/><Relationship Id="rId2" Type="http://schemas.openxmlformats.org/officeDocument/2006/relationships/hyperlink" Target="https://www.youtube.com/watch?v=mePYssNPyBA" TargetMode="External"/><Relationship Id="rId1" Type="http://schemas.openxmlformats.org/officeDocument/2006/relationships/slideLayout" Target="../slideLayouts/slideLayout2.xml"/><Relationship Id="rId6" Type="http://schemas.openxmlformats.org/officeDocument/2006/relationships/image" Target="../media/image392.jpeg"/><Relationship Id="rId5" Type="http://schemas.openxmlformats.org/officeDocument/2006/relationships/hyperlink" Target="http://www.wirelessdevnet.com/channels/printlinks.phtml?category=4" TargetMode="External"/><Relationship Id="rId4" Type="http://schemas.openxmlformats.org/officeDocument/2006/relationships/image" Target="../media/image1.png"/></Relationships>
</file>

<file path=ppt/slides/_rels/slide333.xml.rels><?xml version="1.0" encoding="UTF-8" standalone="yes"?>
<Relationships xmlns="http://schemas.openxmlformats.org/package/2006/relationships"><Relationship Id="rId3" Type="http://schemas.openxmlformats.org/officeDocument/2006/relationships/hyperlink" Target="powerpoint-referenced-files/Evolution%20of%20PC%20Audio%20-%20As%20Told%20by%20Secret%20of%20Monkey%20Island%20-%20LGR.mp4" TargetMode="External"/><Relationship Id="rId2" Type="http://schemas.openxmlformats.org/officeDocument/2006/relationships/hyperlink" Target="powerpoint-referenced-files/Sonido/Midi-seleccion" TargetMode="External"/><Relationship Id="rId1" Type="http://schemas.openxmlformats.org/officeDocument/2006/relationships/slideLayout" Target="../slideLayouts/slideLayout2.xml"/><Relationship Id="rId5" Type="http://schemas.openxmlformats.org/officeDocument/2006/relationships/image" Target="../media/image395.jpeg"/><Relationship Id="rId4" Type="http://schemas.openxmlformats.org/officeDocument/2006/relationships/image" Target="../media/image394.jpeg"/></Relationships>
</file>

<file path=ppt/slides/_rels/slide334.xml.rels><?xml version="1.0" encoding="UTF-8" standalone="yes"?>
<Relationships xmlns="http://schemas.openxmlformats.org/package/2006/relationships"><Relationship Id="rId8" Type="http://schemas.openxmlformats.org/officeDocument/2006/relationships/image" Target="../media/image397.jpeg"/><Relationship Id="rId3" Type="http://schemas.openxmlformats.org/officeDocument/2006/relationships/hyperlink" Target="https://youtu.be/Lvwvt4JStSw" TargetMode="External"/><Relationship Id="rId7" Type="http://schemas.openxmlformats.org/officeDocument/2006/relationships/image" Target="../media/image396.jpeg"/><Relationship Id="rId2" Type="http://schemas.openxmlformats.org/officeDocument/2006/relationships/hyperlink" Target="powerpoint-referenced-files/Sonido" TargetMode="External"/><Relationship Id="rId1" Type="http://schemas.openxmlformats.org/officeDocument/2006/relationships/slideLayout" Target="../slideLayouts/slideLayout2.xml"/><Relationship Id="rId6" Type="http://schemas.openxmlformats.org/officeDocument/2006/relationships/hyperlink" Target="powerpoint-referenced-files/Guitar_Rig_5_FIN.mp4" TargetMode="External"/><Relationship Id="rId5" Type="http://schemas.openxmlformats.org/officeDocument/2006/relationships/hyperlink" Target="http://www.youtube.com/watch?v=qKqXk6QBHro" TargetMode="External"/><Relationship Id="rId10" Type="http://schemas.openxmlformats.org/officeDocument/2006/relationships/image" Target="../media/image399.jpeg"/><Relationship Id="rId4" Type="http://schemas.openxmlformats.org/officeDocument/2006/relationships/hyperlink" Target="https://youtu.be/dmB26__zXyY?t=96" TargetMode="External"/><Relationship Id="rId9" Type="http://schemas.openxmlformats.org/officeDocument/2006/relationships/image" Target="../media/image398.jpeg"/></Relationships>
</file>

<file path=ppt/slides/_rels/slide335.xml.rels><?xml version="1.0" encoding="UTF-8" standalone="yes"?>
<Relationships xmlns="http://schemas.openxmlformats.org/package/2006/relationships"><Relationship Id="rId3" Type="http://schemas.openxmlformats.org/officeDocument/2006/relationships/image" Target="../media/image401.gif"/><Relationship Id="rId2" Type="http://schemas.openxmlformats.org/officeDocument/2006/relationships/image" Target="../media/image400.png"/><Relationship Id="rId1" Type="http://schemas.openxmlformats.org/officeDocument/2006/relationships/slideLayout" Target="../slideLayouts/slideLayout2.xml"/><Relationship Id="rId4" Type="http://schemas.openxmlformats.org/officeDocument/2006/relationships/image" Target="../media/image402.png"/></Relationships>
</file>

<file path=ppt/slides/_rels/slide336.xml.rels><?xml version="1.0" encoding="UTF-8" standalone="yes"?>
<Relationships xmlns="http://schemas.openxmlformats.org/package/2006/relationships"><Relationship Id="rId3" Type="http://schemas.openxmlformats.org/officeDocument/2006/relationships/image" Target="../media/image404.png"/><Relationship Id="rId2" Type="http://schemas.openxmlformats.org/officeDocument/2006/relationships/image" Target="../media/image403.jpeg"/><Relationship Id="rId1" Type="http://schemas.openxmlformats.org/officeDocument/2006/relationships/slideLayout" Target="../slideLayouts/slideLayout2.xml"/></Relationships>
</file>

<file path=ppt/slides/_rels/slide337.xml.rels><?xml version="1.0" encoding="UTF-8" standalone="yes"?>
<Relationships xmlns="http://schemas.openxmlformats.org/package/2006/relationships"><Relationship Id="rId3" Type="http://schemas.openxmlformats.org/officeDocument/2006/relationships/hyperlink" Target="http://www.progettoemma.net/mess/sysset.php" TargetMode="External"/><Relationship Id="rId2" Type="http://schemas.openxmlformats.org/officeDocument/2006/relationships/hyperlink" Target="http://mess.redump.net/" TargetMode="External"/><Relationship Id="rId1" Type="http://schemas.openxmlformats.org/officeDocument/2006/relationships/slideLayout" Target="../slideLayouts/slideLayout2.xml"/><Relationship Id="rId5" Type="http://schemas.openxmlformats.org/officeDocument/2006/relationships/image" Target="../media/image406.png"/><Relationship Id="rId4" Type="http://schemas.openxmlformats.org/officeDocument/2006/relationships/image" Target="../media/image405.png"/></Relationships>
</file>

<file path=ppt/slides/_rels/slide338.xml.rels><?xml version="1.0" encoding="UTF-8" standalone="yes"?>
<Relationships xmlns="http://schemas.openxmlformats.org/package/2006/relationships"><Relationship Id="rId3" Type="http://schemas.openxmlformats.org/officeDocument/2006/relationships/image" Target="../media/image407.jpeg"/><Relationship Id="rId2" Type="http://schemas.openxmlformats.org/officeDocument/2006/relationships/hyperlink" Target="http://www.msx.org/wiki/One_Chip_MSX" TargetMode="External"/><Relationship Id="rId1" Type="http://schemas.openxmlformats.org/officeDocument/2006/relationships/slideLayout" Target="../slideLayouts/slideLayout2.xml"/><Relationship Id="rId5" Type="http://schemas.openxmlformats.org/officeDocument/2006/relationships/image" Target="../media/image409.jpeg"/><Relationship Id="rId4" Type="http://schemas.openxmlformats.org/officeDocument/2006/relationships/image" Target="../media/image408.jpeg"/></Relationships>
</file>

<file path=ppt/slides/_rels/slide339.xml.rels><?xml version="1.0" encoding="UTF-8" standalone="yes"?>
<Relationships xmlns="http://schemas.openxmlformats.org/package/2006/relationships"><Relationship Id="rId3" Type="http://schemas.openxmlformats.org/officeDocument/2006/relationships/hyperlink" Target="http://www.pica-pic.com/" TargetMode="External"/><Relationship Id="rId2" Type="http://schemas.openxmlformats.org/officeDocument/2006/relationships/hyperlink" Target="http://www.virtualapple.org/" TargetMode="External"/><Relationship Id="rId1" Type="http://schemas.openxmlformats.org/officeDocument/2006/relationships/slideLayout" Target="../slideLayouts/slideLayout2.xml"/><Relationship Id="rId5" Type="http://schemas.openxmlformats.org/officeDocument/2006/relationships/image" Target="../media/image410.png"/><Relationship Id="rId4" Type="http://schemas.openxmlformats.org/officeDocument/2006/relationships/hyperlink" Target="http://www.twinbee.org/hob/" TargetMode="External"/></Relationships>
</file>

<file path=ppt/slides/_rels/slide340.xml.rels><?xml version="1.0" encoding="UTF-8" standalone="yes"?>
<Relationships xmlns="http://schemas.openxmlformats.org/package/2006/relationships"><Relationship Id="rId2" Type="http://schemas.openxmlformats.org/officeDocument/2006/relationships/hyperlink" Target="Pedazo%20de%20video%20sobre%20la%20latencia%20de%20los%20emuladores%20de%20spectrum,%20chapo%20por%20la%20forma%20de%20realizarlo:%20https:/www.youtube.com/watch?v=fSv9SKehcYQ" TargetMode="External"/><Relationship Id="rId1" Type="http://schemas.openxmlformats.org/officeDocument/2006/relationships/slideLayout" Target="../slideLayouts/slideLayout2.xml"/></Relationships>
</file>

<file path=ppt/slides/_rels/slide341.xml.rels><?xml version="1.0" encoding="UTF-8" standalone="yes"?>
<Relationships xmlns="http://schemas.openxmlformats.org/package/2006/relationships"><Relationship Id="rId3" Type="http://schemas.openxmlformats.org/officeDocument/2006/relationships/image" Target="../media/image411.jpeg"/><Relationship Id="rId2" Type="http://schemas.openxmlformats.org/officeDocument/2006/relationships/hyperlink" Target="https://www.cope.es/emisoras/aragon/zaragoza-provincia/zaragoza/noticias/cientos-empresas-quedan-sin-web-por-incendio-mayor-hosting-europeo-20210311_1184570" TargetMode="External"/><Relationship Id="rId1" Type="http://schemas.openxmlformats.org/officeDocument/2006/relationships/slideLayout" Target="../slideLayouts/slideLayout2.xml"/><Relationship Id="rId4" Type="http://schemas.openxmlformats.org/officeDocument/2006/relationships/image" Target="../media/image412.jpeg"/></Relationships>
</file>

<file path=ppt/slides/_rels/slide34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ChangeArrowheads="1"/>
          </p:cNvSpPr>
          <p:nvPr/>
        </p:nvSpPr>
        <p:spPr bwMode="auto">
          <a:xfrm>
            <a:off x="457200" y="404664"/>
            <a:ext cx="8382000" cy="1143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nchor="b"/>
          <a:lstStyle/>
          <a:p>
            <a:pPr algn="ctr">
              <a:defRPr/>
            </a:pPr>
            <a:r>
              <a:rPr lang="es-ES" sz="4400" dirty="0">
                <a:solidFill>
                  <a:schemeClr val="tx2"/>
                </a:solidFill>
                <a:effectLst>
                  <a:outerShdw blurRad="38100" dist="38100" dir="2700000" algn="tl">
                    <a:srgbClr val="000000"/>
                  </a:outerShdw>
                </a:effectLst>
              </a:rPr>
              <a:t>Sistemas Legados</a:t>
            </a:r>
          </a:p>
        </p:txBody>
      </p:sp>
      <p:sp>
        <p:nvSpPr>
          <p:cNvPr id="3075" name="Text Box 3"/>
          <p:cNvSpPr txBox="1">
            <a:spLocks noChangeArrowheads="1"/>
          </p:cNvSpPr>
          <p:nvPr/>
        </p:nvSpPr>
        <p:spPr bwMode="auto">
          <a:xfrm>
            <a:off x="179512" y="1844824"/>
            <a:ext cx="8856984" cy="30162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defTabSz="762000" eaLnBrk="0" hangingPunct="0">
              <a:spcBef>
                <a:spcPct val="20000"/>
              </a:spcBef>
              <a:buClr>
                <a:schemeClr val="hlink"/>
              </a:buClr>
              <a:buFont typeface="Wingdings" pitchFamily="2" charset="2"/>
              <a:buBlip>
                <a:blip r:embed="rId3"/>
              </a:buBlip>
              <a:defRPr sz="3200">
                <a:solidFill>
                  <a:schemeClr val="tx1"/>
                </a:solidFill>
                <a:latin typeface="Arial" charset="0"/>
              </a:defRPr>
            </a:lvl1pPr>
            <a:lvl2pPr marL="742950" indent="-285750" defTabSz="762000" eaLnBrk="0" hangingPunct="0">
              <a:spcBef>
                <a:spcPct val="20000"/>
              </a:spcBef>
              <a:buClr>
                <a:schemeClr val="folHlink"/>
              </a:buClr>
              <a:buSzPct val="50000"/>
              <a:buFont typeface="Wingdings" pitchFamily="2" charset="2"/>
              <a:buChar char="n"/>
              <a:defRPr sz="2800">
                <a:solidFill>
                  <a:schemeClr val="tx1"/>
                </a:solidFill>
                <a:latin typeface="Arial" charset="0"/>
              </a:defRPr>
            </a:lvl2pPr>
            <a:lvl3pPr marL="1143000" indent="-228600" defTabSz="762000" eaLnBrk="0" hangingPunct="0">
              <a:spcBef>
                <a:spcPct val="20000"/>
              </a:spcBef>
              <a:buClr>
                <a:schemeClr val="hlink"/>
              </a:buClr>
              <a:buFont typeface="Wingdings" pitchFamily="2" charset="2"/>
              <a:buBlip>
                <a:blip r:embed="rId3"/>
              </a:buBlip>
              <a:defRPr sz="2400">
                <a:solidFill>
                  <a:schemeClr val="tx1"/>
                </a:solidFill>
                <a:latin typeface="Arial" charset="0"/>
              </a:defRPr>
            </a:lvl3pPr>
            <a:lvl4pPr marL="1600200" indent="-228600" defTabSz="762000" eaLnBrk="0" hangingPunct="0">
              <a:spcBef>
                <a:spcPct val="20000"/>
              </a:spcBef>
              <a:buClr>
                <a:schemeClr val="folHlink"/>
              </a:buClr>
              <a:buSzPct val="50000"/>
              <a:buFont typeface="Wingdings" pitchFamily="2" charset="2"/>
              <a:buChar char="n"/>
              <a:defRPr sz="2000">
                <a:solidFill>
                  <a:schemeClr val="tx1"/>
                </a:solidFill>
                <a:latin typeface="Arial" charset="0"/>
              </a:defRPr>
            </a:lvl4pPr>
            <a:lvl5pPr marL="2057400" indent="-228600" defTabSz="762000" eaLnBrk="0" hangingPunct="0">
              <a:spcBef>
                <a:spcPct val="20000"/>
              </a:spcBef>
              <a:buClr>
                <a:schemeClr val="hlink"/>
              </a:buClr>
              <a:buFont typeface="Wingdings" pitchFamily="2" charset="2"/>
              <a:buBlip>
                <a:blip r:embed="rId3"/>
              </a:buBlip>
              <a:defRPr sz="2000">
                <a:solidFill>
                  <a:schemeClr val="tx1"/>
                </a:solidFill>
                <a:latin typeface="Arial" charset="0"/>
              </a:defRPr>
            </a:lvl5pPr>
            <a:lvl6pPr marL="2514600" indent="-228600" defTabSz="762000" eaLnBrk="0" fontAlgn="base" hangingPunct="0">
              <a:spcBef>
                <a:spcPct val="20000"/>
              </a:spcBef>
              <a:spcAft>
                <a:spcPct val="0"/>
              </a:spcAft>
              <a:buClr>
                <a:schemeClr val="hlink"/>
              </a:buClr>
              <a:buFont typeface="Wingdings" pitchFamily="2" charset="2"/>
              <a:buBlip>
                <a:blip r:embed="rId3"/>
              </a:buBlip>
              <a:defRPr sz="2000">
                <a:solidFill>
                  <a:schemeClr val="tx1"/>
                </a:solidFill>
                <a:latin typeface="Arial" charset="0"/>
              </a:defRPr>
            </a:lvl6pPr>
            <a:lvl7pPr marL="2971800" indent="-228600" defTabSz="762000" eaLnBrk="0" fontAlgn="base" hangingPunct="0">
              <a:spcBef>
                <a:spcPct val="20000"/>
              </a:spcBef>
              <a:spcAft>
                <a:spcPct val="0"/>
              </a:spcAft>
              <a:buClr>
                <a:schemeClr val="hlink"/>
              </a:buClr>
              <a:buFont typeface="Wingdings" pitchFamily="2" charset="2"/>
              <a:buBlip>
                <a:blip r:embed="rId3"/>
              </a:buBlip>
              <a:defRPr sz="2000">
                <a:solidFill>
                  <a:schemeClr val="tx1"/>
                </a:solidFill>
                <a:latin typeface="Arial" charset="0"/>
              </a:defRPr>
            </a:lvl7pPr>
            <a:lvl8pPr marL="3429000" indent="-228600" defTabSz="762000" eaLnBrk="0" fontAlgn="base" hangingPunct="0">
              <a:spcBef>
                <a:spcPct val="20000"/>
              </a:spcBef>
              <a:spcAft>
                <a:spcPct val="0"/>
              </a:spcAft>
              <a:buClr>
                <a:schemeClr val="hlink"/>
              </a:buClr>
              <a:buFont typeface="Wingdings" pitchFamily="2" charset="2"/>
              <a:buBlip>
                <a:blip r:embed="rId3"/>
              </a:buBlip>
              <a:defRPr sz="2000">
                <a:solidFill>
                  <a:schemeClr val="tx1"/>
                </a:solidFill>
                <a:latin typeface="Arial" charset="0"/>
              </a:defRPr>
            </a:lvl8pPr>
            <a:lvl9pPr marL="3886200" indent="-228600" defTabSz="762000" eaLnBrk="0" fontAlgn="base" hangingPunct="0">
              <a:spcBef>
                <a:spcPct val="20000"/>
              </a:spcBef>
              <a:spcAft>
                <a:spcPct val="0"/>
              </a:spcAft>
              <a:buClr>
                <a:schemeClr val="hlink"/>
              </a:buClr>
              <a:buFont typeface="Wingdings" pitchFamily="2" charset="2"/>
              <a:buBlip>
                <a:blip r:embed="rId3"/>
              </a:buBlip>
              <a:defRPr sz="2000">
                <a:solidFill>
                  <a:schemeClr val="tx1"/>
                </a:solidFill>
                <a:latin typeface="Arial" charset="0"/>
              </a:defRPr>
            </a:lvl9pPr>
          </a:lstStyle>
          <a:p>
            <a:pPr algn="ctr">
              <a:spcBef>
                <a:spcPct val="50000"/>
              </a:spcBef>
              <a:buClrTx/>
              <a:buFontTx/>
              <a:buNone/>
            </a:pPr>
            <a:r>
              <a:rPr lang="es-ES" altLang="es-ES" sz="2400" dirty="0">
                <a:latin typeface="Times New Roman" pitchFamily="18" charset="0"/>
                <a:hlinkClick r:id="rId4"/>
              </a:rPr>
              <a:t>http://webdiis.unizar.es/asignaturas/SL/</a:t>
            </a:r>
            <a:r>
              <a:rPr lang="es-ES" altLang="es-ES" sz="2400" dirty="0">
                <a:latin typeface="Times New Roman" pitchFamily="18" charset="0"/>
              </a:rPr>
              <a:t> </a:t>
            </a:r>
          </a:p>
          <a:p>
            <a:pPr algn="ctr">
              <a:spcBef>
                <a:spcPct val="50000"/>
              </a:spcBef>
              <a:buClrTx/>
              <a:buFontTx/>
              <a:buNone/>
            </a:pPr>
            <a:endParaRPr lang="es-ES" altLang="es-ES" sz="2400" dirty="0">
              <a:latin typeface="Times New Roman" pitchFamily="18" charset="0"/>
            </a:endParaRPr>
          </a:p>
          <a:p>
            <a:pPr algn="ctr">
              <a:spcBef>
                <a:spcPct val="50000"/>
              </a:spcBef>
              <a:buClrTx/>
              <a:buFontTx/>
              <a:buNone/>
            </a:pPr>
            <a:r>
              <a:rPr lang="es-ES" altLang="es-ES" sz="2000" dirty="0">
                <a:latin typeface="Times New Roman" pitchFamily="18" charset="0"/>
              </a:rPr>
              <a:t>Eduardo </a:t>
            </a:r>
            <a:r>
              <a:rPr lang="es-ES" altLang="es-ES" sz="2000" dirty="0" smtClean="0">
                <a:latin typeface="Times New Roman" pitchFamily="18" charset="0"/>
              </a:rPr>
              <a:t>Mena (clases y </a:t>
            </a:r>
            <a:r>
              <a:rPr lang="es-ES" altLang="es-ES" sz="2000" dirty="0" err="1" smtClean="0">
                <a:latin typeface="Times New Roman" pitchFamily="18" charset="0"/>
              </a:rPr>
              <a:t>lab</a:t>
            </a:r>
            <a:r>
              <a:rPr lang="es-ES" altLang="es-ES" sz="2000" dirty="0" smtClean="0">
                <a:latin typeface="Times New Roman" pitchFamily="18" charset="0"/>
              </a:rPr>
              <a:t>)</a:t>
            </a:r>
          </a:p>
          <a:p>
            <a:pPr algn="ctr">
              <a:spcBef>
                <a:spcPts val="0"/>
              </a:spcBef>
              <a:buClrTx/>
              <a:buFontTx/>
              <a:buNone/>
            </a:pPr>
            <a:r>
              <a:rPr lang="es-ES" altLang="es-ES" sz="2000" dirty="0">
                <a:latin typeface="Times New Roman" pitchFamily="18" charset="0"/>
              </a:rPr>
              <a:t>D.0.17, tutorías </a:t>
            </a:r>
            <a:r>
              <a:rPr lang="es-ES" altLang="es-ES" sz="2000" dirty="0" smtClean="0">
                <a:latin typeface="Times New Roman" pitchFamily="18" charset="0"/>
              </a:rPr>
              <a:t>L-M </a:t>
            </a:r>
            <a:r>
              <a:rPr lang="es-ES" altLang="es-ES" sz="2000" dirty="0">
                <a:latin typeface="Times New Roman" pitchFamily="18" charset="0"/>
              </a:rPr>
              <a:t>15:00-18:00</a:t>
            </a:r>
          </a:p>
          <a:p>
            <a:pPr algn="ctr">
              <a:spcBef>
                <a:spcPts val="0"/>
              </a:spcBef>
              <a:buClrTx/>
              <a:buFontTx/>
              <a:buNone/>
            </a:pPr>
            <a:r>
              <a:rPr lang="es-ES" altLang="es-ES" sz="2000" dirty="0" smtClean="0">
                <a:latin typeface="Times New Roman" pitchFamily="18" charset="0"/>
                <a:hlinkClick r:id="rId5"/>
              </a:rPr>
              <a:t>emena@unizar.es</a:t>
            </a:r>
            <a:r>
              <a:rPr lang="es-ES" altLang="es-ES" sz="2000" dirty="0" smtClean="0">
                <a:latin typeface="Times New Roman" pitchFamily="18" charset="0"/>
              </a:rPr>
              <a:t>, </a:t>
            </a:r>
            <a:r>
              <a:rPr lang="es-ES" altLang="es-ES" sz="2000" dirty="0" smtClean="0">
                <a:latin typeface="Times New Roman" pitchFamily="18" charset="0"/>
                <a:hlinkClick r:id="rId6"/>
              </a:rPr>
              <a:t>http</a:t>
            </a:r>
            <a:r>
              <a:rPr lang="es-ES" altLang="es-ES" sz="2000" dirty="0">
                <a:latin typeface="Times New Roman" pitchFamily="18" charset="0"/>
                <a:hlinkClick r:id="rId6"/>
              </a:rPr>
              <a:t>://webdiis.unizar.es/~mena</a:t>
            </a:r>
            <a:r>
              <a:rPr lang="es-ES" altLang="es-ES" sz="2000" dirty="0" smtClean="0">
                <a:latin typeface="Times New Roman" pitchFamily="18" charset="0"/>
                <a:hlinkClick r:id="rId6"/>
              </a:rPr>
              <a:t>/</a:t>
            </a:r>
            <a:endParaRPr lang="es-ES" altLang="es-ES" sz="2000" dirty="0" smtClean="0">
              <a:latin typeface="Times New Roman" pitchFamily="18" charset="0"/>
            </a:endParaRPr>
          </a:p>
          <a:p>
            <a:pPr algn="ctr">
              <a:spcBef>
                <a:spcPts val="0"/>
              </a:spcBef>
              <a:buClrTx/>
              <a:buFontTx/>
              <a:buNone/>
            </a:pPr>
            <a:endParaRPr lang="es-ES" altLang="es-ES" sz="2000" dirty="0">
              <a:latin typeface="Times New Roman" pitchFamily="18" charset="0"/>
            </a:endParaRPr>
          </a:p>
          <a:p>
            <a:pPr algn="ctr">
              <a:spcBef>
                <a:spcPts val="0"/>
              </a:spcBef>
              <a:buClrTx/>
              <a:buFontTx/>
              <a:buNone/>
            </a:pPr>
            <a:endParaRPr lang="es-ES" altLang="es-ES" sz="2000" dirty="0" smtClean="0">
              <a:latin typeface="Times New Roman" pitchFamily="18" charset="0"/>
            </a:endParaRPr>
          </a:p>
          <a:p>
            <a:pPr algn="ctr">
              <a:spcBef>
                <a:spcPts val="0"/>
              </a:spcBef>
              <a:buClrTx/>
              <a:buFontTx/>
              <a:buNone/>
            </a:pPr>
            <a:r>
              <a:rPr lang="es-ES" altLang="es-ES" sz="2000" dirty="0" smtClean="0">
                <a:latin typeface="Times New Roman" pitchFamily="18" charset="0"/>
              </a:rPr>
              <a:t>Elisa Gracia y Mario E. Suaza (</a:t>
            </a:r>
            <a:r>
              <a:rPr lang="es-ES" altLang="es-ES" sz="2000" dirty="0" err="1" smtClean="0">
                <a:latin typeface="Times New Roman" pitchFamily="18" charset="0"/>
              </a:rPr>
              <a:t>lab</a:t>
            </a:r>
            <a:r>
              <a:rPr lang="es-ES" altLang="es-ES" sz="2000" dirty="0" smtClean="0">
                <a:latin typeface="Times New Roman" pitchFamily="18" charset="0"/>
              </a:rPr>
              <a:t>)</a:t>
            </a:r>
          </a:p>
        </p:txBody>
      </p:sp>
      <p:pic>
        <p:nvPicPr>
          <p:cNvPr id="10242" name="Picture 2" descr="Departamento de Informática e Ingeniería de Sistemas"/>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14687" y="5733256"/>
            <a:ext cx="2867025" cy="8572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defRPr/>
            </a:pPr>
            <a:r>
              <a:rPr lang="es-ES_tradnl" dirty="0"/>
              <a:t>Sistemas Legados (SL)</a:t>
            </a:r>
            <a:endParaRPr lang="es-ES" dirty="0"/>
          </a:p>
        </p:txBody>
      </p:sp>
      <p:sp>
        <p:nvSpPr>
          <p:cNvPr id="3" name="2 Marcador de contenido"/>
          <p:cNvSpPr>
            <a:spLocks noGrp="1"/>
          </p:cNvSpPr>
          <p:nvPr>
            <p:ph idx="1"/>
          </p:nvPr>
        </p:nvSpPr>
        <p:spPr>
          <a:xfrm>
            <a:off x="457200" y="1600200"/>
            <a:ext cx="8507288" cy="5069160"/>
          </a:xfrm>
        </p:spPr>
        <p:txBody>
          <a:bodyPr/>
          <a:lstStyle/>
          <a:p>
            <a:pPr>
              <a:defRPr/>
            </a:pPr>
            <a:r>
              <a:rPr lang="es-ES_tradnl" dirty="0"/>
              <a:t>Definición</a:t>
            </a:r>
          </a:p>
          <a:p>
            <a:pPr lvl="1">
              <a:defRPr/>
            </a:pPr>
            <a:r>
              <a:rPr lang="es-ES_tradnl" dirty="0"/>
              <a:t>Sistemas desarrollados con tecnología obsoleta pero que siguen cumpliendo su labor</a:t>
            </a:r>
          </a:p>
          <a:p>
            <a:pPr>
              <a:defRPr/>
            </a:pPr>
            <a:r>
              <a:rPr lang="es-ES_tradnl" dirty="0"/>
              <a:t>Ejemplos</a:t>
            </a:r>
          </a:p>
          <a:p>
            <a:pPr lvl="1">
              <a:defRPr/>
            </a:pPr>
            <a:r>
              <a:rPr lang="es-ES_tradnl" dirty="0" smtClean="0"/>
              <a:t>Aplicaciones </a:t>
            </a:r>
            <a:r>
              <a:rPr lang="es-ES_tradnl" dirty="0"/>
              <a:t>COBOL (70’s, 80’s, 90’s) usadas por una entidad bancaria</a:t>
            </a:r>
          </a:p>
          <a:p>
            <a:pPr lvl="1">
              <a:defRPr/>
            </a:pPr>
            <a:r>
              <a:rPr lang="es-ES_tradnl" dirty="0"/>
              <a:t>Sistemas de gestión de hospital sobre MS-DOS</a:t>
            </a:r>
          </a:p>
          <a:p>
            <a:pPr lvl="1">
              <a:defRPr/>
            </a:pPr>
            <a:r>
              <a:rPr lang="es-ES_tradnl" dirty="0" smtClean="0"/>
              <a:t>Desarrollos sobre hardware o SO obsoletos</a:t>
            </a:r>
          </a:p>
          <a:p>
            <a:pPr lvl="2">
              <a:defRPr/>
            </a:pPr>
            <a:r>
              <a:rPr lang="es-ES_tradnl" dirty="0" smtClean="0"/>
              <a:t>Windows 10 (10/2025 :-O)</a:t>
            </a:r>
            <a:endParaRPr lang="es-ES_tradnl" dirty="0"/>
          </a:p>
          <a:p>
            <a:pPr marL="457200" lvl="1" indent="0">
              <a:buNone/>
              <a:defRPr/>
            </a:pP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fade">
                                      <p:cBhvr>
                                        <p:cTn id="24" dur="500"/>
                                        <p:tgtEl>
                                          <p:spTgt spid="3">
                                            <p:txEl>
                                              <p:pRg st="5" end="5"/>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Título"/>
          <p:cNvSpPr txBox="1">
            <a:spLocks/>
          </p:cNvSpPr>
          <p:nvPr/>
        </p:nvSpPr>
        <p:spPr>
          <a:xfrm>
            <a:off x="107504" y="274638"/>
            <a:ext cx="8928992" cy="1143000"/>
          </a:xfrm>
          <a:prstGeom prst="rect">
            <a:avLst/>
          </a:prstGeom>
        </p:spPr>
        <p:txBody>
          <a:bodyPr/>
          <a:lst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a:lstStyle>
          <a:p>
            <a:r>
              <a:rPr lang="es-ES_tradnl" kern="0" dirty="0"/>
              <a:t>Sistemas Legados: Entorno “hostil”</a:t>
            </a:r>
          </a:p>
        </p:txBody>
      </p:sp>
      <p:sp>
        <p:nvSpPr>
          <p:cNvPr id="5" name="2 Marcador de contenido"/>
          <p:cNvSpPr txBox="1">
            <a:spLocks/>
          </p:cNvSpPr>
          <p:nvPr/>
        </p:nvSpPr>
        <p:spPr>
          <a:xfrm>
            <a:off x="323528" y="1196752"/>
            <a:ext cx="8803304" cy="5589240"/>
          </a:xfrm>
          <a:prstGeom prst="rect">
            <a:avLst/>
          </a:prstGeom>
        </p:spPr>
        <p:txBody>
          <a:bodyPr/>
          <a:lstStyle>
            <a:lvl1pPr marL="342900" indent="-342900" algn="l" rtl="0" eaLnBrk="0" fontAlgn="base" hangingPunct="0">
              <a:spcBef>
                <a:spcPct val="20000"/>
              </a:spcBef>
              <a:spcAft>
                <a:spcPct val="0"/>
              </a:spcAft>
              <a:buClr>
                <a:schemeClr val="hlink"/>
              </a:buClr>
              <a:buFont typeface="Wingdings" pitchFamily="2" charset="2"/>
              <a:buBlip>
                <a:blip r:embed="rId2"/>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5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Blip>
                <a:blip r:embed="rId2"/>
              </a:buBlip>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folHlink"/>
              </a:buClr>
              <a:buSzPct val="5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9pPr>
          </a:lstStyle>
          <a:p>
            <a:r>
              <a:rPr lang="es-ES_tradnl" sz="2800" kern="0" dirty="0"/>
              <a:t>Sistemas de más de 10 años</a:t>
            </a:r>
          </a:p>
          <a:p>
            <a:pPr lvl="1"/>
            <a:r>
              <a:rPr lang="es-ES_tradnl" sz="2400" kern="0" dirty="0"/>
              <a:t>O incluso de antes de haber nacido nosotros!!</a:t>
            </a:r>
          </a:p>
          <a:p>
            <a:r>
              <a:rPr lang="es-ES_tradnl" sz="2800" kern="0" dirty="0"/>
              <a:t>Ejecución sobre plataformas antiguas y quizá no conocidas (ej. </a:t>
            </a:r>
            <a:r>
              <a:rPr lang="es-ES_tradnl" sz="2800" i="1" kern="0" dirty="0"/>
              <a:t>mainframes</a:t>
            </a:r>
            <a:r>
              <a:rPr lang="es-ES_tradnl" sz="2800" kern="0" dirty="0"/>
              <a:t>, AS/400, </a:t>
            </a:r>
            <a:r>
              <a:rPr lang="es-ES_tradnl" sz="2800" kern="0" dirty="0" smtClean="0"/>
              <a:t>MS-DOS</a:t>
            </a:r>
            <a:r>
              <a:rPr lang="es-ES_tradnl" sz="2800" kern="0" dirty="0"/>
              <a:t>)</a:t>
            </a:r>
          </a:p>
          <a:p>
            <a:pPr lvl="1"/>
            <a:r>
              <a:rPr lang="es-ES_tradnl" sz="2400" kern="0" dirty="0"/>
              <a:t>Desarrollados con lenguajes antiguos… que se siguen usando</a:t>
            </a:r>
          </a:p>
          <a:p>
            <a:pPr lvl="2"/>
            <a:r>
              <a:rPr lang="es-ES_tradnl" sz="2000" kern="0" dirty="0"/>
              <a:t>Ej. COBOL (1959), RPG (1959)</a:t>
            </a:r>
          </a:p>
          <a:p>
            <a:r>
              <a:rPr lang="es-ES_tradnl" sz="2800" kern="0" dirty="0" err="1" smtClean="0"/>
              <a:t>IUs</a:t>
            </a:r>
            <a:r>
              <a:rPr lang="es-ES_tradnl" sz="2800" kern="0" dirty="0" smtClean="0"/>
              <a:t> tipo </a:t>
            </a:r>
            <a:r>
              <a:rPr lang="es-ES_tradnl" sz="2800" kern="0" dirty="0"/>
              <a:t>terminal, texto, formularios</a:t>
            </a:r>
          </a:p>
          <a:p>
            <a:r>
              <a:rPr lang="es-ES_tradnl" sz="2800" kern="0" dirty="0"/>
              <a:t>Cientos de miles o millones de líneas de código</a:t>
            </a:r>
          </a:p>
          <a:p>
            <a:pPr lvl="1"/>
            <a:r>
              <a:rPr lang="es-ES_tradnl" kern="0" dirty="0"/>
              <a:t>Documentado pobremente</a:t>
            </a:r>
          </a:p>
          <a:p>
            <a:pPr lvl="1"/>
            <a:r>
              <a:rPr lang="es-ES_tradnl" kern="0" dirty="0"/>
              <a:t>Sus desarrolladores ya no están (jubilados o RIP)</a:t>
            </a:r>
          </a:p>
          <a:p>
            <a:pPr lvl="1"/>
            <a:r>
              <a:rPr lang="es-ES_tradnl" kern="0" dirty="0"/>
              <a:t>Parcheado por decenas, cientos de personas</a:t>
            </a:r>
          </a:p>
          <a:p>
            <a:pPr lvl="1"/>
            <a:endParaRPr lang="en-US" sz="1400" kern="0" dirty="0"/>
          </a:p>
          <a:p>
            <a:endParaRPr lang="en-US" sz="1800" kern="0" dirty="0"/>
          </a:p>
        </p:txBody>
      </p:sp>
    </p:spTree>
    <p:extLst>
      <p:ext uri="{BB962C8B-B14F-4D97-AF65-F5344CB8AC3E}">
        <p14:creationId xmlns:p14="http://schemas.microsoft.com/office/powerpoint/2010/main" val="2436506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5">
                                            <p:txEl>
                                              <p:pRg st="6" end="6"/>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5">
                                            <p:txEl>
                                              <p:pRg st="7" end="7"/>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5">
                                            <p:txEl>
                                              <p:pRg st="8" end="8"/>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5">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txBox="1">
            <a:spLocks/>
          </p:cNvSpPr>
          <p:nvPr/>
        </p:nvSpPr>
        <p:spPr>
          <a:xfrm>
            <a:off x="0" y="274638"/>
            <a:ext cx="9144000" cy="1143000"/>
          </a:xfrm>
          <a:prstGeom prst="rect">
            <a:avLst/>
          </a:prstGeom>
        </p:spPr>
        <p:txBody>
          <a:bodyPr/>
          <a:lst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a:lstStyle>
          <a:p>
            <a:r>
              <a:rPr lang="es-ES_tradnl" kern="0" dirty="0"/>
              <a:t>Interfaz SL típica en </a:t>
            </a:r>
            <a:r>
              <a:rPr lang="es-ES_tradnl" kern="0" dirty="0" err="1"/>
              <a:t>apl</a:t>
            </a:r>
            <a:r>
              <a:rPr lang="es-ES_tradnl" kern="0" dirty="0"/>
              <a:t>. de gestión</a:t>
            </a:r>
          </a:p>
        </p:txBody>
      </p:sp>
      <p:pic>
        <p:nvPicPr>
          <p:cNvPr id="3" name="Picture 5"/>
          <p:cNvPicPr>
            <a:picLocks noChangeAspect="1" noChangeArrowheads="1"/>
          </p:cNvPicPr>
          <p:nvPr/>
        </p:nvPicPr>
        <p:blipFill>
          <a:blip r:embed="rId2" cstate="print"/>
          <a:srcRect/>
          <a:stretch>
            <a:fillRect/>
          </a:stretch>
        </p:blipFill>
        <p:spPr bwMode="auto">
          <a:xfrm>
            <a:off x="251520" y="1268760"/>
            <a:ext cx="6248400" cy="3937000"/>
          </a:xfrm>
          <a:prstGeom prst="rect">
            <a:avLst/>
          </a:prstGeom>
          <a:noFill/>
          <a:ln w="9525">
            <a:noFill/>
            <a:miter lim="800000"/>
            <a:headEnd/>
            <a:tailEnd/>
          </a:ln>
        </p:spPr>
      </p:pic>
      <p:pic>
        <p:nvPicPr>
          <p:cNvPr id="4" name="Picture 8" descr="http://www.elblogdelexperto.com/images/noticias/pantalla4_17093927.jpg"/>
          <p:cNvPicPr>
            <a:picLocks noChangeAspect="1" noChangeArrowheads="1"/>
          </p:cNvPicPr>
          <p:nvPr/>
        </p:nvPicPr>
        <p:blipFill>
          <a:blip r:embed="rId3" cstate="print"/>
          <a:srcRect/>
          <a:stretch>
            <a:fillRect/>
          </a:stretch>
        </p:blipFill>
        <p:spPr bwMode="auto">
          <a:xfrm>
            <a:off x="1691680" y="2636912"/>
            <a:ext cx="5295900" cy="3390900"/>
          </a:xfrm>
          <a:prstGeom prst="rect">
            <a:avLst/>
          </a:prstGeom>
          <a:noFill/>
        </p:spPr>
      </p:pic>
      <p:pic>
        <p:nvPicPr>
          <p:cNvPr id="5" name="Picture 3"/>
          <p:cNvPicPr>
            <a:picLocks noChangeAspect="1" noChangeArrowheads="1"/>
          </p:cNvPicPr>
          <p:nvPr/>
        </p:nvPicPr>
        <p:blipFill>
          <a:blip r:embed="rId4" cstate="print"/>
          <a:srcRect/>
          <a:stretch>
            <a:fillRect/>
          </a:stretch>
        </p:blipFill>
        <p:spPr bwMode="auto">
          <a:xfrm>
            <a:off x="3525091" y="3861711"/>
            <a:ext cx="5618909" cy="2996289"/>
          </a:xfrm>
          <a:prstGeom prst="rect">
            <a:avLst/>
          </a:prstGeom>
          <a:noFill/>
          <a:ln w="9525">
            <a:noFill/>
            <a:miter lim="800000"/>
            <a:headEnd/>
            <a:tailEnd/>
          </a:ln>
        </p:spPr>
      </p:pic>
    </p:spTree>
    <p:extLst>
      <p:ext uri="{BB962C8B-B14F-4D97-AF65-F5344CB8AC3E}">
        <p14:creationId xmlns:p14="http://schemas.microsoft.com/office/powerpoint/2010/main" val="1398890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Título"/>
          <p:cNvSpPr txBox="1">
            <a:spLocks/>
          </p:cNvSpPr>
          <p:nvPr/>
        </p:nvSpPr>
        <p:spPr>
          <a:xfrm>
            <a:off x="457200" y="274638"/>
            <a:ext cx="8229600" cy="1143000"/>
          </a:xfrm>
          <a:prstGeom prst="rect">
            <a:avLst/>
          </a:prstGeom>
        </p:spPr>
        <p:txBody>
          <a:bodyPr/>
          <a:lst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a:lstStyle>
          <a:p>
            <a:pPr>
              <a:defRPr/>
            </a:pPr>
            <a:r>
              <a:rPr lang="es-ES_tradnl" kern="0" dirty="0"/>
              <a:t>Abriendo ficheros MS Office… de 1993</a:t>
            </a:r>
            <a:endParaRPr lang="es-ES" kern="0" dirty="0"/>
          </a:p>
        </p:txBody>
      </p:sp>
      <p:pic>
        <p:nvPicPr>
          <p:cNvPr id="4" name="Picture 2"/>
          <p:cNvPicPr>
            <a:picLocks noChangeAspect="1" noChangeArrowheads="1"/>
          </p:cNvPicPr>
          <p:nvPr/>
        </p:nvPicPr>
        <p:blipFill>
          <a:blip r:embed="rId2" cstate="print"/>
          <a:srcRect/>
          <a:stretch>
            <a:fillRect/>
          </a:stretch>
        </p:blipFill>
        <p:spPr bwMode="auto">
          <a:xfrm>
            <a:off x="26774" y="1700808"/>
            <a:ext cx="8928601" cy="3240360"/>
          </a:xfrm>
          <a:prstGeom prst="rect">
            <a:avLst/>
          </a:prstGeom>
          <a:noFill/>
          <a:ln w="9525">
            <a:noFill/>
            <a:miter lim="800000"/>
            <a:headEnd/>
            <a:tailEnd/>
          </a:ln>
        </p:spPr>
      </p:pic>
      <p:pic>
        <p:nvPicPr>
          <p:cNvPr id="5" name="Picture 3"/>
          <p:cNvPicPr>
            <a:picLocks noChangeAspect="1" noChangeArrowheads="1"/>
          </p:cNvPicPr>
          <p:nvPr/>
        </p:nvPicPr>
        <p:blipFill>
          <a:blip r:embed="rId3" cstate="print"/>
          <a:srcRect/>
          <a:stretch>
            <a:fillRect/>
          </a:stretch>
        </p:blipFill>
        <p:spPr bwMode="auto">
          <a:xfrm>
            <a:off x="637114" y="3736670"/>
            <a:ext cx="7707919" cy="3096344"/>
          </a:xfrm>
          <a:prstGeom prst="rect">
            <a:avLst/>
          </a:prstGeom>
          <a:noFill/>
          <a:ln w="9525">
            <a:noFill/>
            <a:miter lim="800000"/>
            <a:headEnd/>
            <a:tailEnd/>
          </a:ln>
        </p:spPr>
      </p:pic>
    </p:spTree>
    <p:extLst>
      <p:ext uri="{BB962C8B-B14F-4D97-AF65-F5344CB8AC3E}">
        <p14:creationId xmlns:p14="http://schemas.microsoft.com/office/powerpoint/2010/main" val="4005760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defRPr/>
            </a:pPr>
            <a:r>
              <a:rPr lang="es-ES_tradnl" dirty="0"/>
              <a:t>Abriendo ficheros MS Office… de 1996</a:t>
            </a:r>
            <a:endParaRPr lang="es-ES" dirty="0"/>
          </a:p>
        </p:txBody>
      </p:sp>
      <p:sp>
        <p:nvSpPr>
          <p:cNvPr id="3" name="2 Marcador de contenido"/>
          <p:cNvSpPr>
            <a:spLocks noGrp="1"/>
          </p:cNvSpPr>
          <p:nvPr>
            <p:ph idx="1"/>
          </p:nvPr>
        </p:nvSpPr>
        <p:spPr>
          <a:xfrm>
            <a:off x="454286" y="1772816"/>
            <a:ext cx="8222170" cy="1365548"/>
          </a:xfrm>
        </p:spPr>
        <p:txBody>
          <a:bodyPr/>
          <a:lstStyle/>
          <a:p>
            <a:r>
              <a:rPr lang="es-ES_tradnl" dirty="0"/>
              <a:t>Doc. antiguos soportados por versiones anteriores de Word… hasta que dejan de </a:t>
            </a:r>
            <a:r>
              <a:rPr lang="es-ES_tradnl" dirty="0" smtClean="0"/>
              <a:t>soportarlos!!</a:t>
            </a:r>
            <a:endParaRPr lang="es-ES" dirty="0"/>
          </a:p>
        </p:txBody>
      </p:sp>
      <p:pic>
        <p:nvPicPr>
          <p:cNvPr id="717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27" y="3501008"/>
            <a:ext cx="9149827" cy="31678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8652476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n-US" dirty="0" err="1" smtClean="0"/>
              <a:t>Ficheros</a:t>
            </a:r>
            <a:r>
              <a:rPr lang="en-US" dirty="0" smtClean="0"/>
              <a:t> de </a:t>
            </a:r>
            <a:r>
              <a:rPr lang="en-US" dirty="0" err="1" smtClean="0"/>
              <a:t>aplicaciones</a:t>
            </a:r>
            <a:r>
              <a:rPr lang="en-US" dirty="0" smtClean="0"/>
              <a:t> </a:t>
            </a:r>
            <a:r>
              <a:rPr lang="en-US" dirty="0" err="1" smtClean="0"/>
              <a:t>obsoletas</a:t>
            </a:r>
            <a:endParaRPr lang="en-US" dirty="0"/>
          </a:p>
        </p:txBody>
      </p:sp>
      <p:sp>
        <p:nvSpPr>
          <p:cNvPr id="3" name="2 Marcador de contenido"/>
          <p:cNvSpPr>
            <a:spLocks noGrp="1"/>
          </p:cNvSpPr>
          <p:nvPr>
            <p:ph idx="1"/>
          </p:nvPr>
        </p:nvSpPr>
        <p:spPr/>
        <p:txBody>
          <a:bodyPr/>
          <a:lstStyle/>
          <a:p>
            <a:pPr marL="0" indent="0">
              <a:buNone/>
            </a:pPr>
            <a:r>
              <a:rPr lang="en-US" dirty="0" smtClean="0"/>
              <a:t> </a:t>
            </a:r>
            <a:endParaRPr lang="en-US" dirty="0"/>
          </a:p>
        </p:txBody>
      </p:sp>
      <p:pic>
        <p:nvPicPr>
          <p:cNvPr id="10242" name="Picture 2" descr="MacDraw - información básica y extensiones de archivo asociadas - File  Extens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6746" y="1700807"/>
            <a:ext cx="3921424" cy="2939535"/>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Designing Design Tool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1673562"/>
            <a:ext cx="4434557" cy="2966781"/>
          </a:xfrm>
          <a:prstGeom prst="rect">
            <a:avLst/>
          </a:prstGeom>
          <a:noFill/>
          <a:extLst>
            <a:ext uri="{909E8E84-426E-40DD-AFC4-6F175D3DCCD1}">
              <a14:hiddenFill xmlns:a14="http://schemas.microsoft.com/office/drawing/2010/main">
                <a:solidFill>
                  <a:srgbClr val="FFFFFF"/>
                </a:solidFill>
              </a14:hiddenFill>
            </a:ext>
          </a:extLst>
        </p:spPr>
      </p:pic>
      <p:pic>
        <p:nvPicPr>
          <p:cNvPr id="10246" name="Picture 6" descr="Cuándo se presentó el primer Macintosh?"/>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0502" r="16787"/>
          <a:stretch/>
        </p:blipFill>
        <p:spPr bwMode="auto">
          <a:xfrm>
            <a:off x="2483768" y="5021265"/>
            <a:ext cx="2160240" cy="1722425"/>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8" descr="20 años del iMac, el colorido y mítico ordenador que reinventó a Appl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6" name="AutoShape 12" descr="20 años del iMac, el colorido y mítico ordenador que reinventó a Apple"/>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0254" name="Picture 14" descr="Recordemos cómo Steve Jobs presentó el iMac hace 22 año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88024" y="4863334"/>
            <a:ext cx="2403011" cy="18803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225782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2 Marcador de contenido"/>
          <p:cNvSpPr txBox="1">
            <a:spLocks/>
          </p:cNvSpPr>
          <p:nvPr/>
        </p:nvSpPr>
        <p:spPr>
          <a:xfrm>
            <a:off x="457200" y="2420888"/>
            <a:ext cx="8229600" cy="3713212"/>
          </a:xfrm>
          <a:prstGeom prst="rect">
            <a:avLst/>
          </a:prstGeom>
        </p:spPr>
        <p:txBody>
          <a:bodyPr/>
          <a:lstStyle>
            <a:lvl1pPr marL="342900" indent="-342900" algn="l" rtl="0" eaLnBrk="0" fontAlgn="base" hangingPunct="0">
              <a:spcBef>
                <a:spcPct val="20000"/>
              </a:spcBef>
              <a:spcAft>
                <a:spcPct val="0"/>
              </a:spcAft>
              <a:buClr>
                <a:schemeClr val="hlink"/>
              </a:buClr>
              <a:buFont typeface="Wingdings" pitchFamily="2" charset="2"/>
              <a:buBlip>
                <a:blip r:embed="rId2"/>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5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Blip>
                <a:blip r:embed="rId2"/>
              </a:buBlip>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folHlink"/>
              </a:buClr>
              <a:buSzPct val="5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9pPr>
          </a:lstStyle>
          <a:p>
            <a:pPr marL="914400" indent="-914400" algn="ctr">
              <a:buFont typeface="Wingdings" pitchFamily="2" charset="2"/>
              <a:buNone/>
            </a:pPr>
            <a:r>
              <a:rPr lang="es-ES_tradnl" sz="4800" u="sng" kern="0" dirty="0"/>
              <a:t>¡¡Todos los sistemas acaban siendo legados!!</a:t>
            </a:r>
          </a:p>
          <a:p>
            <a:pPr marL="914400" indent="-914400" algn="ctr">
              <a:buFont typeface="Wingdings" pitchFamily="2" charset="2"/>
              <a:buNone/>
            </a:pPr>
            <a:endParaRPr lang="es-ES_tradnl" sz="4800" u="sng" kern="0" dirty="0"/>
          </a:p>
          <a:p>
            <a:pPr marL="914400" indent="-914400" algn="ctr">
              <a:buNone/>
            </a:pPr>
            <a:r>
              <a:rPr lang="es-ES_tradnl" sz="3600" kern="0" dirty="0"/>
              <a:t>Ej. </a:t>
            </a:r>
            <a:r>
              <a:rPr lang="es-ES_tradnl" sz="3600" kern="0" dirty="0" smtClean="0"/>
              <a:t>¡ </a:t>
            </a:r>
            <a:r>
              <a:rPr lang="es-ES_tradnl" sz="3600" kern="0" dirty="0"/>
              <a:t>tu super smartphone, también !</a:t>
            </a:r>
          </a:p>
          <a:p>
            <a:endParaRPr lang="en-US" kern="0" dirty="0"/>
          </a:p>
        </p:txBody>
      </p:sp>
      <p:sp>
        <p:nvSpPr>
          <p:cNvPr id="7" name="6 Título"/>
          <p:cNvSpPr>
            <a:spLocks noGrp="1"/>
          </p:cNvSpPr>
          <p:nvPr>
            <p:ph type="title"/>
          </p:nvPr>
        </p:nvSpPr>
        <p:spPr/>
        <p:txBody>
          <a:bodyPr/>
          <a:lstStyle/>
          <a:p>
            <a:r>
              <a:rPr lang="es-ES_tradnl" dirty="0"/>
              <a:t>Lo más importante</a:t>
            </a:r>
            <a:endParaRPr lang="es-ES" dirty="0"/>
          </a:p>
        </p:txBody>
      </p:sp>
    </p:spTree>
    <p:extLst>
      <p:ext uri="{BB962C8B-B14F-4D97-AF65-F5344CB8AC3E}">
        <p14:creationId xmlns:p14="http://schemas.microsoft.com/office/powerpoint/2010/main" val="3692638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Marcador de contenido 2" descr="Rectangle: Click to edit Master text styles&#10;Second level&#10;Third level&#10;Fourth level&#10;Fifth level"/>
          <p:cNvSpPr txBox="1">
            <a:spLocks/>
          </p:cNvSpPr>
          <p:nvPr/>
        </p:nvSpPr>
        <p:spPr bwMode="auto">
          <a:xfrm>
            <a:off x="179512" y="3037503"/>
            <a:ext cx="4860128" cy="39918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Clr>
                <a:schemeClr val="hlink"/>
              </a:buClr>
              <a:buFont typeface="Wingdings" pitchFamily="2" charset="2"/>
              <a:buBlip>
                <a:blip r:embed="rId3"/>
              </a:buBlip>
              <a:defRPr sz="3200">
                <a:solidFill>
                  <a:schemeClr val="tx1"/>
                </a:solidFill>
                <a:latin typeface="Arial" charset="0"/>
              </a:defRPr>
            </a:lvl1pPr>
            <a:lvl2pPr marL="742950" indent="-285750" eaLnBrk="0" hangingPunct="0">
              <a:spcBef>
                <a:spcPct val="20000"/>
              </a:spcBef>
              <a:buClr>
                <a:schemeClr val="folHlink"/>
              </a:buClr>
              <a:buSzPct val="50000"/>
              <a:buFont typeface="Wingdings" pitchFamily="2" charset="2"/>
              <a:buChar char="n"/>
              <a:defRPr sz="2800">
                <a:solidFill>
                  <a:schemeClr val="tx1"/>
                </a:solidFill>
                <a:latin typeface="Arial" charset="0"/>
              </a:defRPr>
            </a:lvl2pPr>
            <a:lvl3pPr marL="1143000" indent="-228600" eaLnBrk="0" hangingPunct="0">
              <a:spcBef>
                <a:spcPct val="20000"/>
              </a:spcBef>
              <a:buClr>
                <a:schemeClr val="hlink"/>
              </a:buClr>
              <a:buFont typeface="Wingdings" pitchFamily="2" charset="2"/>
              <a:buBlip>
                <a:blip r:embed="rId3"/>
              </a:buBlip>
              <a:defRPr sz="2400">
                <a:solidFill>
                  <a:schemeClr val="tx1"/>
                </a:solidFill>
                <a:latin typeface="Arial" charset="0"/>
              </a:defRPr>
            </a:lvl3pPr>
            <a:lvl4pPr marL="1600200" indent="-228600" eaLnBrk="0" hangingPunct="0">
              <a:spcBef>
                <a:spcPct val="20000"/>
              </a:spcBef>
              <a:buClr>
                <a:schemeClr val="folHlink"/>
              </a:buClr>
              <a:buSzPct val="50000"/>
              <a:buFont typeface="Wingdings" pitchFamily="2" charset="2"/>
              <a:buChar char="n"/>
              <a:defRPr sz="2000">
                <a:solidFill>
                  <a:schemeClr val="tx1"/>
                </a:solidFill>
                <a:latin typeface="Arial" charset="0"/>
              </a:defRPr>
            </a:lvl4pPr>
            <a:lvl5pPr marL="2057400" indent="-228600" eaLnBrk="0" hangingPunct="0">
              <a:spcBef>
                <a:spcPct val="20000"/>
              </a:spcBef>
              <a:buClr>
                <a:schemeClr val="hlink"/>
              </a:buClr>
              <a:buFont typeface="Wingdings" pitchFamily="2" charset="2"/>
              <a:buBlip>
                <a:blip r:embed="rId3"/>
              </a:buBlip>
              <a:defRPr sz="2000">
                <a:solidFill>
                  <a:schemeClr val="tx1"/>
                </a:solidFill>
                <a:latin typeface="Arial" charset="0"/>
              </a:defRPr>
            </a:lvl5pPr>
            <a:lvl6pPr marL="2514600" indent="-228600" eaLnBrk="0" fontAlgn="base" hangingPunct="0">
              <a:spcBef>
                <a:spcPct val="20000"/>
              </a:spcBef>
              <a:spcAft>
                <a:spcPct val="0"/>
              </a:spcAft>
              <a:buClr>
                <a:schemeClr val="hlink"/>
              </a:buClr>
              <a:buFont typeface="Wingdings" pitchFamily="2" charset="2"/>
              <a:buBlip>
                <a:blip r:embed="rId3"/>
              </a:buBlip>
              <a:defRPr sz="2000">
                <a:solidFill>
                  <a:schemeClr val="tx1"/>
                </a:solidFill>
                <a:latin typeface="Arial" charset="0"/>
              </a:defRPr>
            </a:lvl6pPr>
            <a:lvl7pPr marL="2971800" indent="-228600" eaLnBrk="0" fontAlgn="base" hangingPunct="0">
              <a:spcBef>
                <a:spcPct val="20000"/>
              </a:spcBef>
              <a:spcAft>
                <a:spcPct val="0"/>
              </a:spcAft>
              <a:buClr>
                <a:schemeClr val="hlink"/>
              </a:buClr>
              <a:buFont typeface="Wingdings" pitchFamily="2" charset="2"/>
              <a:buBlip>
                <a:blip r:embed="rId3"/>
              </a:buBlip>
              <a:defRPr sz="2000">
                <a:solidFill>
                  <a:schemeClr val="tx1"/>
                </a:solidFill>
                <a:latin typeface="Arial" charset="0"/>
              </a:defRPr>
            </a:lvl7pPr>
            <a:lvl8pPr marL="3429000" indent="-228600" eaLnBrk="0" fontAlgn="base" hangingPunct="0">
              <a:spcBef>
                <a:spcPct val="20000"/>
              </a:spcBef>
              <a:spcAft>
                <a:spcPct val="0"/>
              </a:spcAft>
              <a:buClr>
                <a:schemeClr val="hlink"/>
              </a:buClr>
              <a:buFont typeface="Wingdings" pitchFamily="2" charset="2"/>
              <a:buBlip>
                <a:blip r:embed="rId3"/>
              </a:buBlip>
              <a:defRPr sz="2000">
                <a:solidFill>
                  <a:schemeClr val="tx1"/>
                </a:solidFill>
                <a:latin typeface="Arial" charset="0"/>
              </a:defRPr>
            </a:lvl8pPr>
            <a:lvl9pPr marL="3886200" indent="-228600" eaLnBrk="0" fontAlgn="base" hangingPunct="0">
              <a:spcBef>
                <a:spcPct val="20000"/>
              </a:spcBef>
              <a:spcAft>
                <a:spcPct val="0"/>
              </a:spcAft>
              <a:buClr>
                <a:schemeClr val="hlink"/>
              </a:buClr>
              <a:buFont typeface="Wingdings" pitchFamily="2" charset="2"/>
              <a:buBlip>
                <a:blip r:embed="rId3"/>
              </a:buBlip>
              <a:defRPr sz="2000">
                <a:solidFill>
                  <a:schemeClr val="tx1"/>
                </a:solidFill>
                <a:latin typeface="Arial" charset="0"/>
              </a:defRPr>
            </a:lvl9pPr>
          </a:lstStyle>
          <a:p>
            <a:pPr algn="just">
              <a:buSzPct val="110000"/>
              <a:buFont typeface="Wingdings" pitchFamily="2" charset="2"/>
              <a:buChar char="§"/>
            </a:pPr>
            <a:r>
              <a:rPr lang="es-ES_tradnl" altLang="es-ES" sz="2400" dirty="0">
                <a:latin typeface="Tahoma" pitchFamily="34" charset="0"/>
                <a:ea typeface="MS PGothic" pitchFamily="34" charset="-128"/>
              </a:rPr>
              <a:t>¿Cómo mantener </a:t>
            </a:r>
            <a:r>
              <a:rPr lang="es-ES_tradnl" altLang="es-ES" sz="2400" u="sng" dirty="0">
                <a:latin typeface="Tahoma" pitchFamily="34" charset="0"/>
                <a:ea typeface="MS PGothic" pitchFamily="34" charset="-128"/>
              </a:rPr>
              <a:t>sistemas que funcionan</a:t>
            </a:r>
            <a:r>
              <a:rPr lang="es-ES_tradnl" altLang="es-ES" sz="2400" dirty="0">
                <a:latin typeface="Tahoma" pitchFamily="34" charset="0"/>
                <a:ea typeface="MS PGothic" pitchFamily="34" charset="-128"/>
              </a:rPr>
              <a:t> frente a la evolución tecnológica?</a:t>
            </a:r>
          </a:p>
          <a:p>
            <a:pPr algn="just">
              <a:buSzPct val="110000"/>
              <a:buFont typeface="Wingdings" pitchFamily="2" charset="2"/>
              <a:buChar char="§"/>
            </a:pPr>
            <a:r>
              <a:rPr lang="es-ES_tradnl" altLang="es-ES" sz="2400" dirty="0">
                <a:latin typeface="Tahoma" pitchFamily="34" charset="0"/>
                <a:ea typeface="MS PGothic" pitchFamily="34" charset="-128"/>
              </a:rPr>
              <a:t>¿Cómo preservar hardware y software?</a:t>
            </a:r>
          </a:p>
          <a:p>
            <a:pPr algn="just">
              <a:buSzPct val="110000"/>
              <a:buFont typeface="Wingdings" pitchFamily="2" charset="2"/>
              <a:buChar char="§"/>
            </a:pPr>
            <a:r>
              <a:rPr lang="es-ES_tradnl" altLang="es-ES" sz="2400" dirty="0">
                <a:latin typeface="Tahoma" pitchFamily="34" charset="0"/>
                <a:ea typeface="MS PGothic" pitchFamily="34" charset="-128"/>
              </a:rPr>
              <a:t>¿Cómo evitar perder datos y aplicaciones? </a:t>
            </a:r>
          </a:p>
          <a:p>
            <a:pPr algn="just">
              <a:buSzPct val="110000"/>
              <a:buFont typeface="Wingdings" pitchFamily="2" charset="2"/>
              <a:buChar char="§"/>
            </a:pPr>
            <a:r>
              <a:rPr lang="es-ES_tradnl" altLang="es-ES" sz="2400" dirty="0">
                <a:latin typeface="Tahoma" pitchFamily="34" charset="0"/>
                <a:ea typeface="MS PGothic" pitchFamily="34" charset="-128"/>
              </a:rPr>
              <a:t>¿Cómo dotarlos de nuevas funcionalidades o mejorarlos?</a:t>
            </a:r>
          </a:p>
          <a:p>
            <a:pPr>
              <a:buSzPct val="110000"/>
              <a:buFont typeface="Wingdings" pitchFamily="2" charset="2"/>
              <a:buNone/>
            </a:pPr>
            <a:endParaRPr lang="es-ES" altLang="es-ES" sz="2400" dirty="0">
              <a:solidFill>
                <a:srgbClr val="003366"/>
              </a:solidFill>
              <a:latin typeface="Tahoma" pitchFamily="34" charset="0"/>
              <a:ea typeface="MS PGothic" pitchFamily="34" charset="-128"/>
            </a:endParaRPr>
          </a:p>
          <a:p>
            <a:pPr>
              <a:buSzPct val="110000"/>
              <a:buFont typeface="Wingdings" pitchFamily="2" charset="2"/>
              <a:buNone/>
            </a:pPr>
            <a:r>
              <a:rPr lang="es-ES" altLang="es-ES" sz="2400" dirty="0">
                <a:solidFill>
                  <a:srgbClr val="003366"/>
                </a:solidFill>
                <a:latin typeface="Tahoma" pitchFamily="34" charset="0"/>
                <a:ea typeface="MS PGothic" pitchFamily="34" charset="-128"/>
              </a:rPr>
              <a:t>	</a:t>
            </a:r>
          </a:p>
          <a:p>
            <a:pPr>
              <a:buSzPct val="110000"/>
              <a:buFont typeface="Wingdings" pitchFamily="2" charset="2"/>
              <a:buNone/>
            </a:pPr>
            <a:r>
              <a:rPr lang="es-ES" altLang="es-ES" sz="2000" dirty="0">
                <a:solidFill>
                  <a:srgbClr val="003366"/>
                </a:solidFill>
                <a:latin typeface="Tahoma" pitchFamily="34" charset="0"/>
                <a:ea typeface="MS PGothic" pitchFamily="34" charset="-128"/>
              </a:rPr>
              <a:t>	</a:t>
            </a:r>
          </a:p>
        </p:txBody>
      </p:sp>
      <p:grpSp>
        <p:nvGrpSpPr>
          <p:cNvPr id="4" name="3 Grupo"/>
          <p:cNvGrpSpPr/>
          <p:nvPr/>
        </p:nvGrpSpPr>
        <p:grpSpPr>
          <a:xfrm>
            <a:off x="5100637" y="1417638"/>
            <a:ext cx="3825875" cy="1944688"/>
            <a:chOff x="5011738" y="1196752"/>
            <a:chExt cx="3825875" cy="1944688"/>
          </a:xfrm>
        </p:grpSpPr>
        <p:pic>
          <p:nvPicPr>
            <p:cNvPr id="5131" name="Imagen 24" descr="1.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453313" y="1196752"/>
              <a:ext cx="1384300" cy="175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Imagen 22" descr="1.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011738" y="1228502"/>
              <a:ext cx="1506538" cy="1912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5133" name="Conector recto de flecha 23"/>
            <p:cNvCxnSpPr>
              <a:cxnSpLocks noChangeShapeType="1"/>
            </p:cNvCxnSpPr>
            <p:nvPr/>
          </p:nvCxnSpPr>
          <p:spPr bwMode="auto">
            <a:xfrm>
              <a:off x="6588224" y="2060352"/>
              <a:ext cx="865089" cy="0"/>
            </a:xfrm>
            <a:prstGeom prst="straightConnector1">
              <a:avLst/>
            </a:prstGeom>
            <a:noFill/>
            <a:ln w="50800" algn="ctr">
              <a:solidFill>
                <a:schemeClr val="hlink"/>
              </a:solidFill>
              <a:round/>
              <a:headEnd/>
              <a:tailEnd type="arrow" w="med" len="med"/>
            </a:ln>
            <a:extLst>
              <a:ext uri="{909E8E84-426E-40DD-AFC4-6F175D3DCCD1}">
                <a14:hiddenFill xmlns:a14="http://schemas.microsoft.com/office/drawing/2010/main">
                  <a:noFill/>
                </a14:hiddenFill>
              </a:ext>
            </a:extLst>
          </p:spPr>
        </p:cxnSp>
      </p:grpSp>
      <p:grpSp>
        <p:nvGrpSpPr>
          <p:cNvPr id="5" name="4 Grupo"/>
          <p:cNvGrpSpPr/>
          <p:nvPr/>
        </p:nvGrpSpPr>
        <p:grpSpPr>
          <a:xfrm>
            <a:off x="414054" y="1428229"/>
            <a:ext cx="4157946" cy="1209597"/>
            <a:chOff x="609600" y="1571402"/>
            <a:chExt cx="4157946" cy="1209597"/>
          </a:xfrm>
        </p:grpSpPr>
        <p:pic>
          <p:nvPicPr>
            <p:cNvPr id="5134" name="Imagen 20" descr="fred-flintstone-barney-rubble-car.jp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09600" y="1571402"/>
              <a:ext cx="1476375" cy="1138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5" name="Imagen 5" descr="1.jpg"/>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2927634" y="1572911"/>
              <a:ext cx="1839912" cy="1208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5136" name="Conector recto de flecha 21"/>
            <p:cNvCxnSpPr>
              <a:cxnSpLocks noChangeShapeType="1"/>
            </p:cNvCxnSpPr>
            <p:nvPr/>
          </p:nvCxnSpPr>
          <p:spPr bwMode="auto">
            <a:xfrm>
              <a:off x="2120107" y="2106751"/>
              <a:ext cx="779462" cy="0"/>
            </a:xfrm>
            <a:prstGeom prst="straightConnector1">
              <a:avLst/>
            </a:prstGeom>
            <a:noFill/>
            <a:ln w="44450" algn="ctr">
              <a:solidFill>
                <a:schemeClr val="hlink"/>
              </a:solidFill>
              <a:round/>
              <a:headEnd/>
              <a:tailEnd type="arrow" w="med" len="med"/>
            </a:ln>
            <a:extLst>
              <a:ext uri="{909E8E84-426E-40DD-AFC4-6F175D3DCCD1}">
                <a14:hiddenFill xmlns:a14="http://schemas.microsoft.com/office/drawing/2010/main">
                  <a:noFill/>
                </a14:hiddenFill>
              </a:ext>
            </a:extLst>
          </p:spPr>
        </p:cxnSp>
      </p:grpSp>
      <p:sp>
        <p:nvSpPr>
          <p:cNvPr id="5137" name="AutoShape 14" descr="9k="/>
          <p:cNvSpPr>
            <a:spLocks noChangeAspect="1" noChangeArrowheads="1"/>
          </p:cNvSpPr>
          <p:nvPr/>
        </p:nvSpPr>
        <p:spPr bwMode="auto">
          <a:xfrm>
            <a:off x="931863" y="1713553"/>
            <a:ext cx="2619375" cy="174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Font typeface="Wingdings" pitchFamily="2" charset="2"/>
              <a:buBlip>
                <a:blip r:embed="rId3"/>
              </a:buBlip>
              <a:defRPr sz="3200">
                <a:solidFill>
                  <a:schemeClr val="tx1"/>
                </a:solidFill>
                <a:latin typeface="Arial" charset="0"/>
              </a:defRPr>
            </a:lvl1pPr>
            <a:lvl2pPr marL="742950" indent="-285750" eaLnBrk="0" hangingPunct="0">
              <a:spcBef>
                <a:spcPct val="20000"/>
              </a:spcBef>
              <a:buClr>
                <a:schemeClr val="folHlink"/>
              </a:buClr>
              <a:buSzPct val="50000"/>
              <a:buFont typeface="Wingdings" pitchFamily="2" charset="2"/>
              <a:buChar char="n"/>
              <a:defRPr sz="2800">
                <a:solidFill>
                  <a:schemeClr val="tx1"/>
                </a:solidFill>
                <a:latin typeface="Arial" charset="0"/>
              </a:defRPr>
            </a:lvl2pPr>
            <a:lvl3pPr marL="1143000" indent="-228600" eaLnBrk="0" hangingPunct="0">
              <a:spcBef>
                <a:spcPct val="20000"/>
              </a:spcBef>
              <a:buClr>
                <a:schemeClr val="hlink"/>
              </a:buClr>
              <a:buFont typeface="Wingdings" pitchFamily="2" charset="2"/>
              <a:buBlip>
                <a:blip r:embed="rId3"/>
              </a:buBlip>
              <a:defRPr sz="2400">
                <a:solidFill>
                  <a:schemeClr val="tx1"/>
                </a:solidFill>
                <a:latin typeface="Arial" charset="0"/>
              </a:defRPr>
            </a:lvl3pPr>
            <a:lvl4pPr marL="1600200" indent="-228600" eaLnBrk="0" hangingPunct="0">
              <a:spcBef>
                <a:spcPct val="20000"/>
              </a:spcBef>
              <a:buClr>
                <a:schemeClr val="folHlink"/>
              </a:buClr>
              <a:buSzPct val="50000"/>
              <a:buFont typeface="Wingdings" pitchFamily="2" charset="2"/>
              <a:buChar char="n"/>
              <a:defRPr sz="2000">
                <a:solidFill>
                  <a:schemeClr val="tx1"/>
                </a:solidFill>
                <a:latin typeface="Arial" charset="0"/>
              </a:defRPr>
            </a:lvl4pPr>
            <a:lvl5pPr marL="2057400" indent="-228600" eaLnBrk="0" hangingPunct="0">
              <a:spcBef>
                <a:spcPct val="20000"/>
              </a:spcBef>
              <a:buClr>
                <a:schemeClr val="hlink"/>
              </a:buClr>
              <a:buFont typeface="Wingdings" pitchFamily="2" charset="2"/>
              <a:buBlip>
                <a:blip r:embed="rId3"/>
              </a:buBlip>
              <a:defRPr sz="2000">
                <a:solidFill>
                  <a:schemeClr val="tx1"/>
                </a:solidFill>
                <a:latin typeface="Arial" charset="0"/>
              </a:defRPr>
            </a:lvl5pPr>
            <a:lvl6pPr marL="2514600" indent="-228600" eaLnBrk="0" fontAlgn="base" hangingPunct="0">
              <a:spcBef>
                <a:spcPct val="20000"/>
              </a:spcBef>
              <a:spcAft>
                <a:spcPct val="0"/>
              </a:spcAft>
              <a:buClr>
                <a:schemeClr val="hlink"/>
              </a:buClr>
              <a:buFont typeface="Wingdings" pitchFamily="2" charset="2"/>
              <a:buBlip>
                <a:blip r:embed="rId3"/>
              </a:buBlip>
              <a:defRPr sz="2000">
                <a:solidFill>
                  <a:schemeClr val="tx1"/>
                </a:solidFill>
                <a:latin typeface="Arial" charset="0"/>
              </a:defRPr>
            </a:lvl6pPr>
            <a:lvl7pPr marL="2971800" indent="-228600" eaLnBrk="0" fontAlgn="base" hangingPunct="0">
              <a:spcBef>
                <a:spcPct val="20000"/>
              </a:spcBef>
              <a:spcAft>
                <a:spcPct val="0"/>
              </a:spcAft>
              <a:buClr>
                <a:schemeClr val="hlink"/>
              </a:buClr>
              <a:buFont typeface="Wingdings" pitchFamily="2" charset="2"/>
              <a:buBlip>
                <a:blip r:embed="rId3"/>
              </a:buBlip>
              <a:defRPr sz="2000">
                <a:solidFill>
                  <a:schemeClr val="tx1"/>
                </a:solidFill>
                <a:latin typeface="Arial" charset="0"/>
              </a:defRPr>
            </a:lvl7pPr>
            <a:lvl8pPr marL="3429000" indent="-228600" eaLnBrk="0" fontAlgn="base" hangingPunct="0">
              <a:spcBef>
                <a:spcPct val="20000"/>
              </a:spcBef>
              <a:spcAft>
                <a:spcPct val="0"/>
              </a:spcAft>
              <a:buClr>
                <a:schemeClr val="hlink"/>
              </a:buClr>
              <a:buFont typeface="Wingdings" pitchFamily="2" charset="2"/>
              <a:buBlip>
                <a:blip r:embed="rId3"/>
              </a:buBlip>
              <a:defRPr sz="2000">
                <a:solidFill>
                  <a:schemeClr val="tx1"/>
                </a:solidFill>
                <a:latin typeface="Arial" charset="0"/>
              </a:defRPr>
            </a:lvl8pPr>
            <a:lvl9pPr marL="3886200" indent="-228600" eaLnBrk="0" fontAlgn="base" hangingPunct="0">
              <a:spcBef>
                <a:spcPct val="20000"/>
              </a:spcBef>
              <a:spcAft>
                <a:spcPct val="0"/>
              </a:spcAft>
              <a:buClr>
                <a:schemeClr val="hlink"/>
              </a:buClr>
              <a:buFont typeface="Wingdings" pitchFamily="2" charset="2"/>
              <a:buBlip>
                <a:blip r:embed="rId3"/>
              </a:buBlip>
              <a:defRPr sz="2000">
                <a:solidFill>
                  <a:schemeClr val="tx1"/>
                </a:solidFill>
                <a:latin typeface="Arial" charset="0"/>
              </a:defRPr>
            </a:lvl9pPr>
          </a:lstStyle>
          <a:p>
            <a:pPr eaLnBrk="1" hangingPunct="1">
              <a:spcBef>
                <a:spcPct val="0"/>
              </a:spcBef>
              <a:buClrTx/>
              <a:buFontTx/>
              <a:buNone/>
            </a:pPr>
            <a:endParaRPr lang="es-ES" altLang="es-ES" sz="1800"/>
          </a:p>
        </p:txBody>
      </p:sp>
      <p:sp>
        <p:nvSpPr>
          <p:cNvPr id="18" name="1 Título"/>
          <p:cNvSpPr txBox="1">
            <a:spLocks/>
          </p:cNvSpPr>
          <p:nvPr/>
        </p:nvSpPr>
        <p:spPr>
          <a:xfrm>
            <a:off x="457200" y="274638"/>
            <a:ext cx="8229600" cy="1143000"/>
          </a:xfrm>
          <a:prstGeom prst="rect">
            <a:avLst/>
          </a:prstGeom>
        </p:spPr>
        <p:txBody>
          <a:bodyPr/>
          <a:lst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a:lstStyle>
          <a:p>
            <a:pPr>
              <a:defRPr/>
            </a:pPr>
            <a:r>
              <a:rPr lang="es-ES_tradnl" kern="0" dirty="0"/>
              <a:t>Sistemas Legados: Problemas</a:t>
            </a:r>
            <a:endParaRPr lang="es-ES" kern="0" dirty="0"/>
          </a:p>
        </p:txBody>
      </p:sp>
      <p:grpSp>
        <p:nvGrpSpPr>
          <p:cNvPr id="6" name="5 Grupo"/>
          <p:cNvGrpSpPr/>
          <p:nvPr/>
        </p:nvGrpSpPr>
        <p:grpSpPr>
          <a:xfrm>
            <a:off x="5508104" y="3436400"/>
            <a:ext cx="3600400" cy="3240600"/>
            <a:chOff x="5508104" y="3436400"/>
            <a:chExt cx="3600400" cy="3240600"/>
          </a:xfrm>
        </p:grpSpPr>
        <p:grpSp>
          <p:nvGrpSpPr>
            <p:cNvPr id="5126" name="24 Grupo"/>
            <p:cNvGrpSpPr>
              <a:grpSpLocks/>
            </p:cNvGrpSpPr>
            <p:nvPr/>
          </p:nvGrpSpPr>
          <p:grpSpPr bwMode="auto">
            <a:xfrm>
              <a:off x="5508104" y="3436400"/>
              <a:ext cx="3095625" cy="3240087"/>
              <a:chOff x="2555875" y="3500438"/>
              <a:chExt cx="3095625" cy="3240087"/>
            </a:xfrm>
          </p:grpSpPr>
          <p:pic>
            <p:nvPicPr>
              <p:cNvPr id="5128" name="Picture 19" descr="triandoPelos"/>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55875" y="4797425"/>
                <a:ext cx="1597025" cy="194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AutoShape 20"/>
              <p:cNvSpPr>
                <a:spLocks noChangeArrowheads="1"/>
              </p:cNvSpPr>
              <p:nvPr/>
            </p:nvSpPr>
            <p:spPr bwMode="auto">
              <a:xfrm>
                <a:off x="3419475" y="3500438"/>
                <a:ext cx="2160588" cy="1368425"/>
              </a:xfrm>
              <a:prstGeom prst="wedgeEllipseCallout">
                <a:avLst>
                  <a:gd name="adj1" fmla="val -42727"/>
                  <a:gd name="adj2" fmla="val 65778"/>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lr>
                    <a:schemeClr val="hlink"/>
                  </a:buClr>
                  <a:buFont typeface="Wingdings" pitchFamily="2" charset="2"/>
                  <a:buBlip>
                    <a:blip r:embed="rId3"/>
                  </a:buBlip>
                  <a:defRPr sz="3200">
                    <a:solidFill>
                      <a:schemeClr val="tx1"/>
                    </a:solidFill>
                    <a:latin typeface="Arial" charset="0"/>
                  </a:defRPr>
                </a:lvl1pPr>
                <a:lvl2pPr marL="742950" indent="-285750" eaLnBrk="0" hangingPunct="0">
                  <a:spcBef>
                    <a:spcPct val="20000"/>
                  </a:spcBef>
                  <a:buClr>
                    <a:schemeClr val="folHlink"/>
                  </a:buClr>
                  <a:buSzPct val="50000"/>
                  <a:buFont typeface="Wingdings" pitchFamily="2" charset="2"/>
                  <a:buChar char="n"/>
                  <a:defRPr sz="2800">
                    <a:solidFill>
                      <a:schemeClr val="tx1"/>
                    </a:solidFill>
                    <a:latin typeface="Arial" charset="0"/>
                  </a:defRPr>
                </a:lvl2pPr>
                <a:lvl3pPr marL="1143000" indent="-228600" eaLnBrk="0" hangingPunct="0">
                  <a:spcBef>
                    <a:spcPct val="20000"/>
                  </a:spcBef>
                  <a:buClr>
                    <a:schemeClr val="hlink"/>
                  </a:buClr>
                  <a:buFont typeface="Wingdings" pitchFamily="2" charset="2"/>
                  <a:buBlip>
                    <a:blip r:embed="rId3"/>
                  </a:buBlip>
                  <a:defRPr sz="2400">
                    <a:solidFill>
                      <a:schemeClr val="tx1"/>
                    </a:solidFill>
                    <a:latin typeface="Arial" charset="0"/>
                  </a:defRPr>
                </a:lvl3pPr>
                <a:lvl4pPr marL="1600200" indent="-228600" eaLnBrk="0" hangingPunct="0">
                  <a:spcBef>
                    <a:spcPct val="20000"/>
                  </a:spcBef>
                  <a:buClr>
                    <a:schemeClr val="folHlink"/>
                  </a:buClr>
                  <a:buSzPct val="50000"/>
                  <a:buFont typeface="Wingdings" pitchFamily="2" charset="2"/>
                  <a:buChar char="n"/>
                  <a:defRPr sz="2000">
                    <a:solidFill>
                      <a:schemeClr val="tx1"/>
                    </a:solidFill>
                    <a:latin typeface="Arial" charset="0"/>
                  </a:defRPr>
                </a:lvl4pPr>
                <a:lvl5pPr marL="2057400" indent="-228600" eaLnBrk="0" hangingPunct="0">
                  <a:spcBef>
                    <a:spcPct val="20000"/>
                  </a:spcBef>
                  <a:buClr>
                    <a:schemeClr val="hlink"/>
                  </a:buClr>
                  <a:buFont typeface="Wingdings" pitchFamily="2" charset="2"/>
                  <a:buBlip>
                    <a:blip r:embed="rId3"/>
                  </a:buBlip>
                  <a:defRPr sz="2000">
                    <a:solidFill>
                      <a:schemeClr val="tx1"/>
                    </a:solidFill>
                    <a:latin typeface="Arial" charset="0"/>
                  </a:defRPr>
                </a:lvl5pPr>
                <a:lvl6pPr marL="2514600" indent="-228600" eaLnBrk="0" fontAlgn="base" hangingPunct="0">
                  <a:spcBef>
                    <a:spcPct val="20000"/>
                  </a:spcBef>
                  <a:spcAft>
                    <a:spcPct val="0"/>
                  </a:spcAft>
                  <a:buClr>
                    <a:schemeClr val="hlink"/>
                  </a:buClr>
                  <a:buFont typeface="Wingdings" pitchFamily="2" charset="2"/>
                  <a:buBlip>
                    <a:blip r:embed="rId3"/>
                  </a:buBlip>
                  <a:defRPr sz="2000">
                    <a:solidFill>
                      <a:schemeClr val="tx1"/>
                    </a:solidFill>
                    <a:latin typeface="Arial" charset="0"/>
                  </a:defRPr>
                </a:lvl6pPr>
                <a:lvl7pPr marL="2971800" indent="-228600" eaLnBrk="0" fontAlgn="base" hangingPunct="0">
                  <a:spcBef>
                    <a:spcPct val="20000"/>
                  </a:spcBef>
                  <a:spcAft>
                    <a:spcPct val="0"/>
                  </a:spcAft>
                  <a:buClr>
                    <a:schemeClr val="hlink"/>
                  </a:buClr>
                  <a:buFont typeface="Wingdings" pitchFamily="2" charset="2"/>
                  <a:buBlip>
                    <a:blip r:embed="rId3"/>
                  </a:buBlip>
                  <a:defRPr sz="2000">
                    <a:solidFill>
                      <a:schemeClr val="tx1"/>
                    </a:solidFill>
                    <a:latin typeface="Arial" charset="0"/>
                  </a:defRPr>
                </a:lvl7pPr>
                <a:lvl8pPr marL="3429000" indent="-228600" eaLnBrk="0" fontAlgn="base" hangingPunct="0">
                  <a:spcBef>
                    <a:spcPct val="20000"/>
                  </a:spcBef>
                  <a:spcAft>
                    <a:spcPct val="0"/>
                  </a:spcAft>
                  <a:buClr>
                    <a:schemeClr val="hlink"/>
                  </a:buClr>
                  <a:buFont typeface="Wingdings" pitchFamily="2" charset="2"/>
                  <a:buBlip>
                    <a:blip r:embed="rId3"/>
                  </a:buBlip>
                  <a:defRPr sz="2000">
                    <a:solidFill>
                      <a:schemeClr val="tx1"/>
                    </a:solidFill>
                    <a:latin typeface="Arial" charset="0"/>
                  </a:defRPr>
                </a:lvl8pPr>
                <a:lvl9pPr marL="3886200" indent="-228600" eaLnBrk="0" fontAlgn="base" hangingPunct="0">
                  <a:spcBef>
                    <a:spcPct val="20000"/>
                  </a:spcBef>
                  <a:spcAft>
                    <a:spcPct val="0"/>
                  </a:spcAft>
                  <a:buClr>
                    <a:schemeClr val="hlink"/>
                  </a:buClr>
                  <a:buFont typeface="Wingdings" pitchFamily="2" charset="2"/>
                  <a:buBlip>
                    <a:blip r:embed="rId3"/>
                  </a:buBlip>
                  <a:defRPr sz="2000">
                    <a:solidFill>
                      <a:schemeClr val="tx1"/>
                    </a:solidFill>
                    <a:latin typeface="Arial" charset="0"/>
                  </a:defRPr>
                </a:lvl9pPr>
              </a:lstStyle>
              <a:p>
                <a:pPr algn="ctr" eaLnBrk="1" hangingPunct="1">
                  <a:spcBef>
                    <a:spcPct val="0"/>
                  </a:spcBef>
                  <a:buClrTx/>
                  <a:buFontTx/>
                  <a:buNone/>
                </a:pPr>
                <a:endParaRPr lang="es-ES" altLang="es-ES" sz="1800"/>
              </a:p>
            </p:txBody>
          </p:sp>
          <p:sp>
            <p:nvSpPr>
              <p:cNvPr id="40970" name="Text Box 21"/>
              <p:cNvSpPr txBox="1">
                <a:spLocks noChangeArrowheads="1"/>
              </p:cNvSpPr>
              <p:nvPr/>
            </p:nvSpPr>
            <p:spPr bwMode="auto">
              <a:xfrm>
                <a:off x="3348037" y="3609975"/>
                <a:ext cx="2303463" cy="1200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ahoma" pitchFamily="34" charset="0"/>
                    <a:ea typeface="MS PGothic" pitchFamily="34" charset="-128"/>
                  </a:defRPr>
                </a:lvl1pPr>
                <a:lvl2pPr marL="742950" indent="-285750" eaLnBrk="0" hangingPunct="0">
                  <a:defRPr sz="2400">
                    <a:solidFill>
                      <a:schemeClr val="tx1"/>
                    </a:solidFill>
                    <a:latin typeface="Tahoma" pitchFamily="34" charset="0"/>
                    <a:ea typeface="MS PGothic" pitchFamily="34" charset="-128"/>
                  </a:defRPr>
                </a:lvl2pPr>
                <a:lvl3pPr marL="1143000" indent="-228600" eaLnBrk="0" hangingPunct="0">
                  <a:defRPr sz="2400">
                    <a:solidFill>
                      <a:schemeClr val="tx1"/>
                    </a:solidFill>
                    <a:latin typeface="Tahoma" pitchFamily="34" charset="0"/>
                    <a:ea typeface="MS PGothic" pitchFamily="34" charset="-128"/>
                  </a:defRPr>
                </a:lvl3pPr>
                <a:lvl4pPr marL="1600200" indent="-228600" eaLnBrk="0" hangingPunct="0">
                  <a:defRPr sz="2400">
                    <a:solidFill>
                      <a:schemeClr val="tx1"/>
                    </a:solidFill>
                    <a:latin typeface="Tahoma" pitchFamily="34" charset="0"/>
                    <a:ea typeface="MS PGothic" pitchFamily="34" charset="-128"/>
                  </a:defRPr>
                </a:lvl4pPr>
                <a:lvl5pPr marL="2057400" indent="-228600" eaLnBrk="0" hangingPunct="0">
                  <a:defRPr sz="2400">
                    <a:solidFill>
                      <a:schemeClr val="tx1"/>
                    </a:solidFill>
                    <a:latin typeface="Tahom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Tahom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Tahom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Tahom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Tahoma" pitchFamily="34" charset="0"/>
                    <a:ea typeface="MS PGothic" pitchFamily="34" charset="-128"/>
                  </a:defRPr>
                </a:lvl9pPr>
              </a:lstStyle>
              <a:p>
                <a:pPr algn="ctr" eaLnBrk="1" hangingPunct="1">
                  <a:spcBef>
                    <a:spcPct val="50000"/>
                  </a:spcBef>
                  <a:defRPr/>
                </a:pPr>
                <a:r>
                  <a:rPr lang="es-ES" b="1" dirty="0">
                    <a:solidFill>
                      <a:schemeClr val="tx2">
                        <a:lumMod val="75000"/>
                      </a:schemeClr>
                    </a:solidFill>
                  </a:rPr>
                  <a:t>¿Cómo saco los datos de ahí?</a:t>
                </a:r>
              </a:p>
            </p:txBody>
          </p:sp>
        </p:grpSp>
        <p:pic>
          <p:nvPicPr>
            <p:cNvPr id="22" name="Imagen 11"/>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7025704" y="5229200"/>
              <a:ext cx="2082800"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3586" name="Rectangle 2"/>
          <p:cNvSpPr>
            <a:spLocks noGrp="1" noChangeArrowheads="1"/>
          </p:cNvSpPr>
          <p:nvPr>
            <p:ph type="title"/>
          </p:nvPr>
        </p:nvSpPr>
        <p:spPr/>
        <p:txBody>
          <a:bodyPr/>
          <a:lstStyle/>
          <a:p>
            <a:pPr eaLnBrk="1" hangingPunct="1">
              <a:defRPr/>
            </a:pPr>
            <a:r>
              <a:rPr lang="es-ES_tradnl" dirty="0"/>
              <a:t>Objetivos</a:t>
            </a:r>
            <a:endParaRPr lang="en-US" dirty="0"/>
          </a:p>
        </p:txBody>
      </p:sp>
      <p:sp>
        <p:nvSpPr>
          <p:cNvPr id="323587" name="Rectangle 3"/>
          <p:cNvSpPr>
            <a:spLocks noGrp="1" noChangeArrowheads="1"/>
          </p:cNvSpPr>
          <p:nvPr>
            <p:ph type="body" idx="1"/>
          </p:nvPr>
        </p:nvSpPr>
        <p:spPr>
          <a:xfrm>
            <a:off x="179388" y="1557338"/>
            <a:ext cx="8964612" cy="5184030"/>
          </a:xfrm>
        </p:spPr>
        <p:txBody>
          <a:bodyPr/>
          <a:lstStyle/>
          <a:p>
            <a:pPr eaLnBrk="1" hangingPunct="1">
              <a:buFontTx/>
              <a:buChar char="•"/>
              <a:defRPr/>
            </a:pPr>
            <a:r>
              <a:rPr lang="es-ES_tradnl" dirty="0"/>
              <a:t>Conseguir que los sistemas legados sigan funcionando en entornos modernos</a:t>
            </a:r>
          </a:p>
          <a:p>
            <a:pPr eaLnBrk="1" hangingPunct="1">
              <a:buFontTx/>
              <a:buChar char="•"/>
              <a:defRPr/>
            </a:pPr>
            <a:r>
              <a:rPr lang="es-ES_tradnl" dirty="0"/>
              <a:t> Conocer la evolución de la tecnología</a:t>
            </a:r>
          </a:p>
          <a:p>
            <a:pPr lvl="1" eaLnBrk="1" hangingPunct="1">
              <a:buFontTx/>
              <a:buChar char="•"/>
              <a:defRPr/>
            </a:pPr>
            <a:r>
              <a:rPr lang="es-ES_tradnl" dirty="0"/>
              <a:t>y su impacto en los sistemas informáticos</a:t>
            </a:r>
          </a:p>
          <a:p>
            <a:pPr eaLnBrk="1" hangingPunct="1">
              <a:buFontTx/>
              <a:buChar char="•"/>
              <a:defRPr/>
            </a:pPr>
            <a:r>
              <a:rPr lang="en-US" dirty="0"/>
              <a:t>Saber:</a:t>
            </a:r>
          </a:p>
          <a:p>
            <a:pPr lvl="1" eaLnBrk="1" hangingPunct="1">
              <a:buFontTx/>
              <a:buChar char="•"/>
              <a:defRPr/>
            </a:pPr>
            <a:r>
              <a:rPr lang="en-US" dirty="0" err="1"/>
              <a:t>Integrar</a:t>
            </a:r>
            <a:r>
              <a:rPr lang="en-US" dirty="0"/>
              <a:t> /</a:t>
            </a:r>
            <a:r>
              <a:rPr lang="en-US" dirty="0" err="1"/>
              <a:t>adaptar</a:t>
            </a:r>
            <a:r>
              <a:rPr lang="en-US" dirty="0"/>
              <a:t> </a:t>
            </a:r>
            <a:r>
              <a:rPr lang="en-US" dirty="0" err="1"/>
              <a:t>sistemas</a:t>
            </a:r>
            <a:r>
              <a:rPr lang="en-US" dirty="0"/>
              <a:t> </a:t>
            </a:r>
            <a:r>
              <a:rPr lang="en-US" dirty="0" err="1"/>
              <a:t>existentes</a:t>
            </a:r>
            <a:endParaRPr lang="en-US" dirty="0"/>
          </a:p>
          <a:p>
            <a:pPr lvl="1" eaLnBrk="1" hangingPunct="1">
              <a:buFontTx/>
              <a:buChar char="•"/>
              <a:defRPr/>
            </a:pPr>
            <a:r>
              <a:rPr lang="en-US" dirty="0" err="1"/>
              <a:t>Seleccionar</a:t>
            </a:r>
            <a:r>
              <a:rPr lang="en-US" dirty="0"/>
              <a:t> </a:t>
            </a:r>
            <a:r>
              <a:rPr lang="en-US" dirty="0" err="1"/>
              <a:t>las</a:t>
            </a:r>
            <a:r>
              <a:rPr lang="en-US" dirty="0"/>
              <a:t> </a:t>
            </a:r>
            <a:r>
              <a:rPr lang="en-US" dirty="0" err="1"/>
              <a:t>mejores</a:t>
            </a:r>
            <a:r>
              <a:rPr lang="en-US" dirty="0"/>
              <a:t> </a:t>
            </a:r>
            <a:r>
              <a:rPr lang="en-US" dirty="0" err="1"/>
              <a:t>estrategias</a:t>
            </a:r>
            <a:r>
              <a:rPr lang="en-US" dirty="0"/>
              <a:t> </a:t>
            </a:r>
            <a:r>
              <a:rPr lang="en-US" dirty="0" err="1"/>
              <a:t>para</a:t>
            </a:r>
            <a:r>
              <a:rPr lang="en-US" dirty="0"/>
              <a:t> </a:t>
            </a:r>
            <a:r>
              <a:rPr lang="en-US" dirty="0" err="1"/>
              <a:t>migrar</a:t>
            </a:r>
            <a:r>
              <a:rPr lang="en-US" dirty="0"/>
              <a:t> y </a:t>
            </a:r>
            <a:r>
              <a:rPr lang="en-US" dirty="0" err="1"/>
              <a:t>mantener</a:t>
            </a:r>
            <a:r>
              <a:rPr lang="en-US" dirty="0"/>
              <a:t> los </a:t>
            </a:r>
            <a:r>
              <a:rPr lang="en-US" dirty="0" err="1"/>
              <a:t>sistemas</a:t>
            </a:r>
            <a:endParaRPr lang="en-US" dirty="0"/>
          </a:p>
          <a:p>
            <a:pPr lvl="1" eaLnBrk="1" hangingPunct="1">
              <a:buFontTx/>
              <a:buChar char="•"/>
              <a:defRPr/>
            </a:pPr>
            <a:r>
              <a:rPr lang="en-US" dirty="0" err="1"/>
              <a:t>Preservar</a:t>
            </a:r>
            <a:r>
              <a:rPr lang="en-US" dirty="0"/>
              <a:t> </a:t>
            </a:r>
            <a:r>
              <a:rPr lang="en-US" dirty="0" err="1"/>
              <a:t>digitalmente</a:t>
            </a:r>
            <a:r>
              <a:rPr lang="en-US" dirty="0"/>
              <a:t> </a:t>
            </a:r>
            <a:r>
              <a:rPr lang="en-US" dirty="0" err="1"/>
              <a:t>datos</a:t>
            </a:r>
            <a:r>
              <a:rPr lang="en-US" dirty="0"/>
              <a:t> y </a:t>
            </a:r>
            <a:r>
              <a:rPr lang="en-US" dirty="0" err="1"/>
              <a:t>sistemas</a:t>
            </a:r>
            <a:endParaRPr lang="en-US" dirty="0"/>
          </a:p>
          <a:p>
            <a:pPr lvl="1" eaLnBrk="1" hangingPunct="1">
              <a:buFontTx/>
              <a:buChar char="•"/>
              <a:defRPr/>
            </a:pPr>
            <a:r>
              <a:rPr lang="en-US" dirty="0" err="1"/>
              <a:t>Actuar</a:t>
            </a:r>
            <a:r>
              <a:rPr lang="en-US" dirty="0"/>
              <a:t> </a:t>
            </a:r>
            <a:r>
              <a:rPr lang="en-US" dirty="0" err="1"/>
              <a:t>frente</a:t>
            </a:r>
            <a:r>
              <a:rPr lang="en-US" dirty="0"/>
              <a:t> a la </a:t>
            </a:r>
            <a:r>
              <a:rPr lang="en-US" dirty="0" err="1"/>
              <a:t>obsolescencia</a:t>
            </a:r>
            <a:r>
              <a:rPr lang="en-US" dirty="0"/>
              <a:t> </a:t>
            </a:r>
            <a:r>
              <a:rPr lang="en-US" dirty="0" err="1"/>
              <a:t>tecnológica</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23587">
                                            <p:txEl>
                                              <p:pRg st="0" end="0"/>
                                            </p:txEl>
                                          </p:spTgt>
                                        </p:tgtEl>
                                        <p:attrNameLst>
                                          <p:attrName>style.visibility</p:attrName>
                                        </p:attrNameLst>
                                      </p:cBhvr>
                                      <p:to>
                                        <p:strVal val="visible"/>
                                      </p:to>
                                    </p:set>
                                    <p:animEffect transition="in" filter="fade">
                                      <p:cBhvr>
                                        <p:cTn id="7" dur="500"/>
                                        <p:tgtEl>
                                          <p:spTgt spid="32358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23587">
                                            <p:txEl>
                                              <p:pRg st="1" end="1"/>
                                            </p:txEl>
                                          </p:spTgt>
                                        </p:tgtEl>
                                        <p:attrNameLst>
                                          <p:attrName>style.visibility</p:attrName>
                                        </p:attrNameLst>
                                      </p:cBhvr>
                                      <p:to>
                                        <p:strVal val="visible"/>
                                      </p:to>
                                    </p:set>
                                    <p:animEffect transition="in" filter="fade">
                                      <p:cBhvr>
                                        <p:cTn id="12" dur="500"/>
                                        <p:tgtEl>
                                          <p:spTgt spid="323587">
                                            <p:txEl>
                                              <p:pRg st="1" end="1"/>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23587">
                                            <p:txEl>
                                              <p:pRg st="2" end="2"/>
                                            </p:txEl>
                                          </p:spTgt>
                                        </p:tgtEl>
                                        <p:attrNameLst>
                                          <p:attrName>style.visibility</p:attrName>
                                        </p:attrNameLst>
                                      </p:cBhvr>
                                      <p:to>
                                        <p:strVal val="visible"/>
                                      </p:to>
                                    </p:set>
                                    <p:animEffect transition="in" filter="fade">
                                      <p:cBhvr>
                                        <p:cTn id="15" dur="500"/>
                                        <p:tgtEl>
                                          <p:spTgt spid="323587">
                                            <p:txEl>
                                              <p:pRg st="2" end="2"/>
                                            </p:txEl>
                                          </p:spTgt>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23587">
                                            <p:txEl>
                                              <p:pRg st="3" end="3"/>
                                            </p:txEl>
                                          </p:spTgt>
                                        </p:tgtEl>
                                        <p:attrNameLst>
                                          <p:attrName>style.visibility</p:attrName>
                                        </p:attrNameLst>
                                      </p:cBhvr>
                                      <p:to>
                                        <p:strVal val="visible"/>
                                      </p:to>
                                    </p:set>
                                    <p:animEffect transition="in" filter="fade">
                                      <p:cBhvr>
                                        <p:cTn id="20" dur="500"/>
                                        <p:tgtEl>
                                          <p:spTgt spid="323587">
                                            <p:txEl>
                                              <p:pRg st="3" end="3"/>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23587">
                                            <p:txEl>
                                              <p:pRg st="4" end="4"/>
                                            </p:txEl>
                                          </p:spTgt>
                                        </p:tgtEl>
                                        <p:attrNameLst>
                                          <p:attrName>style.visibility</p:attrName>
                                        </p:attrNameLst>
                                      </p:cBhvr>
                                      <p:to>
                                        <p:strVal val="visible"/>
                                      </p:to>
                                    </p:set>
                                    <p:animEffect transition="in" filter="fade">
                                      <p:cBhvr>
                                        <p:cTn id="23" dur="500"/>
                                        <p:tgtEl>
                                          <p:spTgt spid="323587">
                                            <p:txEl>
                                              <p:pRg st="4" end="4"/>
                                            </p:tx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23587">
                                            <p:txEl>
                                              <p:pRg st="5" end="5"/>
                                            </p:txEl>
                                          </p:spTgt>
                                        </p:tgtEl>
                                        <p:attrNameLst>
                                          <p:attrName>style.visibility</p:attrName>
                                        </p:attrNameLst>
                                      </p:cBhvr>
                                      <p:to>
                                        <p:strVal val="visible"/>
                                      </p:to>
                                    </p:set>
                                    <p:animEffect transition="in" filter="fade">
                                      <p:cBhvr>
                                        <p:cTn id="26" dur="500"/>
                                        <p:tgtEl>
                                          <p:spTgt spid="323587">
                                            <p:txEl>
                                              <p:pRg st="5" end="5"/>
                                            </p:tx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323587">
                                            <p:txEl>
                                              <p:pRg st="6" end="6"/>
                                            </p:txEl>
                                          </p:spTgt>
                                        </p:tgtEl>
                                        <p:attrNameLst>
                                          <p:attrName>style.visibility</p:attrName>
                                        </p:attrNameLst>
                                      </p:cBhvr>
                                      <p:to>
                                        <p:strVal val="visible"/>
                                      </p:to>
                                    </p:set>
                                    <p:animEffect transition="in" filter="fade">
                                      <p:cBhvr>
                                        <p:cTn id="29" dur="500"/>
                                        <p:tgtEl>
                                          <p:spTgt spid="323587">
                                            <p:txEl>
                                              <p:pRg st="6" end="6"/>
                                            </p:txEl>
                                          </p:spTgt>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23587">
                                            <p:txEl>
                                              <p:pRg st="7" end="7"/>
                                            </p:txEl>
                                          </p:spTgt>
                                        </p:tgtEl>
                                        <p:attrNameLst>
                                          <p:attrName>style.visibility</p:attrName>
                                        </p:attrNameLst>
                                      </p:cBhvr>
                                      <p:to>
                                        <p:strVal val="visible"/>
                                      </p:to>
                                    </p:set>
                                    <p:animEffect transition="in" filter="fade">
                                      <p:cBhvr>
                                        <p:cTn id="32" dur="500"/>
                                        <p:tgtEl>
                                          <p:spTgt spid="32358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3587"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contenido 2" descr="Rectangle: Click to edit Master text styles&#10;Second level&#10;Third level&#10;Fourth level&#10;Fifth level"/>
          <p:cNvSpPr txBox="1">
            <a:spLocks/>
          </p:cNvSpPr>
          <p:nvPr/>
        </p:nvSpPr>
        <p:spPr bwMode="auto">
          <a:xfrm>
            <a:off x="609600" y="1158875"/>
            <a:ext cx="7535863" cy="757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hlink"/>
              </a:buClr>
              <a:buFont typeface="Wingdings" pitchFamily="2" charset="2"/>
              <a:buBlip>
                <a:blip r:embed="rId2"/>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5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Blip>
                <a:blip r:embed="rId2"/>
              </a:buBlip>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folHlink"/>
              </a:buClr>
              <a:buSzPct val="5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9pPr>
          </a:lstStyle>
          <a:p>
            <a:pPr marL="0" indent="0">
              <a:buFont typeface="Wingdings" pitchFamily="2" charset="2"/>
              <a:buNone/>
              <a:defRPr/>
            </a:pPr>
            <a:r>
              <a:rPr lang="es-ES" kern="0" dirty="0"/>
              <a:t>Ej. Caso </a:t>
            </a:r>
            <a:r>
              <a:rPr lang="es-ES" i="1" kern="0" dirty="0"/>
              <a:t>Web-to-Host</a:t>
            </a:r>
            <a:r>
              <a:rPr lang="es-ES" kern="0" dirty="0"/>
              <a:t>	</a:t>
            </a:r>
          </a:p>
          <a:p>
            <a:pPr marL="0" indent="0">
              <a:buFont typeface="Wingdings" pitchFamily="2" charset="2"/>
              <a:buNone/>
              <a:defRPr/>
            </a:pPr>
            <a:endParaRPr lang="es-ES" sz="2400" kern="0" dirty="0"/>
          </a:p>
          <a:p>
            <a:pPr marL="0" indent="0">
              <a:buFont typeface="Wingdings" pitchFamily="2" charset="2"/>
              <a:buNone/>
              <a:defRPr/>
            </a:pPr>
            <a:endParaRPr lang="es-ES" sz="2400" kern="0" dirty="0"/>
          </a:p>
          <a:p>
            <a:pPr marL="0" indent="0">
              <a:buFont typeface="Wingdings" pitchFamily="2" charset="2"/>
              <a:buNone/>
              <a:defRPr/>
            </a:pPr>
            <a:endParaRPr lang="es-ES" sz="2400" kern="0" dirty="0"/>
          </a:p>
          <a:p>
            <a:pPr marL="0" indent="0">
              <a:buFont typeface="Wingdings" pitchFamily="2" charset="2"/>
              <a:buNone/>
              <a:defRPr/>
            </a:pPr>
            <a:endParaRPr lang="es-ES" sz="2400" kern="0" dirty="0"/>
          </a:p>
          <a:p>
            <a:pPr marL="0" indent="0">
              <a:buFont typeface="Wingdings" pitchFamily="2" charset="2"/>
              <a:buNone/>
              <a:defRPr/>
            </a:pPr>
            <a:r>
              <a:rPr lang="es-ES" sz="2400" kern="0" dirty="0"/>
              <a:t>	</a:t>
            </a:r>
          </a:p>
          <a:p>
            <a:pPr marL="0" indent="0">
              <a:buFont typeface="Wingdings" pitchFamily="2" charset="2"/>
              <a:buNone/>
              <a:defRPr/>
            </a:pPr>
            <a:r>
              <a:rPr lang="es-ES" kern="0" dirty="0"/>
              <a:t>	</a:t>
            </a:r>
          </a:p>
        </p:txBody>
      </p:sp>
      <p:sp>
        <p:nvSpPr>
          <p:cNvPr id="5" name="1 Título"/>
          <p:cNvSpPr txBox="1">
            <a:spLocks/>
          </p:cNvSpPr>
          <p:nvPr/>
        </p:nvSpPr>
        <p:spPr>
          <a:xfrm>
            <a:off x="457200" y="274638"/>
            <a:ext cx="8229600" cy="1143000"/>
          </a:xfrm>
          <a:prstGeom prst="rect">
            <a:avLst/>
          </a:prstGeom>
        </p:spPr>
        <p:txBody>
          <a:bodyPr/>
          <a:lst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a:lstStyle>
          <a:p>
            <a:pPr>
              <a:defRPr/>
            </a:pPr>
            <a:r>
              <a:rPr lang="es-ES_tradnl" kern="0" dirty="0"/>
              <a:t>Sistemas Legados (SL)</a:t>
            </a:r>
            <a:endParaRPr lang="es-ES" kern="0" dirty="0"/>
          </a:p>
        </p:txBody>
      </p:sp>
      <p:pic>
        <p:nvPicPr>
          <p:cNvPr id="6" name="Picture 8" descr="http://www.elblogdelexperto.com/images/noticias/pantalla4_17093927.jpg"/>
          <p:cNvPicPr>
            <a:picLocks noChangeAspect="1" noChangeArrowheads="1"/>
          </p:cNvPicPr>
          <p:nvPr/>
        </p:nvPicPr>
        <p:blipFill>
          <a:blip r:embed="rId3" cstate="print"/>
          <a:srcRect/>
          <a:stretch>
            <a:fillRect/>
          </a:stretch>
        </p:blipFill>
        <p:spPr bwMode="auto">
          <a:xfrm>
            <a:off x="467543" y="1988840"/>
            <a:ext cx="4386017" cy="2808312"/>
          </a:xfrm>
          <a:prstGeom prst="rect">
            <a:avLst/>
          </a:prstGeom>
          <a:noFill/>
        </p:spPr>
      </p:pic>
      <p:pic>
        <p:nvPicPr>
          <p:cNvPr id="7" name="Picture 2" descr="http://www.elblogdelexperto.com/images/noticias/pantalla2_25124051.jpg"/>
          <p:cNvPicPr>
            <a:picLocks noChangeAspect="1" noChangeArrowheads="1"/>
          </p:cNvPicPr>
          <p:nvPr/>
        </p:nvPicPr>
        <p:blipFill>
          <a:blip r:embed="rId4" cstate="print"/>
          <a:srcRect/>
          <a:stretch>
            <a:fillRect/>
          </a:stretch>
        </p:blipFill>
        <p:spPr bwMode="auto">
          <a:xfrm>
            <a:off x="3996023" y="3722479"/>
            <a:ext cx="5062453" cy="2952328"/>
          </a:xfrm>
          <a:prstGeom prst="rect">
            <a:avLst/>
          </a:prstGeom>
          <a:noFill/>
        </p:spPr>
      </p:pic>
      <p:sp>
        <p:nvSpPr>
          <p:cNvPr id="8" name="7 Flecha curvada hacia abajo"/>
          <p:cNvSpPr/>
          <p:nvPr/>
        </p:nvSpPr>
        <p:spPr>
          <a:xfrm rot="2183923">
            <a:off x="5161392" y="2494901"/>
            <a:ext cx="1728192" cy="792088"/>
          </a:xfrm>
          <a:prstGeom prst="curvedDownArrow">
            <a:avLst>
              <a:gd name="adj1" fmla="val 50000"/>
              <a:gd name="adj2" fmla="val 90788"/>
              <a:gd name="adj3" fmla="val 25000"/>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Marcador de contenido 2" descr="Rectangle: Click to edit Master text styles&#10;Second level&#10;Third level&#10;Fourth level&#10;Fifth level"/>
          <p:cNvSpPr txBox="1">
            <a:spLocks/>
          </p:cNvSpPr>
          <p:nvPr/>
        </p:nvSpPr>
        <p:spPr bwMode="auto">
          <a:xfrm>
            <a:off x="0" y="4943204"/>
            <a:ext cx="3995936" cy="1798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Clr>
                <a:schemeClr val="hlink"/>
              </a:buClr>
              <a:buFont typeface="Wingdings" pitchFamily="2" charset="2"/>
              <a:buBlip>
                <a:blip r:embed="rId2"/>
              </a:buBlip>
              <a:defRPr sz="3200">
                <a:solidFill>
                  <a:schemeClr val="tx1"/>
                </a:solidFill>
                <a:latin typeface="Arial" charset="0"/>
              </a:defRPr>
            </a:lvl1pPr>
            <a:lvl2pPr marL="742950" indent="-285750" eaLnBrk="0" hangingPunct="0">
              <a:spcBef>
                <a:spcPct val="20000"/>
              </a:spcBef>
              <a:buClr>
                <a:schemeClr val="folHlink"/>
              </a:buClr>
              <a:buSzPct val="50000"/>
              <a:buFont typeface="Wingdings" pitchFamily="2" charset="2"/>
              <a:buChar char="n"/>
              <a:defRPr sz="2800">
                <a:solidFill>
                  <a:schemeClr val="tx1"/>
                </a:solidFill>
                <a:latin typeface="Arial" charset="0"/>
              </a:defRPr>
            </a:lvl2pPr>
            <a:lvl3pPr marL="1143000" indent="-228600" eaLnBrk="0" hangingPunct="0">
              <a:spcBef>
                <a:spcPct val="20000"/>
              </a:spcBef>
              <a:buClr>
                <a:schemeClr val="hlink"/>
              </a:buClr>
              <a:buFont typeface="Wingdings" pitchFamily="2" charset="2"/>
              <a:buBlip>
                <a:blip r:embed="rId2"/>
              </a:buBlip>
              <a:defRPr sz="2400">
                <a:solidFill>
                  <a:schemeClr val="tx1"/>
                </a:solidFill>
                <a:latin typeface="Arial" charset="0"/>
              </a:defRPr>
            </a:lvl3pPr>
            <a:lvl4pPr marL="1600200" indent="-228600" eaLnBrk="0" hangingPunct="0">
              <a:spcBef>
                <a:spcPct val="20000"/>
              </a:spcBef>
              <a:buClr>
                <a:schemeClr val="folHlink"/>
              </a:buClr>
              <a:buSzPct val="50000"/>
              <a:buFont typeface="Wingdings" pitchFamily="2" charset="2"/>
              <a:buChar char="n"/>
              <a:defRPr sz="2000">
                <a:solidFill>
                  <a:schemeClr val="tx1"/>
                </a:solidFill>
                <a:latin typeface="Arial" charset="0"/>
              </a:defRPr>
            </a:lvl4pPr>
            <a:lvl5pPr marL="2057400" indent="-228600" eaLnBrk="0" hangingPunct="0">
              <a:spcBef>
                <a:spcPct val="20000"/>
              </a:spcBef>
              <a:buClr>
                <a:schemeClr val="hlink"/>
              </a:buClr>
              <a:buFont typeface="Wingdings" pitchFamily="2" charset="2"/>
              <a:buBlip>
                <a:blip r:embed="rId2"/>
              </a:buBlip>
              <a:defRPr sz="2000">
                <a:solidFill>
                  <a:schemeClr val="tx1"/>
                </a:solidFill>
                <a:latin typeface="Arial" charset="0"/>
              </a:defRPr>
            </a:lvl5pPr>
            <a:lvl6pPr marL="2514600" indent="-228600" eaLnBrk="0" fontAlgn="base" hangingPunct="0">
              <a:spcBef>
                <a:spcPct val="20000"/>
              </a:spcBef>
              <a:spcAft>
                <a:spcPct val="0"/>
              </a:spcAft>
              <a:buClr>
                <a:schemeClr val="hlink"/>
              </a:buClr>
              <a:buFont typeface="Wingdings" pitchFamily="2" charset="2"/>
              <a:buBlip>
                <a:blip r:embed="rId2"/>
              </a:buBlip>
              <a:defRPr sz="2000">
                <a:solidFill>
                  <a:schemeClr val="tx1"/>
                </a:solidFill>
                <a:latin typeface="Arial" charset="0"/>
              </a:defRPr>
            </a:lvl6pPr>
            <a:lvl7pPr marL="2971800" indent="-228600" eaLnBrk="0" fontAlgn="base" hangingPunct="0">
              <a:spcBef>
                <a:spcPct val="20000"/>
              </a:spcBef>
              <a:spcAft>
                <a:spcPct val="0"/>
              </a:spcAft>
              <a:buClr>
                <a:schemeClr val="hlink"/>
              </a:buClr>
              <a:buFont typeface="Wingdings" pitchFamily="2" charset="2"/>
              <a:buBlip>
                <a:blip r:embed="rId2"/>
              </a:buBlip>
              <a:defRPr sz="2000">
                <a:solidFill>
                  <a:schemeClr val="tx1"/>
                </a:solidFill>
                <a:latin typeface="Arial" charset="0"/>
              </a:defRPr>
            </a:lvl7pPr>
            <a:lvl8pPr marL="3429000" indent="-228600" eaLnBrk="0" fontAlgn="base" hangingPunct="0">
              <a:spcBef>
                <a:spcPct val="20000"/>
              </a:spcBef>
              <a:spcAft>
                <a:spcPct val="0"/>
              </a:spcAft>
              <a:buClr>
                <a:schemeClr val="hlink"/>
              </a:buClr>
              <a:buFont typeface="Wingdings" pitchFamily="2" charset="2"/>
              <a:buBlip>
                <a:blip r:embed="rId2"/>
              </a:buBlip>
              <a:defRPr sz="2000">
                <a:solidFill>
                  <a:schemeClr val="tx1"/>
                </a:solidFill>
                <a:latin typeface="Arial" charset="0"/>
              </a:defRPr>
            </a:lvl8pPr>
            <a:lvl9pPr marL="3886200" indent="-228600" eaLnBrk="0" fontAlgn="base" hangingPunct="0">
              <a:spcBef>
                <a:spcPct val="20000"/>
              </a:spcBef>
              <a:spcAft>
                <a:spcPct val="0"/>
              </a:spcAft>
              <a:buClr>
                <a:schemeClr val="hlink"/>
              </a:buClr>
              <a:buFont typeface="Wingdings" pitchFamily="2" charset="2"/>
              <a:buBlip>
                <a:blip r:embed="rId2"/>
              </a:buBlip>
              <a:defRPr sz="2000">
                <a:solidFill>
                  <a:schemeClr val="tx1"/>
                </a:solidFill>
                <a:latin typeface="Arial" charset="0"/>
              </a:defRPr>
            </a:lvl9pPr>
          </a:lstStyle>
          <a:p>
            <a:pPr>
              <a:buSzPct val="110000"/>
              <a:buFont typeface="Wingdings" pitchFamily="2" charset="2"/>
              <a:buChar char="§"/>
            </a:pPr>
            <a:r>
              <a:rPr lang="es-ES_tradnl" altLang="es-ES" sz="2400" dirty="0" smtClean="0">
                <a:effectLst>
                  <a:outerShdw blurRad="38100" dist="38100" dir="2700000" algn="tl">
                    <a:srgbClr val="000000"/>
                  </a:outerShdw>
                </a:effectLst>
                <a:latin typeface="+mn-lt"/>
              </a:rPr>
              <a:t>Amadeus (1987, España)</a:t>
            </a:r>
          </a:p>
          <a:p>
            <a:pPr lvl="1">
              <a:buSzPct val="110000"/>
              <a:buFont typeface="Wingdings" pitchFamily="2" charset="2"/>
              <a:buChar char="§"/>
            </a:pPr>
            <a:r>
              <a:rPr lang="es-ES" altLang="es-ES" sz="2000" dirty="0">
                <a:effectLst>
                  <a:outerShdw blurRad="38100" dist="38100" dir="2700000" algn="tl">
                    <a:srgbClr val="000000"/>
                  </a:outerShdw>
                </a:effectLst>
                <a:latin typeface="+mn-lt"/>
              </a:rPr>
              <a:t> </a:t>
            </a:r>
            <a:r>
              <a:rPr lang="es-ES" altLang="es-ES" sz="2000" dirty="0" smtClean="0">
                <a:effectLst>
                  <a:outerShdw blurRad="38100" dist="38100" dir="2700000" algn="tl">
                    <a:srgbClr val="000000"/>
                  </a:outerShdw>
                </a:effectLst>
                <a:latin typeface="+mn-lt"/>
              </a:rPr>
              <a:t>67k </a:t>
            </a:r>
            <a:r>
              <a:rPr lang="es-ES" altLang="es-ES" sz="2000" dirty="0" err="1" smtClean="0">
                <a:effectLst>
                  <a:outerShdw blurRad="38100" dist="38100" dir="2700000" algn="tl">
                    <a:srgbClr val="000000"/>
                  </a:outerShdw>
                </a:effectLst>
                <a:latin typeface="+mn-lt"/>
              </a:rPr>
              <a:t>agen</a:t>
            </a:r>
            <a:r>
              <a:rPr lang="es-ES" altLang="es-ES" sz="2000" dirty="0" smtClean="0">
                <a:effectLst>
                  <a:outerShdw blurRad="38100" dist="38100" dir="2700000" algn="tl">
                    <a:srgbClr val="000000"/>
                  </a:outerShdw>
                </a:effectLst>
                <a:latin typeface="+mn-lt"/>
              </a:rPr>
              <a:t>. viajes, 10k </a:t>
            </a:r>
            <a:r>
              <a:rPr lang="es-ES" altLang="es-ES" sz="2000" dirty="0" err="1" smtClean="0">
                <a:effectLst>
                  <a:outerShdw blurRad="38100" dist="38100" dir="2700000" algn="tl">
                    <a:srgbClr val="000000"/>
                  </a:outerShdw>
                </a:effectLst>
                <a:latin typeface="+mn-lt"/>
              </a:rPr>
              <a:t>ofic</a:t>
            </a:r>
            <a:r>
              <a:rPr lang="es-ES" altLang="es-ES" sz="2000" dirty="0" smtClean="0">
                <a:effectLst>
                  <a:outerShdw blurRad="38100" dist="38100" dir="2700000" algn="tl">
                    <a:srgbClr val="000000"/>
                  </a:outerShdw>
                </a:effectLst>
                <a:latin typeface="+mn-lt"/>
              </a:rPr>
              <a:t>. aerolíneas, 217 </a:t>
            </a:r>
            <a:r>
              <a:rPr lang="es-ES" altLang="es-ES" sz="2000" dirty="0" err="1" smtClean="0">
                <a:effectLst>
                  <a:outerShdw blurRad="38100" dist="38100" dir="2700000" algn="tl">
                    <a:srgbClr val="000000"/>
                  </a:outerShdw>
                </a:effectLst>
                <a:latin typeface="+mn-lt"/>
              </a:rPr>
              <a:t>paises</a:t>
            </a:r>
            <a:endParaRPr lang="es-ES_tradnl" altLang="es-ES" sz="2000" dirty="0" smtClean="0">
              <a:effectLst>
                <a:outerShdw blurRad="38100" dist="38100" dir="2700000" algn="tl">
                  <a:srgbClr val="000000"/>
                </a:outerShdw>
              </a:effectLst>
              <a:latin typeface="+mn-lt"/>
            </a:endParaRPr>
          </a:p>
          <a:p>
            <a:pPr lvl="1">
              <a:buSzPct val="110000"/>
              <a:buFont typeface="Wingdings" pitchFamily="2" charset="2"/>
              <a:buChar char="§"/>
            </a:pPr>
            <a:r>
              <a:rPr lang="es-ES_tradnl" altLang="es-ES" sz="2000" dirty="0" smtClean="0">
                <a:effectLst>
                  <a:outerShdw blurRad="38100" dist="38100" dir="2700000" algn="tl">
                    <a:srgbClr val="000000"/>
                  </a:outerShdw>
                </a:effectLst>
                <a:latin typeface="+mn-lt"/>
              </a:rPr>
              <a:t>SABRE </a:t>
            </a:r>
            <a:r>
              <a:rPr lang="es-ES_tradnl" altLang="es-ES" sz="2000" dirty="0">
                <a:effectLst>
                  <a:outerShdw blurRad="38100" dist="38100" dir="2700000" algn="tl">
                    <a:srgbClr val="000000"/>
                  </a:outerShdw>
                </a:effectLst>
                <a:latin typeface="+mn-lt"/>
              </a:rPr>
              <a:t>(</a:t>
            </a:r>
            <a:r>
              <a:rPr lang="es-ES_tradnl" altLang="es-ES" sz="2000" dirty="0" smtClean="0">
                <a:effectLst>
                  <a:outerShdw blurRad="38100" dist="38100" dir="2700000" algn="tl">
                    <a:srgbClr val="000000"/>
                  </a:outerShdw>
                </a:effectLst>
                <a:latin typeface="+mn-lt"/>
              </a:rPr>
              <a:t>1964, </a:t>
            </a:r>
            <a:r>
              <a:rPr lang="es-ES_tradnl" altLang="es-ES" sz="2000" dirty="0">
                <a:effectLst>
                  <a:outerShdw blurRad="38100" dist="38100" dir="2700000" algn="tl">
                    <a:srgbClr val="000000"/>
                  </a:outerShdw>
                </a:effectLst>
                <a:latin typeface="+mn-lt"/>
              </a:rPr>
              <a:t>EEUU, </a:t>
            </a:r>
            <a:r>
              <a:rPr lang="es-ES_tradnl" altLang="es-ES" sz="2000" dirty="0" smtClean="0">
                <a:effectLst>
                  <a:outerShdw blurRad="38100" dist="38100" dir="2700000" algn="tl">
                    <a:srgbClr val="000000"/>
                  </a:outerShdw>
                </a:effectLst>
                <a:latin typeface="+mn-lt"/>
              </a:rPr>
              <a:t>66</a:t>
            </a:r>
            <a:r>
              <a:rPr lang="es-ES_tradnl" altLang="es-ES" sz="2000" dirty="0">
                <a:effectLst>
                  <a:outerShdw blurRad="38100" dist="38100" dir="2700000" algn="tl">
                    <a:srgbClr val="000000"/>
                  </a:outerShdw>
                </a:effectLst>
                <a:latin typeface="+mn-lt"/>
              </a:rPr>
              <a:t>k</a:t>
            </a:r>
            <a:r>
              <a:rPr lang="es-ES_tradnl" altLang="es-ES" sz="2000" dirty="0" smtClean="0">
                <a:effectLst>
                  <a:outerShdw blurRad="38100" dist="38100" dir="2700000" algn="tl">
                    <a:srgbClr val="000000"/>
                  </a:outerShdw>
                </a:effectLst>
                <a:latin typeface="+mn-lt"/>
              </a:rPr>
              <a:t> </a:t>
            </a:r>
            <a:r>
              <a:rPr lang="es-ES_tradnl" altLang="es-ES" sz="2000" dirty="0" err="1" smtClean="0">
                <a:effectLst>
                  <a:outerShdw blurRad="38100" dist="38100" dir="2700000" algn="tl">
                    <a:srgbClr val="000000"/>
                  </a:outerShdw>
                </a:effectLst>
                <a:latin typeface="+mn-lt"/>
              </a:rPr>
              <a:t>agen</a:t>
            </a:r>
            <a:r>
              <a:rPr lang="es-ES_tradnl" altLang="es-ES" sz="2000" dirty="0" smtClean="0">
                <a:effectLst>
                  <a:outerShdw blurRad="38100" dist="38100" dir="2700000" algn="tl">
                    <a:srgbClr val="000000"/>
                  </a:outerShdw>
                </a:effectLst>
                <a:latin typeface="+mn-lt"/>
              </a:rPr>
              <a:t>. viajes, 113 </a:t>
            </a:r>
            <a:r>
              <a:rPr lang="es-ES_tradnl" altLang="es-ES" sz="2000" dirty="0" err="1" smtClean="0">
                <a:effectLst>
                  <a:outerShdw blurRad="38100" dist="38100" dir="2700000" algn="tl">
                    <a:srgbClr val="000000"/>
                  </a:outerShdw>
                </a:effectLst>
                <a:latin typeface="+mn-lt"/>
              </a:rPr>
              <a:t>paises</a:t>
            </a:r>
            <a:r>
              <a:rPr lang="es-ES_tradnl" altLang="es-ES" sz="2000" dirty="0" smtClean="0">
                <a:effectLst>
                  <a:outerShdw blurRad="38100" dist="38100" dir="2700000" algn="tl">
                    <a:srgbClr val="000000"/>
                  </a:outerShdw>
                </a:effectLst>
                <a:latin typeface="+mn-lt"/>
              </a:rPr>
              <a:t>) </a:t>
            </a:r>
          </a:p>
          <a:p>
            <a:pPr>
              <a:buSzPct val="110000"/>
              <a:buFont typeface="Wingdings" pitchFamily="2" charset="2"/>
              <a:buNone/>
            </a:pPr>
            <a:endParaRPr lang="es-ES" altLang="es-ES" sz="2400" dirty="0">
              <a:solidFill>
                <a:srgbClr val="003366"/>
              </a:solidFill>
              <a:latin typeface="Tahoma" pitchFamily="34" charset="0"/>
              <a:ea typeface="MS PGothic" pitchFamily="34" charset="-128"/>
            </a:endParaRPr>
          </a:p>
          <a:p>
            <a:pPr>
              <a:buSzPct val="110000"/>
              <a:buFont typeface="Wingdings" pitchFamily="2" charset="2"/>
              <a:buNone/>
            </a:pPr>
            <a:r>
              <a:rPr lang="es-ES" altLang="es-ES" sz="2400" dirty="0">
                <a:solidFill>
                  <a:srgbClr val="003366"/>
                </a:solidFill>
                <a:latin typeface="Tahoma" pitchFamily="34" charset="0"/>
                <a:ea typeface="MS PGothic" pitchFamily="34" charset="-128"/>
              </a:rPr>
              <a:t>	</a:t>
            </a:r>
          </a:p>
          <a:p>
            <a:pPr>
              <a:buSzPct val="110000"/>
              <a:buFont typeface="Wingdings" pitchFamily="2" charset="2"/>
              <a:buNone/>
            </a:pPr>
            <a:r>
              <a:rPr lang="es-ES" altLang="es-ES" sz="2000" dirty="0">
                <a:solidFill>
                  <a:srgbClr val="003366"/>
                </a:solidFill>
                <a:latin typeface="Tahoma" pitchFamily="34" charset="0"/>
                <a:ea typeface="MS PGothic" pitchFamily="34" charset="-128"/>
              </a:rPr>
              <a:t>	</a:t>
            </a:r>
          </a:p>
        </p:txBody>
      </p:sp>
      <p:sp>
        <p:nvSpPr>
          <p:cNvPr id="10" name="Marcador de contenido 2" descr="Rectangle: Click to edit Master text styles&#10;Second level&#10;Third level&#10;Fourth level&#10;Fifth level"/>
          <p:cNvSpPr txBox="1">
            <a:spLocks/>
          </p:cNvSpPr>
          <p:nvPr/>
        </p:nvSpPr>
        <p:spPr bwMode="auto">
          <a:xfrm>
            <a:off x="6434304" y="2175266"/>
            <a:ext cx="2700808" cy="14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Clr>
                <a:schemeClr val="hlink"/>
              </a:buClr>
              <a:buFont typeface="Wingdings" pitchFamily="2" charset="2"/>
              <a:buBlip>
                <a:blip r:embed="rId2"/>
              </a:buBlip>
              <a:defRPr sz="3200">
                <a:solidFill>
                  <a:schemeClr val="tx1"/>
                </a:solidFill>
                <a:latin typeface="Arial" charset="0"/>
              </a:defRPr>
            </a:lvl1pPr>
            <a:lvl2pPr marL="742950" indent="-285750" eaLnBrk="0" hangingPunct="0">
              <a:spcBef>
                <a:spcPct val="20000"/>
              </a:spcBef>
              <a:buClr>
                <a:schemeClr val="folHlink"/>
              </a:buClr>
              <a:buSzPct val="50000"/>
              <a:buFont typeface="Wingdings" pitchFamily="2" charset="2"/>
              <a:buChar char="n"/>
              <a:defRPr sz="2800">
                <a:solidFill>
                  <a:schemeClr val="tx1"/>
                </a:solidFill>
                <a:latin typeface="Arial" charset="0"/>
              </a:defRPr>
            </a:lvl2pPr>
            <a:lvl3pPr marL="1143000" indent="-228600" eaLnBrk="0" hangingPunct="0">
              <a:spcBef>
                <a:spcPct val="20000"/>
              </a:spcBef>
              <a:buClr>
                <a:schemeClr val="hlink"/>
              </a:buClr>
              <a:buFont typeface="Wingdings" pitchFamily="2" charset="2"/>
              <a:buBlip>
                <a:blip r:embed="rId2"/>
              </a:buBlip>
              <a:defRPr sz="2400">
                <a:solidFill>
                  <a:schemeClr val="tx1"/>
                </a:solidFill>
                <a:latin typeface="Arial" charset="0"/>
              </a:defRPr>
            </a:lvl3pPr>
            <a:lvl4pPr marL="1600200" indent="-228600" eaLnBrk="0" hangingPunct="0">
              <a:spcBef>
                <a:spcPct val="20000"/>
              </a:spcBef>
              <a:buClr>
                <a:schemeClr val="folHlink"/>
              </a:buClr>
              <a:buSzPct val="50000"/>
              <a:buFont typeface="Wingdings" pitchFamily="2" charset="2"/>
              <a:buChar char="n"/>
              <a:defRPr sz="2000">
                <a:solidFill>
                  <a:schemeClr val="tx1"/>
                </a:solidFill>
                <a:latin typeface="Arial" charset="0"/>
              </a:defRPr>
            </a:lvl4pPr>
            <a:lvl5pPr marL="2057400" indent="-228600" eaLnBrk="0" hangingPunct="0">
              <a:spcBef>
                <a:spcPct val="20000"/>
              </a:spcBef>
              <a:buClr>
                <a:schemeClr val="hlink"/>
              </a:buClr>
              <a:buFont typeface="Wingdings" pitchFamily="2" charset="2"/>
              <a:buBlip>
                <a:blip r:embed="rId2"/>
              </a:buBlip>
              <a:defRPr sz="2000">
                <a:solidFill>
                  <a:schemeClr val="tx1"/>
                </a:solidFill>
                <a:latin typeface="Arial" charset="0"/>
              </a:defRPr>
            </a:lvl5pPr>
            <a:lvl6pPr marL="2514600" indent="-228600" eaLnBrk="0" fontAlgn="base" hangingPunct="0">
              <a:spcBef>
                <a:spcPct val="20000"/>
              </a:spcBef>
              <a:spcAft>
                <a:spcPct val="0"/>
              </a:spcAft>
              <a:buClr>
                <a:schemeClr val="hlink"/>
              </a:buClr>
              <a:buFont typeface="Wingdings" pitchFamily="2" charset="2"/>
              <a:buBlip>
                <a:blip r:embed="rId2"/>
              </a:buBlip>
              <a:defRPr sz="2000">
                <a:solidFill>
                  <a:schemeClr val="tx1"/>
                </a:solidFill>
                <a:latin typeface="Arial" charset="0"/>
              </a:defRPr>
            </a:lvl6pPr>
            <a:lvl7pPr marL="2971800" indent="-228600" eaLnBrk="0" fontAlgn="base" hangingPunct="0">
              <a:spcBef>
                <a:spcPct val="20000"/>
              </a:spcBef>
              <a:spcAft>
                <a:spcPct val="0"/>
              </a:spcAft>
              <a:buClr>
                <a:schemeClr val="hlink"/>
              </a:buClr>
              <a:buFont typeface="Wingdings" pitchFamily="2" charset="2"/>
              <a:buBlip>
                <a:blip r:embed="rId2"/>
              </a:buBlip>
              <a:defRPr sz="2000">
                <a:solidFill>
                  <a:schemeClr val="tx1"/>
                </a:solidFill>
                <a:latin typeface="Arial" charset="0"/>
              </a:defRPr>
            </a:lvl7pPr>
            <a:lvl8pPr marL="3429000" indent="-228600" eaLnBrk="0" fontAlgn="base" hangingPunct="0">
              <a:spcBef>
                <a:spcPct val="20000"/>
              </a:spcBef>
              <a:spcAft>
                <a:spcPct val="0"/>
              </a:spcAft>
              <a:buClr>
                <a:schemeClr val="hlink"/>
              </a:buClr>
              <a:buFont typeface="Wingdings" pitchFamily="2" charset="2"/>
              <a:buBlip>
                <a:blip r:embed="rId2"/>
              </a:buBlip>
              <a:defRPr sz="2000">
                <a:solidFill>
                  <a:schemeClr val="tx1"/>
                </a:solidFill>
                <a:latin typeface="Arial" charset="0"/>
              </a:defRPr>
            </a:lvl8pPr>
            <a:lvl9pPr marL="3886200" indent="-228600" eaLnBrk="0" fontAlgn="base" hangingPunct="0">
              <a:spcBef>
                <a:spcPct val="20000"/>
              </a:spcBef>
              <a:spcAft>
                <a:spcPct val="0"/>
              </a:spcAft>
              <a:buClr>
                <a:schemeClr val="hlink"/>
              </a:buClr>
              <a:buFont typeface="Wingdings" pitchFamily="2" charset="2"/>
              <a:buBlip>
                <a:blip r:embed="rId2"/>
              </a:buBlip>
              <a:defRPr sz="2000">
                <a:solidFill>
                  <a:schemeClr val="tx1"/>
                </a:solidFill>
                <a:latin typeface="Arial" charset="0"/>
              </a:defRPr>
            </a:lvl9pPr>
          </a:lstStyle>
          <a:p>
            <a:pPr>
              <a:buSzPct val="110000"/>
              <a:buFont typeface="Wingdings" pitchFamily="2" charset="2"/>
              <a:buChar char="§"/>
            </a:pPr>
            <a:r>
              <a:rPr lang="es-ES_tradnl" altLang="es-ES" sz="2400" dirty="0" smtClean="0">
                <a:effectLst>
                  <a:outerShdw blurRad="38100" dist="38100" dir="2700000" algn="tl">
                    <a:srgbClr val="000000"/>
                  </a:outerShdw>
                </a:effectLst>
                <a:latin typeface="+mn-lt"/>
              </a:rPr>
              <a:t>¡</a:t>
            </a:r>
            <a:r>
              <a:rPr lang="es-ES_tradnl" altLang="es-ES" sz="2400" dirty="0">
                <a:effectLst>
                  <a:outerShdw blurRad="38100" dist="38100" dir="2700000" algn="tl">
                    <a:srgbClr val="000000"/>
                  </a:outerShdw>
                </a:effectLst>
                <a:latin typeface="+mn-lt"/>
              </a:rPr>
              <a:t>Sin "tocar" la aplicación legada!</a:t>
            </a:r>
          </a:p>
          <a:p>
            <a:pPr>
              <a:buSzPct val="110000"/>
              <a:buFont typeface="Wingdings" pitchFamily="2" charset="2"/>
              <a:buNone/>
            </a:pPr>
            <a:endParaRPr lang="es-ES" altLang="es-ES" sz="2400" dirty="0">
              <a:solidFill>
                <a:srgbClr val="003366"/>
              </a:solidFill>
              <a:latin typeface="Tahoma" pitchFamily="34" charset="0"/>
              <a:ea typeface="MS PGothic" pitchFamily="34" charset="-128"/>
            </a:endParaRPr>
          </a:p>
          <a:p>
            <a:pPr>
              <a:buSzPct val="110000"/>
              <a:buFont typeface="Wingdings" pitchFamily="2" charset="2"/>
              <a:buNone/>
            </a:pPr>
            <a:r>
              <a:rPr lang="es-ES" altLang="es-ES" sz="2400" dirty="0">
                <a:solidFill>
                  <a:srgbClr val="003366"/>
                </a:solidFill>
                <a:latin typeface="Tahoma" pitchFamily="34" charset="0"/>
                <a:ea typeface="MS PGothic" pitchFamily="34" charset="-128"/>
              </a:rPr>
              <a:t>	</a:t>
            </a:r>
          </a:p>
          <a:p>
            <a:pPr>
              <a:buSzPct val="110000"/>
              <a:buFont typeface="Wingdings" pitchFamily="2" charset="2"/>
              <a:buNone/>
            </a:pPr>
            <a:r>
              <a:rPr lang="es-ES" altLang="es-ES" sz="2000" dirty="0">
                <a:solidFill>
                  <a:srgbClr val="003366"/>
                </a:solidFill>
                <a:latin typeface="Tahoma" pitchFamily="34" charset="0"/>
                <a:ea typeface="MS PGothic" pitchFamily="34" charset="-128"/>
              </a:rPr>
              <a:t>	</a:t>
            </a:r>
          </a:p>
        </p:txBody>
      </p:sp>
    </p:spTree>
    <p:extLst>
      <p:ext uri="{BB962C8B-B14F-4D97-AF65-F5344CB8AC3E}">
        <p14:creationId xmlns:p14="http://schemas.microsoft.com/office/powerpoint/2010/main" val="3706782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childTnLst>
                                </p:cTn>
                              </p:par>
                              <p:par>
                                <p:cTn id="12" presetID="1" presetClass="entr" presetSubtype="0" fill="hold" nodeType="withEffect">
                                  <p:stCondLst>
                                    <p:cond delay="0"/>
                                  </p:stCondLst>
                                  <p:childTnLst>
                                    <p:set>
                                      <p:cBhvr>
                                        <p:cTn id="13"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Título"/>
          <p:cNvSpPr txBox="1">
            <a:spLocks/>
          </p:cNvSpPr>
          <p:nvPr/>
        </p:nvSpPr>
        <p:spPr>
          <a:xfrm>
            <a:off x="0" y="274638"/>
            <a:ext cx="9144000" cy="1143000"/>
          </a:xfrm>
          <a:prstGeom prst="rect">
            <a:avLst/>
          </a:prstGeom>
        </p:spPr>
        <p:txBody>
          <a:bodyPr/>
          <a:lst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a:lstStyle>
          <a:p>
            <a:r>
              <a:rPr lang="es-ES_tradnl" kern="0" dirty="0"/>
              <a:t>Sistemas Legados… una ventaja?? </a:t>
            </a:r>
          </a:p>
        </p:txBody>
      </p:sp>
      <p:sp>
        <p:nvSpPr>
          <p:cNvPr id="5" name="2 Marcador de contenido"/>
          <p:cNvSpPr txBox="1">
            <a:spLocks/>
          </p:cNvSpPr>
          <p:nvPr/>
        </p:nvSpPr>
        <p:spPr>
          <a:xfrm>
            <a:off x="334963" y="2924944"/>
            <a:ext cx="8676456" cy="3312368"/>
          </a:xfrm>
          <a:prstGeom prst="rect">
            <a:avLst/>
          </a:prstGeom>
          <a:ln>
            <a:noFill/>
          </a:ln>
        </p:spPr>
        <p:txBody>
          <a:bodyPr/>
          <a:lstStyle>
            <a:lvl1pPr marL="342900" indent="-342900" algn="l" rtl="0" eaLnBrk="0" fontAlgn="base" hangingPunct="0">
              <a:spcBef>
                <a:spcPct val="20000"/>
              </a:spcBef>
              <a:spcAft>
                <a:spcPct val="0"/>
              </a:spcAft>
              <a:buClr>
                <a:schemeClr val="hlink"/>
              </a:buClr>
              <a:buFont typeface="Wingdings" pitchFamily="2" charset="2"/>
              <a:buBlip>
                <a:blip r:embed="rId2"/>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5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Blip>
                <a:blip r:embed="rId2"/>
              </a:buBlip>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folHlink"/>
              </a:buClr>
              <a:buSzPct val="5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9pPr>
          </a:lstStyle>
          <a:p>
            <a:endParaRPr lang="es-ES_tradnl" sz="2800" kern="0" dirty="0">
              <a:hlinkClick r:id="rId3"/>
            </a:endParaRPr>
          </a:p>
          <a:p>
            <a:r>
              <a:rPr lang="es-ES_tradnl" sz="2800" kern="0" dirty="0" err="1">
                <a:hlinkClick r:id="rId3"/>
              </a:rPr>
              <a:t>Lockheed</a:t>
            </a:r>
            <a:r>
              <a:rPr lang="es-ES_tradnl" sz="2800" kern="0" dirty="0">
                <a:hlinkClick r:id="rId3"/>
              </a:rPr>
              <a:t> Martin F-22 </a:t>
            </a:r>
            <a:r>
              <a:rPr lang="es-ES_tradnl" sz="2800" kern="0" dirty="0" smtClean="0">
                <a:hlinkClick r:id="rId3"/>
              </a:rPr>
              <a:t>Raptor</a:t>
            </a:r>
            <a:r>
              <a:rPr lang="es-ES_tradnl" sz="2800" kern="0" dirty="0" smtClean="0"/>
              <a:t> (des.1996-2011) </a:t>
            </a:r>
            <a:endParaRPr lang="es-ES_tradnl" sz="2800" kern="0" dirty="0"/>
          </a:p>
          <a:p>
            <a:pPr lvl="1"/>
            <a:r>
              <a:rPr lang="es-ES_tradnl" sz="2000" kern="0" dirty="0"/>
              <a:t>Software: 1.7M </a:t>
            </a:r>
            <a:r>
              <a:rPr lang="es-ES_tradnl" sz="2000" kern="0" dirty="0" err="1"/>
              <a:t>loc</a:t>
            </a:r>
            <a:r>
              <a:rPr lang="es-ES_tradnl" sz="2000" kern="0" dirty="0"/>
              <a:t> Ada83</a:t>
            </a:r>
          </a:p>
          <a:p>
            <a:pPr lvl="2"/>
            <a:r>
              <a:rPr lang="es-ES_tradnl" sz="1800" kern="0" dirty="0"/>
              <a:t>la mayoría para procesar datos del radar</a:t>
            </a:r>
          </a:p>
          <a:p>
            <a:pPr lvl="1"/>
            <a:r>
              <a:rPr lang="es-ES_tradnl" sz="2000" i="1" kern="0" dirty="0"/>
              <a:t>"</a:t>
            </a:r>
            <a:r>
              <a:rPr lang="en-US" sz="2000" i="1" kern="0" dirty="0"/>
              <a:t>At least are safe from </a:t>
            </a:r>
            <a:r>
              <a:rPr lang="en-US" sz="2000" i="1" kern="0" dirty="0" err="1"/>
              <a:t>cyberattack</a:t>
            </a:r>
            <a:r>
              <a:rPr lang="en-US" sz="2000" i="1" kern="0" dirty="0"/>
              <a:t>. No one in China knows how to program the '83 vintage IBM software that runs them." </a:t>
            </a:r>
          </a:p>
          <a:p>
            <a:pPr lvl="2"/>
            <a:r>
              <a:rPr lang="en-US" sz="1600" kern="0" dirty="0"/>
              <a:t>John Lehman. Former Navy Secretary, </a:t>
            </a:r>
            <a:r>
              <a:rPr lang="en-US" sz="1600" kern="0" dirty="0" err="1"/>
              <a:t>quien</a:t>
            </a:r>
            <a:r>
              <a:rPr lang="en-US" sz="1600" kern="0" dirty="0"/>
              <a:t> a la </a:t>
            </a:r>
            <a:r>
              <a:rPr lang="en-US" sz="1600" kern="0" dirty="0" err="1"/>
              <a:t>vez</a:t>
            </a:r>
            <a:r>
              <a:rPr lang="en-US" sz="1600" kern="0" dirty="0"/>
              <a:t> </a:t>
            </a:r>
            <a:r>
              <a:rPr lang="es-ES" sz="1600" dirty="0">
                <a:effectLst/>
              </a:rPr>
              <a:t>culpó al uso de Ada como parte de la razón por los sobrecostos y cambios en los calendarios</a:t>
            </a:r>
          </a:p>
          <a:p>
            <a:pPr lvl="1"/>
            <a:r>
              <a:rPr lang="es-ES" sz="2000" dirty="0">
                <a:effectLst/>
                <a:sym typeface="Wingdings" panose="05000000000000000000" pitchFamily="2" charset="2"/>
              </a:rPr>
              <a:t>Nuevo caza: </a:t>
            </a:r>
            <a:r>
              <a:rPr lang="es-ES" sz="2000" dirty="0" err="1">
                <a:effectLst/>
                <a:sym typeface="Wingdings" panose="05000000000000000000" pitchFamily="2" charset="2"/>
                <a:hlinkClick r:id="rId4"/>
              </a:rPr>
              <a:t>Lockheed</a:t>
            </a:r>
            <a:r>
              <a:rPr lang="es-ES" sz="2000" dirty="0">
                <a:effectLst/>
                <a:sym typeface="Wingdings" panose="05000000000000000000" pitchFamily="2" charset="2"/>
                <a:hlinkClick r:id="rId4"/>
              </a:rPr>
              <a:t> Martin F-35 </a:t>
            </a:r>
            <a:r>
              <a:rPr lang="es-ES" sz="2000" dirty="0" err="1">
                <a:effectLst/>
                <a:sym typeface="Wingdings" panose="05000000000000000000" pitchFamily="2" charset="2"/>
                <a:hlinkClick r:id="rId4"/>
              </a:rPr>
              <a:t>Lightning</a:t>
            </a:r>
            <a:r>
              <a:rPr lang="es-ES" sz="2000" dirty="0">
                <a:effectLst/>
                <a:sym typeface="Wingdings" panose="05000000000000000000" pitchFamily="2" charset="2"/>
                <a:hlinkClick r:id="rId4"/>
              </a:rPr>
              <a:t> II</a:t>
            </a:r>
            <a:r>
              <a:rPr lang="es-ES" sz="2000" dirty="0">
                <a:effectLst/>
                <a:sym typeface="Wingdings" panose="05000000000000000000" pitchFamily="2" charset="2"/>
              </a:rPr>
              <a:t> </a:t>
            </a:r>
            <a:r>
              <a:rPr lang="es-ES" sz="2000" dirty="0" smtClean="0">
                <a:effectLst/>
                <a:sym typeface="Wingdings" panose="05000000000000000000" pitchFamily="2" charset="2"/>
              </a:rPr>
              <a:t>(des. 1992-2015)</a:t>
            </a:r>
            <a:endParaRPr lang="es-ES" sz="2000" dirty="0">
              <a:effectLst/>
              <a:sym typeface="Wingdings" panose="05000000000000000000" pitchFamily="2" charset="2"/>
            </a:endParaRPr>
          </a:p>
          <a:p>
            <a:pPr lvl="2"/>
            <a:r>
              <a:rPr lang="es-ES" sz="1600" dirty="0">
                <a:effectLst/>
                <a:sym typeface="Wingdings" panose="05000000000000000000" pitchFamily="2" charset="2"/>
              </a:rPr>
              <a:t>versión + ligera y barata ($78M) del F-22 ($</a:t>
            </a:r>
            <a:r>
              <a:rPr lang="es-ES" sz="1600" dirty="0" smtClean="0">
                <a:effectLst/>
                <a:sym typeface="Wingdings" panose="05000000000000000000" pitchFamily="2" charset="2"/>
              </a:rPr>
              <a:t>138M, en 2011 cesó su producción)</a:t>
            </a:r>
            <a:endParaRPr lang="es-ES" sz="1600" dirty="0">
              <a:effectLst/>
              <a:sym typeface="Wingdings" panose="05000000000000000000" pitchFamily="2" charset="2"/>
            </a:endParaRPr>
          </a:p>
          <a:p>
            <a:pPr lvl="2"/>
            <a:r>
              <a:rPr lang="es-ES" sz="1600" kern="0" dirty="0">
                <a:effectLst/>
                <a:sym typeface="Wingdings" panose="05000000000000000000" pitchFamily="2" charset="2"/>
              </a:rPr>
              <a:t>Software: 24M </a:t>
            </a:r>
            <a:r>
              <a:rPr lang="es-ES" sz="1600" kern="0" dirty="0" err="1">
                <a:effectLst/>
                <a:sym typeface="Wingdings" panose="05000000000000000000" pitchFamily="2" charset="2"/>
              </a:rPr>
              <a:t>loc</a:t>
            </a:r>
            <a:r>
              <a:rPr lang="es-ES" sz="1600" kern="0" dirty="0">
                <a:effectLst/>
                <a:sym typeface="Wingdings" panose="05000000000000000000" pitchFamily="2" charset="2"/>
              </a:rPr>
              <a:t>!!!! (53% C, 35% C++, 5% Ada, 7% ensamblador)</a:t>
            </a:r>
            <a:endParaRPr lang="en-US" sz="1600" kern="0" dirty="0"/>
          </a:p>
          <a:p>
            <a:pPr lvl="1"/>
            <a:endParaRPr lang="en-US" sz="2400" i="1" kern="0" dirty="0"/>
          </a:p>
          <a:p>
            <a:pPr lvl="1"/>
            <a:endParaRPr lang="en-US" sz="2400" i="1" kern="0" dirty="0"/>
          </a:p>
          <a:p>
            <a:pPr lvl="1"/>
            <a:endParaRPr lang="en-US" sz="2400" i="1" kern="0" dirty="0"/>
          </a:p>
          <a:p>
            <a:pPr lvl="1"/>
            <a:endParaRPr lang="en-US" sz="2400" i="1" kern="0" dirty="0"/>
          </a:p>
          <a:p>
            <a:pPr lvl="1"/>
            <a:endParaRPr lang="en-US" sz="2400" i="1" kern="0" dirty="0"/>
          </a:p>
          <a:p>
            <a:pPr lvl="1"/>
            <a:endParaRPr lang="en-US" sz="2400" i="1" kern="0" dirty="0"/>
          </a:p>
          <a:p>
            <a:pPr lvl="1"/>
            <a:endParaRPr lang="en-US" sz="1200" kern="0" dirty="0"/>
          </a:p>
          <a:p>
            <a:endParaRPr lang="en-US" sz="1600" kern="0" dirty="0"/>
          </a:p>
        </p:txBody>
      </p:sp>
      <p:sp>
        <p:nvSpPr>
          <p:cNvPr id="7" name="2 Marcador de contenido"/>
          <p:cNvSpPr txBox="1">
            <a:spLocks/>
          </p:cNvSpPr>
          <p:nvPr/>
        </p:nvSpPr>
        <p:spPr bwMode="auto">
          <a:xfrm>
            <a:off x="3851920" y="1268760"/>
            <a:ext cx="4608512" cy="2016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marL="742950" marR="0" lvl="1" indent="-285750" algn="ctr" defTabSz="914400" rtl="0" eaLnBrk="0" fontAlgn="base" latinLnBrk="0" hangingPunct="0">
              <a:lnSpc>
                <a:spcPct val="100000"/>
              </a:lnSpc>
              <a:spcBef>
                <a:spcPct val="20000"/>
              </a:spcBef>
              <a:spcAft>
                <a:spcPct val="0"/>
              </a:spcAft>
              <a:buClr>
                <a:schemeClr val="folHlink"/>
              </a:buClr>
              <a:buSzPct val="50000"/>
              <a:tabLst/>
              <a:defRPr/>
            </a:pPr>
            <a:endParaRPr lang="en-US" sz="2400" i="1" kern="0" noProof="0" dirty="0">
              <a:effectLst>
                <a:outerShdw blurRad="38100" dist="38100" dir="2700000" algn="tl">
                  <a:srgbClr val="000000"/>
                </a:outerShdw>
              </a:effectLst>
              <a:latin typeface="+mn-lt"/>
            </a:endParaRPr>
          </a:p>
          <a:p>
            <a:pPr marL="742950" marR="0" lvl="1" indent="-285750" algn="ctr" defTabSz="914400" rtl="0" eaLnBrk="0" fontAlgn="base" latinLnBrk="0" hangingPunct="0">
              <a:lnSpc>
                <a:spcPct val="100000"/>
              </a:lnSpc>
              <a:spcBef>
                <a:spcPct val="20000"/>
              </a:spcBef>
              <a:spcAft>
                <a:spcPct val="0"/>
              </a:spcAft>
              <a:buClr>
                <a:schemeClr val="folHlink"/>
              </a:buClr>
              <a:buSzPct val="50000"/>
              <a:tabLst/>
              <a:defRPr/>
            </a:pPr>
            <a:r>
              <a:rPr lang="en-US" sz="2400" i="1" kern="0" noProof="0" dirty="0">
                <a:effectLst>
                  <a:outerShdw blurRad="38100" dist="38100" dir="2700000" algn="tl">
                    <a:srgbClr val="000000"/>
                  </a:outerShdw>
                </a:effectLst>
                <a:latin typeface="+mn-lt"/>
              </a:rPr>
              <a:t>El </a:t>
            </a:r>
            <a:r>
              <a:rPr lang="en-US" sz="2400" i="1" kern="0" noProof="0" dirty="0" err="1">
                <a:effectLst>
                  <a:outerShdw blurRad="38100" dist="38100" dir="2700000" algn="tl">
                    <a:srgbClr val="000000"/>
                  </a:outerShdw>
                </a:effectLst>
                <a:latin typeface="+mn-lt"/>
              </a:rPr>
              <a:t>mejor</a:t>
            </a:r>
            <a:r>
              <a:rPr lang="en-US" sz="2400" i="1" kern="0" noProof="0" dirty="0">
                <a:effectLst>
                  <a:outerShdw blurRad="38100" dist="38100" dir="2700000" algn="tl">
                    <a:srgbClr val="000000"/>
                  </a:outerShdw>
                </a:effectLst>
                <a:latin typeface="+mn-lt"/>
              </a:rPr>
              <a:t> y </a:t>
            </a:r>
            <a:r>
              <a:rPr lang="en-US" sz="2400" i="1" kern="0" noProof="0" dirty="0" err="1">
                <a:effectLst>
                  <a:outerShdw blurRad="38100" dist="38100" dir="2700000" algn="tl">
                    <a:srgbClr val="000000"/>
                  </a:outerShdw>
                </a:effectLst>
                <a:latin typeface="+mn-lt"/>
              </a:rPr>
              <a:t>más</a:t>
            </a:r>
            <a:r>
              <a:rPr lang="en-US" sz="2400" i="1" kern="0" noProof="0" dirty="0">
                <a:effectLst>
                  <a:outerShdw blurRad="38100" dist="38100" dir="2700000" algn="tl">
                    <a:srgbClr val="000000"/>
                  </a:outerShdw>
                </a:effectLst>
                <a:latin typeface="+mn-lt"/>
              </a:rPr>
              <a:t> </a:t>
            </a:r>
            <a:r>
              <a:rPr lang="en-US" sz="2400" i="1" kern="0" noProof="0" dirty="0" err="1">
                <a:effectLst>
                  <a:outerShdw blurRad="38100" dist="38100" dir="2700000" algn="tl">
                    <a:srgbClr val="000000"/>
                  </a:outerShdw>
                </a:effectLst>
                <a:latin typeface="+mn-lt"/>
              </a:rPr>
              <a:t>moderno</a:t>
            </a:r>
            <a:r>
              <a:rPr lang="en-US" sz="2400" i="1" kern="0" noProof="0" dirty="0">
                <a:effectLst>
                  <a:outerShdw blurRad="38100" dist="38100" dir="2700000" algn="tl">
                    <a:srgbClr val="000000"/>
                  </a:outerShdw>
                </a:effectLst>
                <a:latin typeface="+mn-lt"/>
              </a:rPr>
              <a:t> </a:t>
            </a:r>
            <a:r>
              <a:rPr lang="en-US" sz="2400" i="1" kern="0" noProof="0" dirty="0" err="1">
                <a:effectLst>
                  <a:outerShdw blurRad="38100" dist="38100" dir="2700000" algn="tl">
                    <a:srgbClr val="000000"/>
                  </a:outerShdw>
                </a:effectLst>
                <a:latin typeface="+mn-lt"/>
              </a:rPr>
              <a:t>caza</a:t>
            </a:r>
            <a:r>
              <a:rPr lang="en-US" sz="2400" i="1" kern="0" noProof="0" dirty="0">
                <a:effectLst>
                  <a:outerShdw blurRad="38100" dist="38100" dir="2700000" algn="tl">
                    <a:srgbClr val="000000"/>
                  </a:outerShdw>
                </a:effectLst>
                <a:latin typeface="+mn-lt"/>
              </a:rPr>
              <a:t> del </a:t>
            </a:r>
            <a:r>
              <a:rPr lang="en-US" sz="2400" i="1" kern="0" noProof="0" dirty="0" err="1">
                <a:effectLst>
                  <a:outerShdw blurRad="38100" dist="38100" dir="2700000" algn="tl">
                    <a:srgbClr val="000000"/>
                  </a:outerShdw>
                </a:effectLst>
                <a:latin typeface="+mn-lt"/>
              </a:rPr>
              <a:t>mundo</a:t>
            </a:r>
            <a:r>
              <a:rPr lang="en-US" sz="2400" i="1" kern="0" dirty="0">
                <a:effectLst>
                  <a:outerShdw blurRad="38100" dist="38100" dir="2700000" algn="tl">
                    <a:srgbClr val="000000"/>
                  </a:outerShdw>
                </a:effectLst>
                <a:latin typeface="+mn-lt"/>
              </a:rPr>
              <a:t>...</a:t>
            </a:r>
            <a:r>
              <a:rPr lang="en-US" sz="2400" i="1" kern="0" noProof="0" dirty="0">
                <a:effectLst>
                  <a:outerShdw blurRad="38100" dist="38100" dir="2700000" algn="tl">
                    <a:srgbClr val="000000"/>
                  </a:outerShdw>
                </a:effectLst>
                <a:latin typeface="+mn-lt"/>
              </a:rPr>
              <a:t> ¡¡</a:t>
            </a:r>
            <a:r>
              <a:rPr lang="en-US" sz="2400" i="1" kern="0" dirty="0" err="1">
                <a:effectLst>
                  <a:outerShdw blurRad="38100" dist="38100" dir="2700000" algn="tl">
                    <a:srgbClr val="000000"/>
                  </a:outerShdw>
                </a:effectLst>
                <a:latin typeface="+mn-lt"/>
              </a:rPr>
              <a:t>desarrollado</a:t>
            </a:r>
            <a:r>
              <a:rPr lang="en-US" sz="2400" i="1" kern="0" dirty="0">
                <a:effectLst>
                  <a:outerShdw blurRad="38100" dist="38100" dir="2700000" algn="tl">
                    <a:srgbClr val="000000"/>
                  </a:outerShdw>
                </a:effectLst>
                <a:latin typeface="+mn-lt"/>
              </a:rPr>
              <a:t> </a:t>
            </a:r>
            <a:r>
              <a:rPr lang="en-US" sz="2400" i="1" kern="0" noProof="0" dirty="0">
                <a:effectLst>
                  <a:outerShdw blurRad="38100" dist="38100" dir="2700000" algn="tl">
                    <a:srgbClr val="000000"/>
                  </a:outerShdw>
                </a:effectLst>
                <a:latin typeface="+mn-lt"/>
              </a:rPr>
              <a:t>1986-2005!!</a:t>
            </a:r>
            <a:endParaRPr kumimoji="0" lang="en-US" sz="2400" b="0" i="1" u="none" strike="noStrike" kern="0" cap="none" spc="0" normalizeH="0" baseline="0" noProof="0" dirty="0">
              <a:ln>
                <a:noFill/>
              </a:ln>
              <a:solidFill>
                <a:schemeClr val="tx1"/>
              </a:solidFill>
              <a:effectLst>
                <a:outerShdw blurRad="38100" dist="38100" dir="2700000" algn="tl">
                  <a:srgbClr val="000000"/>
                </a:outerShdw>
              </a:effectLst>
              <a:uLnTx/>
              <a:uFillTx/>
              <a:latin typeface="+mn-lt"/>
            </a:endParaRPr>
          </a:p>
        </p:txBody>
      </p:sp>
      <p:pic>
        <p:nvPicPr>
          <p:cNvPr id="6146" name="Picture 2" descr="http://upload.wikimedia.org/wikipedia/commons/1/1e/F-22_Raptor_edit1_(cropped).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417390" y="1196752"/>
            <a:ext cx="2880320" cy="216024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F-35A flight (cropped).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00193" y="3933056"/>
            <a:ext cx="2711226" cy="19430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3848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fade">
                                      <p:cBhvr>
                                        <p:cTn id="7" dur="1000"/>
                                        <p:tgtEl>
                                          <p:spTgt spid="6146"/>
                                        </p:tgtEl>
                                      </p:cBhvr>
                                    </p:animEffect>
                                    <p:anim calcmode="lin" valueType="num">
                                      <p:cBhvr>
                                        <p:cTn id="8" dur="1000" fill="hold"/>
                                        <p:tgtEl>
                                          <p:spTgt spid="6146"/>
                                        </p:tgtEl>
                                        <p:attrNameLst>
                                          <p:attrName>ppt_x</p:attrName>
                                        </p:attrNameLst>
                                      </p:cBhvr>
                                      <p:tavLst>
                                        <p:tav tm="0">
                                          <p:val>
                                            <p:strVal val="#ppt_x"/>
                                          </p:val>
                                        </p:tav>
                                        <p:tav tm="100000">
                                          <p:val>
                                            <p:strVal val="#ppt_x"/>
                                          </p:val>
                                        </p:tav>
                                      </p:tavLst>
                                    </p:anim>
                                    <p:anim calcmode="lin" valueType="num">
                                      <p:cBhvr>
                                        <p:cTn id="9" dur="1000" fill="hold"/>
                                        <p:tgtEl>
                                          <p:spTgt spid="614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5">
                                            <p:txEl>
                                              <p:pRg st="1" end="1"/>
                                            </p:txEl>
                                          </p:spTgt>
                                        </p:tgtEl>
                                        <p:attrNameLst>
                                          <p:attrName>style.visibility</p:attrName>
                                        </p:attrNameLst>
                                      </p:cBhvr>
                                      <p:to>
                                        <p:strVal val="visible"/>
                                      </p:to>
                                    </p:set>
                                    <p:animEffect transition="in" filter="fade">
                                      <p:cBhvr>
                                        <p:cTn id="19" dur="500"/>
                                        <p:tgtEl>
                                          <p:spTgt spid="5">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5">
                                            <p:txEl>
                                              <p:pRg st="2" end="2"/>
                                            </p:txEl>
                                          </p:spTgt>
                                        </p:tgtEl>
                                        <p:attrNameLst>
                                          <p:attrName>style.visibility</p:attrName>
                                        </p:attrNameLst>
                                      </p:cBhvr>
                                      <p:to>
                                        <p:strVal val="visible"/>
                                      </p:to>
                                    </p:set>
                                    <p:animEffect transition="in" filter="fade">
                                      <p:cBhvr>
                                        <p:cTn id="24" dur="500"/>
                                        <p:tgtEl>
                                          <p:spTgt spid="5">
                                            <p:txEl>
                                              <p:pRg st="2" end="2"/>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5">
                                            <p:txEl>
                                              <p:pRg st="3" end="3"/>
                                            </p:txEl>
                                          </p:spTgt>
                                        </p:tgtEl>
                                        <p:attrNameLst>
                                          <p:attrName>style.visibility</p:attrName>
                                        </p:attrNameLst>
                                      </p:cBhvr>
                                      <p:to>
                                        <p:strVal val="visible"/>
                                      </p:to>
                                    </p:set>
                                    <p:animEffect transition="in" filter="fade">
                                      <p:cBhvr>
                                        <p:cTn id="27" dur="500"/>
                                        <p:tgtEl>
                                          <p:spTgt spid="5">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
                                            <p:txEl>
                                              <p:pRg st="4" end="4"/>
                                            </p:txEl>
                                          </p:spTgt>
                                        </p:tgtEl>
                                        <p:attrNameLst>
                                          <p:attrName>style.visibility</p:attrName>
                                        </p:attrNameLst>
                                      </p:cBhvr>
                                      <p:to>
                                        <p:strVal val="visible"/>
                                      </p:to>
                                    </p:set>
                                    <p:animEffect transition="in" filter="fade">
                                      <p:cBhvr>
                                        <p:cTn id="32" dur="500"/>
                                        <p:tgtEl>
                                          <p:spTgt spid="5">
                                            <p:txEl>
                                              <p:pRg st="4" end="4"/>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5">
                                            <p:txEl>
                                              <p:pRg st="5" end="5"/>
                                            </p:txEl>
                                          </p:spTgt>
                                        </p:tgtEl>
                                        <p:attrNameLst>
                                          <p:attrName>style.visibility</p:attrName>
                                        </p:attrNameLst>
                                      </p:cBhvr>
                                      <p:to>
                                        <p:strVal val="visible"/>
                                      </p:to>
                                    </p:set>
                                    <p:animEffect transition="in" filter="fade">
                                      <p:cBhvr>
                                        <p:cTn id="35" dur="500"/>
                                        <p:tgtEl>
                                          <p:spTgt spid="5">
                                            <p:txEl>
                                              <p:pRg st="5" end="5"/>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5">
                                            <p:txEl>
                                              <p:pRg st="6" end="6"/>
                                            </p:txEl>
                                          </p:spTgt>
                                        </p:tgtEl>
                                        <p:attrNameLst>
                                          <p:attrName>style.visibility</p:attrName>
                                        </p:attrNameLst>
                                      </p:cBhvr>
                                      <p:to>
                                        <p:strVal val="visible"/>
                                      </p:to>
                                    </p:set>
                                    <p:animEffect transition="in" filter="fade">
                                      <p:cBhvr>
                                        <p:cTn id="40" dur="500"/>
                                        <p:tgtEl>
                                          <p:spTgt spid="5">
                                            <p:txEl>
                                              <p:pRg st="6" end="6"/>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26" presetClass="entr" presetSubtype="0" fill="hold" nodeType="clickEffect">
                                  <p:stCondLst>
                                    <p:cond delay="0"/>
                                  </p:stCondLst>
                                  <p:childTnLst>
                                    <p:set>
                                      <p:cBhvr>
                                        <p:cTn id="44" dur="1" fill="hold">
                                          <p:stCondLst>
                                            <p:cond delay="0"/>
                                          </p:stCondLst>
                                        </p:cTn>
                                        <p:tgtEl>
                                          <p:spTgt spid="2"/>
                                        </p:tgtEl>
                                        <p:attrNameLst>
                                          <p:attrName>style.visibility</p:attrName>
                                        </p:attrNameLst>
                                      </p:cBhvr>
                                      <p:to>
                                        <p:strVal val="visible"/>
                                      </p:to>
                                    </p:set>
                                    <p:animEffect transition="in" filter="wipe(down)">
                                      <p:cBhvr>
                                        <p:cTn id="45" dur="580">
                                          <p:stCondLst>
                                            <p:cond delay="0"/>
                                          </p:stCondLst>
                                        </p:cTn>
                                        <p:tgtEl>
                                          <p:spTgt spid="2"/>
                                        </p:tgtEl>
                                      </p:cBhvr>
                                    </p:animEffect>
                                    <p:anim calcmode="lin" valueType="num">
                                      <p:cBhvr>
                                        <p:cTn id="4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4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4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4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5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51" dur="26">
                                          <p:stCondLst>
                                            <p:cond delay="650"/>
                                          </p:stCondLst>
                                        </p:cTn>
                                        <p:tgtEl>
                                          <p:spTgt spid="2"/>
                                        </p:tgtEl>
                                      </p:cBhvr>
                                      <p:to x="100000" y="60000"/>
                                    </p:animScale>
                                    <p:animScale>
                                      <p:cBhvr>
                                        <p:cTn id="52" dur="166" decel="50000">
                                          <p:stCondLst>
                                            <p:cond delay="676"/>
                                          </p:stCondLst>
                                        </p:cTn>
                                        <p:tgtEl>
                                          <p:spTgt spid="2"/>
                                        </p:tgtEl>
                                      </p:cBhvr>
                                      <p:to x="100000" y="100000"/>
                                    </p:animScale>
                                    <p:animScale>
                                      <p:cBhvr>
                                        <p:cTn id="53" dur="26">
                                          <p:stCondLst>
                                            <p:cond delay="1312"/>
                                          </p:stCondLst>
                                        </p:cTn>
                                        <p:tgtEl>
                                          <p:spTgt spid="2"/>
                                        </p:tgtEl>
                                      </p:cBhvr>
                                      <p:to x="100000" y="80000"/>
                                    </p:animScale>
                                    <p:animScale>
                                      <p:cBhvr>
                                        <p:cTn id="54" dur="166" decel="50000">
                                          <p:stCondLst>
                                            <p:cond delay="1338"/>
                                          </p:stCondLst>
                                        </p:cTn>
                                        <p:tgtEl>
                                          <p:spTgt spid="2"/>
                                        </p:tgtEl>
                                      </p:cBhvr>
                                      <p:to x="100000" y="100000"/>
                                    </p:animScale>
                                    <p:animScale>
                                      <p:cBhvr>
                                        <p:cTn id="55" dur="26">
                                          <p:stCondLst>
                                            <p:cond delay="1642"/>
                                          </p:stCondLst>
                                        </p:cTn>
                                        <p:tgtEl>
                                          <p:spTgt spid="2"/>
                                        </p:tgtEl>
                                      </p:cBhvr>
                                      <p:to x="100000" y="90000"/>
                                    </p:animScale>
                                    <p:animScale>
                                      <p:cBhvr>
                                        <p:cTn id="56" dur="166" decel="50000">
                                          <p:stCondLst>
                                            <p:cond delay="1668"/>
                                          </p:stCondLst>
                                        </p:cTn>
                                        <p:tgtEl>
                                          <p:spTgt spid="2"/>
                                        </p:tgtEl>
                                      </p:cBhvr>
                                      <p:to x="100000" y="100000"/>
                                    </p:animScale>
                                    <p:animScale>
                                      <p:cBhvr>
                                        <p:cTn id="57" dur="26">
                                          <p:stCondLst>
                                            <p:cond delay="1808"/>
                                          </p:stCondLst>
                                        </p:cTn>
                                        <p:tgtEl>
                                          <p:spTgt spid="2"/>
                                        </p:tgtEl>
                                      </p:cBhvr>
                                      <p:to x="100000" y="95000"/>
                                    </p:animScale>
                                    <p:animScale>
                                      <p:cBhvr>
                                        <p:cTn id="58" dur="166" decel="50000">
                                          <p:stCondLst>
                                            <p:cond delay="1834"/>
                                          </p:stCondLst>
                                        </p:cTn>
                                        <p:tgtEl>
                                          <p:spTgt spid="2"/>
                                        </p:tgtEl>
                                      </p:cBhvr>
                                      <p:to x="100000" y="100000"/>
                                    </p:animScale>
                                  </p:childTnLst>
                                </p:cTn>
                              </p:par>
                              <p:par>
                                <p:cTn id="59" presetID="10" presetClass="entr" presetSubtype="0" fill="hold" grpId="0" nodeType="withEffect">
                                  <p:stCondLst>
                                    <p:cond delay="0"/>
                                  </p:stCondLst>
                                  <p:childTnLst>
                                    <p:set>
                                      <p:cBhvr>
                                        <p:cTn id="60" dur="1" fill="hold">
                                          <p:stCondLst>
                                            <p:cond delay="0"/>
                                          </p:stCondLst>
                                        </p:cTn>
                                        <p:tgtEl>
                                          <p:spTgt spid="5">
                                            <p:txEl>
                                              <p:pRg st="7" end="7"/>
                                            </p:txEl>
                                          </p:spTgt>
                                        </p:tgtEl>
                                        <p:attrNameLst>
                                          <p:attrName>style.visibility</p:attrName>
                                        </p:attrNameLst>
                                      </p:cBhvr>
                                      <p:to>
                                        <p:strVal val="visible"/>
                                      </p:to>
                                    </p:set>
                                    <p:animEffect transition="in" filter="fade">
                                      <p:cBhvr>
                                        <p:cTn id="61" dur="500"/>
                                        <p:tgtEl>
                                          <p:spTgt spid="5">
                                            <p:txEl>
                                              <p:pRg st="7" end="7"/>
                                            </p:txEl>
                                          </p:spTgt>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5">
                                            <p:txEl>
                                              <p:pRg st="8" end="8"/>
                                            </p:txEl>
                                          </p:spTgt>
                                        </p:tgtEl>
                                        <p:attrNameLst>
                                          <p:attrName>style.visibility</p:attrName>
                                        </p:attrNameLst>
                                      </p:cBhvr>
                                      <p:to>
                                        <p:strVal val="visible"/>
                                      </p:to>
                                    </p:set>
                                    <p:animEffect transition="in" filter="fade">
                                      <p:cBhvr>
                                        <p:cTn id="64"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bldLvl="2"/>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defRPr/>
            </a:pPr>
            <a:r>
              <a:rPr lang="es-ES_tradnl" dirty="0"/>
              <a:t>¿Interés de la asignatura?</a:t>
            </a:r>
            <a:endParaRPr lang="es-ES" dirty="0"/>
          </a:p>
        </p:txBody>
      </p:sp>
      <p:sp>
        <p:nvSpPr>
          <p:cNvPr id="3" name="2 Marcador de contenido"/>
          <p:cNvSpPr>
            <a:spLocks noGrp="1"/>
          </p:cNvSpPr>
          <p:nvPr>
            <p:ph idx="1"/>
          </p:nvPr>
        </p:nvSpPr>
        <p:spPr>
          <a:xfrm>
            <a:off x="457200" y="1484784"/>
            <a:ext cx="8229600" cy="4533900"/>
          </a:xfrm>
        </p:spPr>
        <p:txBody>
          <a:bodyPr/>
          <a:lstStyle/>
          <a:p>
            <a:pPr>
              <a:defRPr/>
            </a:pPr>
            <a:r>
              <a:rPr lang="es-ES_tradnl" dirty="0"/>
              <a:t>Gran importancia para cualquier Ingeniero Informático</a:t>
            </a:r>
          </a:p>
          <a:p>
            <a:pPr lvl="1">
              <a:defRPr/>
            </a:pPr>
            <a:r>
              <a:rPr lang="es-ES_tradnl" dirty="0"/>
              <a:t>Antes o después habrá que enfrentarse a estos problemas</a:t>
            </a:r>
          </a:p>
          <a:p>
            <a:pPr lvl="1">
              <a:defRPr/>
            </a:pPr>
            <a:r>
              <a:rPr lang="es-ES_tradnl" dirty="0"/>
              <a:t>Las empresas no quieren/pueden revolucionar sus sistemas al ritmo de la evolución tecnológica</a:t>
            </a:r>
          </a:p>
          <a:p>
            <a:pPr lvl="1">
              <a:defRPr/>
            </a:pPr>
            <a:r>
              <a:rPr lang="es-ES_tradnl" dirty="0"/>
              <a:t>Gran cultura informática</a:t>
            </a:r>
          </a:p>
          <a:p>
            <a:pPr lvl="2">
              <a:defRPr/>
            </a:pPr>
            <a:r>
              <a:rPr lang="es-ES_tradnl" dirty="0"/>
              <a:t>tecnología pasada y actual</a:t>
            </a:r>
          </a:p>
          <a:p>
            <a:pPr>
              <a:defRPr/>
            </a:pPr>
            <a:r>
              <a:rPr lang="es-ES_tradnl" dirty="0"/>
              <a:t>+ tiempo pasa </a:t>
            </a:r>
            <a:r>
              <a:rPr lang="es-ES_tradnl" dirty="0">
                <a:sym typeface="Wingdings" panose="05000000000000000000" pitchFamily="2" charset="2"/>
              </a:rPr>
              <a:t> + sistemas </a:t>
            </a:r>
            <a:r>
              <a:rPr lang="es-ES_tradnl" dirty="0" smtClean="0">
                <a:sym typeface="Wingdings" panose="05000000000000000000" pitchFamily="2" charset="2"/>
              </a:rPr>
              <a:t>legados</a:t>
            </a:r>
            <a:endParaRPr lang="es-ES_tradnl" dirty="0">
              <a:sym typeface="Wingdings" panose="05000000000000000000" pitchFamily="2" charset="2"/>
            </a:endParaRPr>
          </a:p>
          <a:p>
            <a:pPr>
              <a:defRPr/>
            </a:pP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fade">
                                      <p:cBhvr>
                                        <p:cTn id="25" dur="500"/>
                                        <p:tgtEl>
                                          <p:spTgt spid="3">
                                            <p:txEl>
                                              <p:pRg st="4" end="4"/>
                                            </p:txEl>
                                          </p:spTgt>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fade">
                                      <p:cBhvr>
                                        <p:cTn id="3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12" name="Picture 20" descr="http://sid.cps.unizar.es/GRAPHICS/sid-trans.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93527" y="2438578"/>
            <a:ext cx="2727046" cy="2045285"/>
          </a:xfrm>
          <a:prstGeom prst="rect">
            <a:avLst/>
          </a:prstGeom>
          <a:noFill/>
          <a:extLst>
            <a:ext uri="{909E8E84-426E-40DD-AFC4-6F175D3DCCD1}">
              <a14:hiddenFill xmlns:a14="http://schemas.microsoft.com/office/drawing/2010/main">
                <a:solidFill>
                  <a:srgbClr val="FFFFFF"/>
                </a:solidFill>
              </a14:hiddenFill>
            </a:ext>
          </a:extLst>
        </p:spPr>
      </p:pic>
      <p:sp>
        <p:nvSpPr>
          <p:cNvPr id="2" name="1 Título"/>
          <p:cNvSpPr>
            <a:spLocks noGrp="1"/>
          </p:cNvSpPr>
          <p:nvPr>
            <p:ph type="title"/>
          </p:nvPr>
        </p:nvSpPr>
        <p:spPr>
          <a:xfrm>
            <a:off x="468313" y="0"/>
            <a:ext cx="8229600" cy="1143000"/>
          </a:xfrm>
        </p:spPr>
        <p:txBody>
          <a:bodyPr/>
          <a:lstStyle/>
          <a:p>
            <a:pPr>
              <a:defRPr/>
            </a:pPr>
            <a:r>
              <a:rPr lang="es-ES_tradnl" dirty="0"/>
              <a:t>Conoce a tu profesor </a:t>
            </a:r>
            <a:r>
              <a:rPr lang="es-ES_tradnl" dirty="0">
                <a:sym typeface="Wingdings" panose="05000000000000000000" pitchFamily="2" charset="2"/>
              </a:rPr>
              <a:t></a:t>
            </a:r>
            <a:endParaRPr lang="es-ES" dirty="0"/>
          </a:p>
        </p:txBody>
      </p:sp>
      <p:sp>
        <p:nvSpPr>
          <p:cNvPr id="3" name="2 Marcador de contenido"/>
          <p:cNvSpPr>
            <a:spLocks noGrp="1"/>
          </p:cNvSpPr>
          <p:nvPr>
            <p:ph idx="1"/>
          </p:nvPr>
        </p:nvSpPr>
        <p:spPr>
          <a:xfrm>
            <a:off x="457200" y="1292225"/>
            <a:ext cx="8229600" cy="4841875"/>
          </a:xfrm>
        </p:spPr>
        <p:txBody>
          <a:bodyPr/>
          <a:lstStyle/>
          <a:p>
            <a:pPr>
              <a:defRPr/>
            </a:pPr>
            <a:endParaRPr lang="es-ES_tradnl" dirty="0"/>
          </a:p>
          <a:p>
            <a:pPr>
              <a:defRPr/>
            </a:pPr>
            <a:endParaRPr lang="es-ES_tradnl" dirty="0"/>
          </a:p>
          <a:p>
            <a:pPr marL="0" indent="0">
              <a:buFont typeface="Wingdings" pitchFamily="2" charset="2"/>
              <a:buNone/>
              <a:defRPr/>
            </a:pPr>
            <a:endParaRPr lang="es-ES_tradnl" dirty="0"/>
          </a:p>
        </p:txBody>
      </p:sp>
      <p:grpSp>
        <p:nvGrpSpPr>
          <p:cNvPr id="9" name="8 Grupo"/>
          <p:cNvGrpSpPr>
            <a:grpSpLocks/>
          </p:cNvGrpSpPr>
          <p:nvPr/>
        </p:nvGrpSpPr>
        <p:grpSpPr bwMode="auto">
          <a:xfrm>
            <a:off x="646113" y="4508500"/>
            <a:ext cx="8374062" cy="2255838"/>
            <a:chOff x="646517" y="4509120"/>
            <a:chExt cx="8373140" cy="2255516"/>
          </a:xfrm>
        </p:grpSpPr>
        <p:pic>
          <p:nvPicPr>
            <p:cNvPr id="8209" name="Picture 2" descr="http://mih.unizar.es/mih-banner1024.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6517" y="5722559"/>
              <a:ext cx="5256584" cy="1042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10"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12160" y="4509120"/>
              <a:ext cx="3007497" cy="22555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pic>
        <p:nvPicPr>
          <p:cNvPr id="57349" name="Picture 5" descr="Inicio"/>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5721" y="4375149"/>
            <a:ext cx="5267555" cy="1261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8" name="Picture 7" descr="http://webdiis.unizar.es/~mena/GRAPHICS/edu-homepage2007.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8025" y="1562100"/>
            <a:ext cx="2112963" cy="242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 name="5 Grupo"/>
          <p:cNvGrpSpPr>
            <a:grpSpLocks/>
          </p:cNvGrpSpPr>
          <p:nvPr/>
        </p:nvGrpSpPr>
        <p:grpSpPr bwMode="auto">
          <a:xfrm>
            <a:off x="3292475" y="1292225"/>
            <a:ext cx="5114925" cy="592138"/>
            <a:chOff x="3292774" y="1292563"/>
            <a:chExt cx="5114001" cy="591174"/>
          </a:xfrm>
        </p:grpSpPr>
        <p:pic>
          <p:nvPicPr>
            <p:cNvPr id="8205" name="Picture 14" descr="http://blog.aboutbc.info/wp-content/uploads/2011/06/LogoUPV-EHU1.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114593" y="1292563"/>
              <a:ext cx="1292182" cy="591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06" name="3 CuadroTexto"/>
            <p:cNvSpPr txBox="1">
              <a:spLocks noChangeArrowheads="1"/>
            </p:cNvSpPr>
            <p:nvPr/>
          </p:nvSpPr>
          <p:spPr bwMode="auto">
            <a:xfrm>
              <a:off x="3292774" y="1403484"/>
              <a:ext cx="36004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s-ES_tradnl" altLang="es-ES" dirty="0"/>
                <a:t>Licenciado en Informática (1992)</a:t>
              </a:r>
              <a:endParaRPr lang="es-ES" altLang="es-ES" dirty="0"/>
            </a:p>
          </p:txBody>
        </p:sp>
      </p:grpSp>
      <p:grpSp>
        <p:nvGrpSpPr>
          <p:cNvPr id="7" name="6 Grupo"/>
          <p:cNvGrpSpPr>
            <a:grpSpLocks/>
          </p:cNvGrpSpPr>
          <p:nvPr/>
        </p:nvGrpSpPr>
        <p:grpSpPr bwMode="auto">
          <a:xfrm>
            <a:off x="2968625" y="1979613"/>
            <a:ext cx="6051550" cy="531812"/>
            <a:chOff x="2968015" y="1980209"/>
            <a:chExt cx="6051642" cy="530609"/>
          </a:xfrm>
        </p:grpSpPr>
        <p:sp>
          <p:nvSpPr>
            <p:cNvPr id="8203" name="4 CuadroTexto"/>
            <p:cNvSpPr txBox="1">
              <a:spLocks noChangeArrowheads="1"/>
            </p:cNvSpPr>
            <p:nvPr/>
          </p:nvSpPr>
          <p:spPr bwMode="auto">
            <a:xfrm>
              <a:off x="2968015" y="2060848"/>
              <a:ext cx="424991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s-ES_tradnl" altLang="es-ES" dirty="0"/>
                <a:t>Doctor Ingeniero en Informática (1999)</a:t>
              </a:r>
              <a:endParaRPr lang="es-ES" altLang="es-ES" dirty="0"/>
            </a:p>
          </p:txBody>
        </p:sp>
        <p:pic>
          <p:nvPicPr>
            <p:cNvPr id="8204" name="Picture 16" descr="http://eolo.cps.unizar.es/logos/logoUZ-small.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139947" y="1980209"/>
              <a:ext cx="1879710" cy="530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5" name="4 CuadroTexto"/>
          <p:cNvSpPr txBox="1"/>
          <p:nvPr/>
        </p:nvSpPr>
        <p:spPr>
          <a:xfrm>
            <a:off x="2820988" y="2773362"/>
            <a:ext cx="3114615" cy="1375718"/>
          </a:xfrm>
          <a:prstGeom prst="rect">
            <a:avLst/>
          </a:prstGeom>
          <a:noFill/>
        </p:spPr>
        <p:txBody>
          <a:bodyPr wrap="square" rtlCol="0">
            <a:noAutofit/>
          </a:bodyPr>
          <a:lstStyle/>
          <a:p>
            <a:pPr marL="285750" indent="-285750">
              <a:buFont typeface="Arial" panose="020B0604020202020204" pitchFamily="34" charset="0"/>
              <a:buChar char="•"/>
            </a:pPr>
            <a:r>
              <a:rPr lang="en-US" dirty="0"/>
              <a:t>Bases de </a:t>
            </a:r>
            <a:r>
              <a:rPr lang="en-US" dirty="0" err="1"/>
              <a:t>Datos</a:t>
            </a:r>
            <a:endParaRPr lang="en-US" dirty="0"/>
          </a:p>
          <a:p>
            <a:pPr marL="285750" indent="-285750">
              <a:buFont typeface="Arial" panose="020B0604020202020204" pitchFamily="34" charset="0"/>
              <a:buChar char="•"/>
            </a:pPr>
            <a:r>
              <a:rPr lang="en-US" dirty="0" err="1"/>
              <a:t>Sistemas</a:t>
            </a:r>
            <a:r>
              <a:rPr lang="en-US" dirty="0"/>
              <a:t> </a:t>
            </a:r>
            <a:r>
              <a:rPr lang="en-US" dirty="0" err="1"/>
              <a:t>legados</a:t>
            </a:r>
            <a:endParaRPr lang="en-US" dirty="0"/>
          </a:p>
          <a:p>
            <a:pPr marL="285750" indent="-285750">
              <a:buFont typeface="Arial" panose="020B0604020202020204" pitchFamily="34" charset="0"/>
              <a:buChar char="•"/>
            </a:pPr>
            <a:r>
              <a:rPr lang="en-US" dirty="0" err="1"/>
              <a:t>Videojuegos</a:t>
            </a:r>
            <a:endParaRPr lang="en-US" dirty="0"/>
          </a:p>
          <a:p>
            <a:pPr marL="285750" indent="-285750">
              <a:buFont typeface="Arial" panose="020B0604020202020204" pitchFamily="34" charset="0"/>
              <a:buChar char="•"/>
            </a:pPr>
            <a:r>
              <a:rPr lang="en-US" dirty="0" err="1"/>
              <a:t>Sistemas</a:t>
            </a:r>
            <a:r>
              <a:rPr lang="en-US" dirty="0"/>
              <a:t> de </a:t>
            </a:r>
            <a:r>
              <a:rPr lang="en-US" dirty="0" err="1"/>
              <a:t>Información</a:t>
            </a:r>
            <a:endParaRPr lang="en-US" dirty="0"/>
          </a:p>
          <a:p>
            <a:pPr marL="285750" indent="-285750">
              <a:buFont typeface="Arial" panose="020B0604020202020204" pitchFamily="34" charset="0"/>
              <a:buChar char="•"/>
            </a:pPr>
            <a:r>
              <a:rPr lang="en-US" dirty="0" err="1"/>
              <a:t>Programación</a:t>
            </a:r>
            <a:endParaRPr lang="en-US" dirty="0"/>
          </a:p>
        </p:txBody>
      </p:sp>
      <p:sp>
        <p:nvSpPr>
          <p:cNvPr id="20" name="19 CuadroTexto"/>
          <p:cNvSpPr txBox="1"/>
          <p:nvPr/>
        </p:nvSpPr>
        <p:spPr>
          <a:xfrm>
            <a:off x="6230356" y="2924944"/>
            <a:ext cx="1769258" cy="1375718"/>
          </a:xfrm>
          <a:prstGeom prst="rect">
            <a:avLst/>
          </a:prstGeom>
          <a:noFill/>
        </p:spPr>
        <p:txBody>
          <a:bodyPr wrap="square" rtlCol="0">
            <a:noAutofit/>
          </a:bodyPr>
          <a:lstStyle/>
          <a:p>
            <a:pPr marL="285750" indent="-285750">
              <a:buFont typeface="Arial" panose="020B0604020202020204" pitchFamily="34" charset="0"/>
              <a:buChar char="•"/>
            </a:pPr>
            <a:r>
              <a:rPr lang="en-US" dirty="0"/>
              <a:t>IA </a:t>
            </a:r>
          </a:p>
          <a:p>
            <a:pPr marL="285750" indent="-285750">
              <a:buFont typeface="Arial" panose="020B0604020202020204" pitchFamily="34" charset="0"/>
              <a:buChar char="•"/>
            </a:pPr>
            <a:r>
              <a:rPr lang="en-US" dirty="0"/>
              <a:t>C. </a:t>
            </a:r>
            <a:r>
              <a:rPr lang="en-US" dirty="0" err="1"/>
              <a:t>Móvil</a:t>
            </a:r>
            <a:endParaRPr lang="en-US" dirty="0"/>
          </a:p>
          <a:p>
            <a:pPr marL="285750" indent="-285750">
              <a:buFont typeface="Arial" panose="020B0604020202020204" pitchFamily="34" charset="0"/>
              <a:buChar char="•"/>
            </a:pPr>
            <a:r>
              <a:rPr lang="en-US" dirty="0"/>
              <a:t>Web</a:t>
            </a:r>
          </a:p>
          <a:p>
            <a:pPr marL="285750" indent="-285750">
              <a:buFont typeface="Arial" panose="020B0604020202020204" pitchFamily="34" charset="0"/>
              <a:buChar char="•"/>
            </a:pPr>
            <a:r>
              <a:rPr lang="en-US" dirty="0"/>
              <a:t>SID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nodeType="clickEffect">
                                  <p:stCondLst>
                                    <p:cond delay="0"/>
                                  </p:stCondLst>
                                  <p:childTnLst>
                                    <p:set>
                                      <p:cBhvr>
                                        <p:cTn id="20" dur="1" fill="hold">
                                          <p:stCondLst>
                                            <p:cond delay="0"/>
                                          </p:stCondLst>
                                        </p:cTn>
                                        <p:tgtEl>
                                          <p:spTgt spid="8212"/>
                                        </p:tgtEl>
                                        <p:attrNameLst>
                                          <p:attrName>style.visibility</p:attrName>
                                        </p:attrNameLst>
                                      </p:cBhvr>
                                      <p:to>
                                        <p:strVal val="visible"/>
                                      </p:to>
                                    </p:set>
                                    <p:animEffect transition="in" filter="wipe(down)">
                                      <p:cBhvr>
                                        <p:cTn id="21" dur="580">
                                          <p:stCondLst>
                                            <p:cond delay="0"/>
                                          </p:stCondLst>
                                        </p:cTn>
                                        <p:tgtEl>
                                          <p:spTgt spid="8212"/>
                                        </p:tgtEl>
                                      </p:cBhvr>
                                    </p:animEffect>
                                    <p:anim calcmode="lin" valueType="num">
                                      <p:cBhvr>
                                        <p:cTn id="22" dur="1822" tmFilter="0,0; 0.14,0.36; 0.43,0.73; 0.71,0.91; 1.0,1.0">
                                          <p:stCondLst>
                                            <p:cond delay="0"/>
                                          </p:stCondLst>
                                        </p:cTn>
                                        <p:tgtEl>
                                          <p:spTgt spid="8212"/>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8212"/>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8212"/>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8212"/>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8212"/>
                                        </p:tgtEl>
                                        <p:attrNameLst>
                                          <p:attrName>ppt_y</p:attrName>
                                        </p:attrNameLst>
                                      </p:cBhvr>
                                      <p:tavLst>
                                        <p:tav tm="0" fmla="#ppt_y-sin(pi*$)/81">
                                          <p:val>
                                            <p:fltVal val="0"/>
                                          </p:val>
                                        </p:tav>
                                        <p:tav tm="100000">
                                          <p:val>
                                            <p:fltVal val="1"/>
                                          </p:val>
                                        </p:tav>
                                      </p:tavLst>
                                    </p:anim>
                                    <p:animScale>
                                      <p:cBhvr>
                                        <p:cTn id="27" dur="26">
                                          <p:stCondLst>
                                            <p:cond delay="650"/>
                                          </p:stCondLst>
                                        </p:cTn>
                                        <p:tgtEl>
                                          <p:spTgt spid="8212"/>
                                        </p:tgtEl>
                                      </p:cBhvr>
                                      <p:to x="100000" y="60000"/>
                                    </p:animScale>
                                    <p:animScale>
                                      <p:cBhvr>
                                        <p:cTn id="28" dur="166" decel="50000">
                                          <p:stCondLst>
                                            <p:cond delay="676"/>
                                          </p:stCondLst>
                                        </p:cTn>
                                        <p:tgtEl>
                                          <p:spTgt spid="8212"/>
                                        </p:tgtEl>
                                      </p:cBhvr>
                                      <p:to x="100000" y="100000"/>
                                    </p:animScale>
                                    <p:animScale>
                                      <p:cBhvr>
                                        <p:cTn id="29" dur="26">
                                          <p:stCondLst>
                                            <p:cond delay="1312"/>
                                          </p:stCondLst>
                                        </p:cTn>
                                        <p:tgtEl>
                                          <p:spTgt spid="8212"/>
                                        </p:tgtEl>
                                      </p:cBhvr>
                                      <p:to x="100000" y="80000"/>
                                    </p:animScale>
                                    <p:animScale>
                                      <p:cBhvr>
                                        <p:cTn id="30" dur="166" decel="50000">
                                          <p:stCondLst>
                                            <p:cond delay="1338"/>
                                          </p:stCondLst>
                                        </p:cTn>
                                        <p:tgtEl>
                                          <p:spTgt spid="8212"/>
                                        </p:tgtEl>
                                      </p:cBhvr>
                                      <p:to x="100000" y="100000"/>
                                    </p:animScale>
                                    <p:animScale>
                                      <p:cBhvr>
                                        <p:cTn id="31" dur="26">
                                          <p:stCondLst>
                                            <p:cond delay="1642"/>
                                          </p:stCondLst>
                                        </p:cTn>
                                        <p:tgtEl>
                                          <p:spTgt spid="8212"/>
                                        </p:tgtEl>
                                      </p:cBhvr>
                                      <p:to x="100000" y="90000"/>
                                    </p:animScale>
                                    <p:animScale>
                                      <p:cBhvr>
                                        <p:cTn id="32" dur="166" decel="50000">
                                          <p:stCondLst>
                                            <p:cond delay="1668"/>
                                          </p:stCondLst>
                                        </p:cTn>
                                        <p:tgtEl>
                                          <p:spTgt spid="8212"/>
                                        </p:tgtEl>
                                      </p:cBhvr>
                                      <p:to x="100000" y="100000"/>
                                    </p:animScale>
                                    <p:animScale>
                                      <p:cBhvr>
                                        <p:cTn id="33" dur="26">
                                          <p:stCondLst>
                                            <p:cond delay="1808"/>
                                          </p:stCondLst>
                                        </p:cTn>
                                        <p:tgtEl>
                                          <p:spTgt spid="8212"/>
                                        </p:tgtEl>
                                      </p:cBhvr>
                                      <p:to x="100000" y="95000"/>
                                    </p:animScale>
                                    <p:animScale>
                                      <p:cBhvr>
                                        <p:cTn id="34" dur="166" decel="50000">
                                          <p:stCondLst>
                                            <p:cond delay="1834"/>
                                          </p:stCondLst>
                                        </p:cTn>
                                        <p:tgtEl>
                                          <p:spTgt spid="8212"/>
                                        </p:tgtEl>
                                      </p:cBhvr>
                                      <p:to x="100000" y="100000"/>
                                    </p:animScale>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grpId="0" nodeType="click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fade">
                                      <p:cBhvr>
                                        <p:cTn id="39" dur="1000"/>
                                        <p:tgtEl>
                                          <p:spTgt spid="20"/>
                                        </p:tgtEl>
                                      </p:cBhvr>
                                    </p:animEffect>
                                    <p:anim calcmode="lin" valueType="num">
                                      <p:cBhvr>
                                        <p:cTn id="40" dur="1000" fill="hold"/>
                                        <p:tgtEl>
                                          <p:spTgt spid="20"/>
                                        </p:tgtEl>
                                        <p:attrNameLst>
                                          <p:attrName>ppt_x</p:attrName>
                                        </p:attrNameLst>
                                      </p:cBhvr>
                                      <p:tavLst>
                                        <p:tav tm="0">
                                          <p:val>
                                            <p:strVal val="#ppt_x"/>
                                          </p:val>
                                        </p:tav>
                                        <p:tav tm="100000">
                                          <p:val>
                                            <p:strVal val="#ppt_x"/>
                                          </p:val>
                                        </p:tav>
                                      </p:tavLst>
                                    </p:anim>
                                    <p:anim calcmode="lin" valueType="num">
                                      <p:cBhvr>
                                        <p:cTn id="41"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grpId="0" nodeType="click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fade">
                                      <p:cBhvr>
                                        <p:cTn id="46" dur="1000"/>
                                        <p:tgtEl>
                                          <p:spTgt spid="5"/>
                                        </p:tgtEl>
                                      </p:cBhvr>
                                    </p:animEffect>
                                    <p:anim calcmode="lin" valueType="num">
                                      <p:cBhvr>
                                        <p:cTn id="47" dur="1000" fill="hold"/>
                                        <p:tgtEl>
                                          <p:spTgt spid="5"/>
                                        </p:tgtEl>
                                        <p:attrNameLst>
                                          <p:attrName>ppt_x</p:attrName>
                                        </p:attrNameLst>
                                      </p:cBhvr>
                                      <p:tavLst>
                                        <p:tav tm="0">
                                          <p:val>
                                            <p:strVal val="#ppt_x"/>
                                          </p:val>
                                        </p:tav>
                                        <p:tav tm="100000">
                                          <p:val>
                                            <p:strVal val="#ppt_x"/>
                                          </p:val>
                                        </p:tav>
                                      </p:tavLst>
                                    </p:anim>
                                    <p:anim calcmode="lin" valueType="num">
                                      <p:cBhvr>
                                        <p:cTn id="48"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15" presetClass="entr" presetSubtype="0" fill="hold" nodeType="clickEffect">
                                  <p:stCondLst>
                                    <p:cond delay="0"/>
                                  </p:stCondLst>
                                  <p:childTnLst>
                                    <p:set>
                                      <p:cBhvr>
                                        <p:cTn id="52" dur="1" fill="hold">
                                          <p:stCondLst>
                                            <p:cond delay="0"/>
                                          </p:stCondLst>
                                        </p:cTn>
                                        <p:tgtEl>
                                          <p:spTgt spid="57349"/>
                                        </p:tgtEl>
                                        <p:attrNameLst>
                                          <p:attrName>style.visibility</p:attrName>
                                        </p:attrNameLst>
                                      </p:cBhvr>
                                      <p:to>
                                        <p:strVal val="visible"/>
                                      </p:to>
                                    </p:set>
                                    <p:anim calcmode="lin" valueType="num">
                                      <p:cBhvr>
                                        <p:cTn id="53" dur="1000" fill="hold"/>
                                        <p:tgtEl>
                                          <p:spTgt spid="57349"/>
                                        </p:tgtEl>
                                        <p:attrNameLst>
                                          <p:attrName>ppt_w</p:attrName>
                                        </p:attrNameLst>
                                      </p:cBhvr>
                                      <p:tavLst>
                                        <p:tav tm="0">
                                          <p:val>
                                            <p:fltVal val="0"/>
                                          </p:val>
                                        </p:tav>
                                        <p:tav tm="100000">
                                          <p:val>
                                            <p:strVal val="#ppt_w"/>
                                          </p:val>
                                        </p:tav>
                                      </p:tavLst>
                                    </p:anim>
                                    <p:anim calcmode="lin" valueType="num">
                                      <p:cBhvr>
                                        <p:cTn id="54" dur="1000" fill="hold"/>
                                        <p:tgtEl>
                                          <p:spTgt spid="57349"/>
                                        </p:tgtEl>
                                        <p:attrNameLst>
                                          <p:attrName>ppt_h</p:attrName>
                                        </p:attrNameLst>
                                      </p:cBhvr>
                                      <p:tavLst>
                                        <p:tav tm="0">
                                          <p:val>
                                            <p:fltVal val="0"/>
                                          </p:val>
                                        </p:tav>
                                        <p:tav tm="100000">
                                          <p:val>
                                            <p:strVal val="#ppt_h"/>
                                          </p:val>
                                        </p:tav>
                                      </p:tavLst>
                                    </p:anim>
                                    <p:anim calcmode="lin" valueType="num">
                                      <p:cBhvr>
                                        <p:cTn id="55" dur="1000" fill="hold"/>
                                        <p:tgtEl>
                                          <p:spTgt spid="57349"/>
                                        </p:tgtEl>
                                        <p:attrNameLst>
                                          <p:attrName>ppt_x</p:attrName>
                                        </p:attrNameLst>
                                      </p:cBhvr>
                                      <p:tavLst>
                                        <p:tav tm="0" fmla="#ppt_x+(cos(-2*pi*(1-$))*-#ppt_x-sin(-2*pi*(1-$))*(1-#ppt_y))*(1-$)">
                                          <p:val>
                                            <p:fltVal val="0"/>
                                          </p:val>
                                        </p:tav>
                                        <p:tav tm="100000">
                                          <p:val>
                                            <p:fltVal val="1"/>
                                          </p:val>
                                        </p:tav>
                                      </p:tavLst>
                                    </p:anim>
                                    <p:anim calcmode="lin" valueType="num">
                                      <p:cBhvr>
                                        <p:cTn id="56" dur="1000" fill="hold"/>
                                        <p:tgtEl>
                                          <p:spTgt spid="57349"/>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57" fill="hold">
                      <p:stCondLst>
                        <p:cond delay="indefinite"/>
                      </p:stCondLst>
                      <p:childTnLst>
                        <p:par>
                          <p:cTn id="58" fill="hold">
                            <p:stCondLst>
                              <p:cond delay="0"/>
                            </p:stCondLst>
                            <p:childTnLst>
                              <p:par>
                                <p:cTn id="59" presetID="31" presetClass="entr" presetSubtype="0" fill="hold" nodeType="click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p:cTn id="61" dur="1000" fill="hold"/>
                                        <p:tgtEl>
                                          <p:spTgt spid="9"/>
                                        </p:tgtEl>
                                        <p:attrNameLst>
                                          <p:attrName>ppt_w</p:attrName>
                                        </p:attrNameLst>
                                      </p:cBhvr>
                                      <p:tavLst>
                                        <p:tav tm="0">
                                          <p:val>
                                            <p:fltVal val="0"/>
                                          </p:val>
                                        </p:tav>
                                        <p:tav tm="100000">
                                          <p:val>
                                            <p:strVal val="#ppt_w"/>
                                          </p:val>
                                        </p:tav>
                                      </p:tavLst>
                                    </p:anim>
                                    <p:anim calcmode="lin" valueType="num">
                                      <p:cBhvr>
                                        <p:cTn id="62" dur="1000" fill="hold"/>
                                        <p:tgtEl>
                                          <p:spTgt spid="9"/>
                                        </p:tgtEl>
                                        <p:attrNameLst>
                                          <p:attrName>ppt_h</p:attrName>
                                        </p:attrNameLst>
                                      </p:cBhvr>
                                      <p:tavLst>
                                        <p:tav tm="0">
                                          <p:val>
                                            <p:fltVal val="0"/>
                                          </p:val>
                                        </p:tav>
                                        <p:tav tm="100000">
                                          <p:val>
                                            <p:strVal val="#ppt_h"/>
                                          </p:val>
                                        </p:tav>
                                      </p:tavLst>
                                    </p:anim>
                                    <p:anim calcmode="lin" valueType="num">
                                      <p:cBhvr>
                                        <p:cTn id="63" dur="1000" fill="hold"/>
                                        <p:tgtEl>
                                          <p:spTgt spid="9"/>
                                        </p:tgtEl>
                                        <p:attrNameLst>
                                          <p:attrName>style.rotation</p:attrName>
                                        </p:attrNameLst>
                                      </p:cBhvr>
                                      <p:tavLst>
                                        <p:tav tm="0">
                                          <p:val>
                                            <p:fltVal val="90"/>
                                          </p:val>
                                        </p:tav>
                                        <p:tav tm="100000">
                                          <p:val>
                                            <p:fltVal val="0"/>
                                          </p:val>
                                        </p:tav>
                                      </p:tavLst>
                                    </p:anim>
                                    <p:animEffect transition="in" filter="fade">
                                      <p:cBhvr>
                                        <p:cTn id="64"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ítulo 1"/>
          <p:cNvSpPr>
            <a:spLocks noGrp="1"/>
          </p:cNvSpPr>
          <p:nvPr>
            <p:ph type="title"/>
          </p:nvPr>
        </p:nvSpPr>
        <p:spPr/>
        <p:txBody>
          <a:bodyPr/>
          <a:lstStyle/>
          <a:p>
            <a:pPr>
              <a:defRPr/>
            </a:pPr>
            <a:r>
              <a:rPr lang="es-ES" dirty="0"/>
              <a:t>Sistemas Legados</a:t>
            </a:r>
            <a:br>
              <a:rPr lang="es-ES" dirty="0"/>
            </a:br>
            <a:endParaRPr lang="es-ES" dirty="0"/>
          </a:p>
        </p:txBody>
      </p:sp>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218898"/>
            <a:ext cx="9144000" cy="46093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1 Rectángulo redondeado"/>
          <p:cNvSpPr/>
          <p:nvPr/>
        </p:nvSpPr>
        <p:spPr>
          <a:xfrm>
            <a:off x="1979712" y="3933056"/>
            <a:ext cx="5256584" cy="216197"/>
          </a:xfrm>
          <a:prstGeom prst="roundRect">
            <a:avLst/>
          </a:prstGeom>
          <a:solidFill>
            <a:srgbClr val="33CC33">
              <a:alpha val="41000"/>
            </a:srgbClr>
          </a:solidFill>
          <a:ln w="508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9" name="Rectangle 3"/>
          <p:cNvSpPr txBox="1">
            <a:spLocks noChangeArrowheads="1"/>
          </p:cNvSpPr>
          <p:nvPr/>
        </p:nvSpPr>
        <p:spPr bwMode="auto">
          <a:xfrm>
            <a:off x="468313" y="1412875"/>
            <a:ext cx="8229600" cy="936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rtl="0" eaLnBrk="0" fontAlgn="base" hangingPunct="0">
              <a:spcBef>
                <a:spcPct val="20000"/>
              </a:spcBef>
              <a:spcAft>
                <a:spcPct val="0"/>
              </a:spcAft>
              <a:buClr>
                <a:schemeClr val="hlink"/>
              </a:buClr>
              <a:buFont typeface="Wingdings" pitchFamily="2" charset="2"/>
              <a:buBlip>
                <a:blip r:embed="rId4"/>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5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Blip>
                <a:blip r:embed="rId4"/>
              </a:buBlip>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folHlink"/>
              </a:buClr>
              <a:buSzPct val="5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Blip>
                <a:blip r:embed="rId4"/>
              </a:buBlip>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Blip>
                <a:blip r:embed="rId4"/>
              </a:buBlip>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Blip>
                <a:blip r:embed="rId4"/>
              </a:buBlip>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Blip>
                <a:blip r:embed="rId4"/>
              </a:buBlip>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Blip>
                <a:blip r:embed="rId4"/>
              </a:buBlip>
              <a:defRPr sz="2000">
                <a:solidFill>
                  <a:schemeClr val="tx1"/>
                </a:solidFill>
                <a:effectLst>
                  <a:outerShdw blurRad="38100" dist="38100" dir="2700000" algn="tl">
                    <a:srgbClr val="000000"/>
                  </a:outerShdw>
                </a:effectLst>
                <a:latin typeface="+mn-lt"/>
              </a:defRPr>
            </a:lvl9pPr>
          </a:lstStyle>
          <a:p>
            <a:pPr eaLnBrk="1" hangingPunct="1">
              <a:defRPr/>
            </a:pPr>
            <a:r>
              <a:rPr lang="es-ES" kern="0" dirty="0"/>
              <a:t>C7, obligatoria de </a:t>
            </a:r>
            <a:r>
              <a:rPr lang="es-ES" kern="0" dirty="0" err="1"/>
              <a:t>TE’s</a:t>
            </a:r>
            <a:r>
              <a:rPr lang="es-ES" kern="0" dirty="0"/>
              <a:t>: IS, SI, TI</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4610" name="Rectangle 2"/>
          <p:cNvSpPr>
            <a:spLocks noGrp="1" noChangeArrowheads="1"/>
          </p:cNvSpPr>
          <p:nvPr>
            <p:ph type="title"/>
          </p:nvPr>
        </p:nvSpPr>
        <p:spPr>
          <a:xfrm>
            <a:off x="468313" y="-100013"/>
            <a:ext cx="8229600" cy="1143001"/>
          </a:xfrm>
        </p:spPr>
        <p:txBody>
          <a:bodyPr/>
          <a:lstStyle/>
          <a:p>
            <a:pPr eaLnBrk="1" hangingPunct="1">
              <a:defRPr/>
            </a:pPr>
            <a:r>
              <a:rPr lang="es-ES_tradnl" dirty="0"/>
              <a:t>SL: temario extendido</a:t>
            </a:r>
            <a:endParaRPr lang="es-ES" dirty="0"/>
          </a:p>
        </p:txBody>
      </p:sp>
      <p:sp>
        <p:nvSpPr>
          <p:cNvPr id="324611" name="Rectangle 3"/>
          <p:cNvSpPr>
            <a:spLocks noGrp="1" noChangeArrowheads="1"/>
          </p:cNvSpPr>
          <p:nvPr>
            <p:ph type="body" idx="1"/>
          </p:nvPr>
        </p:nvSpPr>
        <p:spPr>
          <a:xfrm>
            <a:off x="827088" y="1052513"/>
            <a:ext cx="8066087" cy="5805487"/>
          </a:xfrm>
        </p:spPr>
        <p:txBody>
          <a:bodyPr/>
          <a:lstStyle/>
          <a:p>
            <a:pPr>
              <a:defRPr/>
            </a:pPr>
            <a:r>
              <a:rPr lang="es-ES" sz="1600" dirty="0">
                <a:effectLst/>
              </a:rPr>
              <a:t>Introducción a los Sistemas Legados</a:t>
            </a:r>
          </a:p>
          <a:p>
            <a:pPr lvl="1">
              <a:defRPr/>
            </a:pPr>
            <a:r>
              <a:rPr lang="es-ES" sz="1400" dirty="0">
                <a:effectLst/>
              </a:rPr>
              <a:t>Motivación: </a:t>
            </a:r>
            <a:r>
              <a:rPr lang="es-ES_tradnl" sz="1200" dirty="0">
                <a:effectLst/>
              </a:rPr>
              <a:t>algunos casos reales</a:t>
            </a:r>
          </a:p>
          <a:p>
            <a:pPr lvl="2">
              <a:defRPr/>
            </a:pPr>
            <a:r>
              <a:rPr lang="es-ES_tradnl" sz="1200" dirty="0">
                <a:effectLst/>
              </a:rPr>
              <a:t>películas antiguas, NASA, nóminas Pentágono, sistemas legados recientes</a:t>
            </a:r>
            <a:endParaRPr lang="es-ES" sz="1200" dirty="0">
              <a:effectLst/>
            </a:endParaRPr>
          </a:p>
          <a:p>
            <a:pPr lvl="1">
              <a:defRPr/>
            </a:pPr>
            <a:r>
              <a:rPr lang="es-ES" sz="1400" dirty="0">
                <a:effectLst/>
              </a:rPr>
              <a:t>Evolución de la tecnología: </a:t>
            </a:r>
            <a:r>
              <a:rPr lang="es-ES" sz="1200" dirty="0">
                <a:effectLst/>
              </a:rPr>
              <a:t>Hardware, Software (SO, </a:t>
            </a:r>
            <a:r>
              <a:rPr lang="es-ES" sz="1100" dirty="0">
                <a:effectLst/>
              </a:rPr>
              <a:t>aplicaciones), </a:t>
            </a:r>
            <a:r>
              <a:rPr lang="es-ES" sz="1200" dirty="0">
                <a:effectLst/>
              </a:rPr>
              <a:t>reglas de negocio</a:t>
            </a:r>
          </a:p>
          <a:p>
            <a:pPr lvl="1">
              <a:defRPr/>
            </a:pPr>
            <a:r>
              <a:rPr lang="es-ES" sz="1400" dirty="0">
                <a:effectLst/>
              </a:rPr>
              <a:t>Sistemas abiertos y cerrados</a:t>
            </a:r>
          </a:p>
          <a:p>
            <a:pPr lvl="2">
              <a:defRPr/>
            </a:pPr>
            <a:r>
              <a:rPr lang="es-ES" sz="1200" dirty="0">
                <a:effectLst/>
              </a:rPr>
              <a:t>Documentación, especificación técnica</a:t>
            </a:r>
          </a:p>
          <a:p>
            <a:pPr lvl="2">
              <a:defRPr/>
            </a:pPr>
            <a:r>
              <a:rPr lang="es-ES" sz="1200" dirty="0">
                <a:effectLst/>
              </a:rPr>
              <a:t>Software libre, software abierto, hardware abierto</a:t>
            </a:r>
          </a:p>
          <a:p>
            <a:pPr>
              <a:defRPr/>
            </a:pPr>
            <a:r>
              <a:rPr lang="es-ES" sz="1600" dirty="0">
                <a:effectLst/>
              </a:rPr>
              <a:t>Mantenimiento e integración de software</a:t>
            </a:r>
          </a:p>
          <a:p>
            <a:pPr lvl="1">
              <a:defRPr/>
            </a:pPr>
            <a:r>
              <a:rPr lang="es-ES" sz="1400" dirty="0">
                <a:effectLst/>
              </a:rPr>
              <a:t>Encapsulación</a:t>
            </a:r>
          </a:p>
          <a:p>
            <a:pPr lvl="1">
              <a:defRPr/>
            </a:pPr>
            <a:r>
              <a:rPr lang="es-ES" sz="1400" dirty="0">
                <a:effectLst/>
              </a:rPr>
              <a:t>Migración</a:t>
            </a:r>
          </a:p>
          <a:p>
            <a:pPr lvl="1">
              <a:defRPr/>
            </a:pPr>
            <a:r>
              <a:rPr lang="es-ES" sz="1400" dirty="0">
                <a:effectLst/>
              </a:rPr>
              <a:t>Reingeniería y mantenimiento</a:t>
            </a:r>
          </a:p>
          <a:p>
            <a:pPr lvl="1">
              <a:defRPr/>
            </a:pPr>
            <a:r>
              <a:rPr lang="es-ES" sz="1400" dirty="0">
                <a:effectLst/>
              </a:rPr>
              <a:t>Ingeniería inversa</a:t>
            </a:r>
          </a:p>
          <a:p>
            <a:pPr lvl="2">
              <a:defRPr/>
            </a:pPr>
            <a:r>
              <a:rPr lang="es-ES" sz="1200" dirty="0">
                <a:effectLst/>
              </a:rPr>
              <a:t>Obtener información de un sistema del que no tienes doc.</a:t>
            </a:r>
            <a:endParaRPr lang="es-ES" sz="1400" dirty="0">
              <a:effectLst/>
            </a:endParaRPr>
          </a:p>
          <a:p>
            <a:pPr>
              <a:defRPr/>
            </a:pPr>
            <a:r>
              <a:rPr lang="es-ES" sz="1600" dirty="0">
                <a:effectLst/>
              </a:rPr>
              <a:t>Preservación digital de sistemas informáticos</a:t>
            </a:r>
          </a:p>
          <a:p>
            <a:pPr lvl="1">
              <a:defRPr/>
            </a:pPr>
            <a:r>
              <a:rPr lang="es-ES" sz="1400" dirty="0">
                <a:effectLst/>
              </a:rPr>
              <a:t>Digitalización</a:t>
            </a:r>
            <a:endParaRPr lang="es-ES" sz="1100" dirty="0">
              <a:effectLst/>
            </a:endParaRPr>
          </a:p>
          <a:p>
            <a:pPr lvl="1">
              <a:defRPr/>
            </a:pPr>
            <a:r>
              <a:rPr lang="es-ES" sz="1400" dirty="0">
                <a:effectLst/>
              </a:rPr>
              <a:t>Emulación. Sistemas nativo vs. Sistema emulado</a:t>
            </a:r>
          </a:p>
          <a:p>
            <a:pPr lvl="2">
              <a:defRPr/>
            </a:pPr>
            <a:r>
              <a:rPr lang="es-ES" sz="1200" dirty="0">
                <a:effectLst/>
              </a:rPr>
              <a:t>Emulación vs. Simulación, emulación vs. virtualización</a:t>
            </a:r>
          </a:p>
          <a:p>
            <a:pPr lvl="2">
              <a:defRPr/>
            </a:pPr>
            <a:r>
              <a:rPr lang="es-ES" sz="1200" dirty="0">
                <a:effectLst/>
              </a:rPr>
              <a:t>Herramientas para emular ordenadores, terminales, consolas, recreativas, </a:t>
            </a:r>
            <a:r>
              <a:rPr lang="es-ES" sz="1200" dirty="0" err="1">
                <a:effectLst/>
              </a:rPr>
              <a:t>tfnos</a:t>
            </a:r>
            <a:r>
              <a:rPr lang="es-ES" sz="1200" dirty="0">
                <a:effectLst/>
              </a:rPr>
              <a:t>., </a:t>
            </a:r>
            <a:r>
              <a:rPr lang="es-ES" sz="1200" dirty="0" err="1">
                <a:effectLst/>
              </a:rPr>
              <a:t>PDAs</a:t>
            </a:r>
            <a:r>
              <a:rPr lang="es-ES" sz="1200" dirty="0">
                <a:effectLst/>
              </a:rPr>
              <a:t>, instrumentos musicales, etc.)</a:t>
            </a:r>
          </a:p>
          <a:p>
            <a:pPr lvl="1">
              <a:defRPr/>
            </a:pPr>
            <a:r>
              <a:rPr lang="es-ES" sz="1400" dirty="0">
                <a:effectLst/>
              </a:rPr>
              <a:t>Aspectos legales: propiedad intelectual, copyright, piratería, </a:t>
            </a:r>
            <a:r>
              <a:rPr lang="es-ES" sz="1400" dirty="0" err="1">
                <a:effectLst/>
              </a:rPr>
              <a:t>abandonware</a:t>
            </a:r>
            <a:endParaRPr lang="es-ES" sz="1400" dirty="0">
              <a:effectLst/>
            </a:endParaRPr>
          </a:p>
          <a:p>
            <a:pPr lvl="1">
              <a:defRPr/>
            </a:pPr>
            <a:r>
              <a:rPr lang="es-ES" sz="1400" dirty="0">
                <a:effectLst/>
              </a:rPr>
              <a:t>Bibliotecas digitales, bibliotecas digitales en la Web</a:t>
            </a:r>
          </a:p>
          <a:p>
            <a:pPr lvl="1">
              <a:defRPr/>
            </a:pPr>
            <a:r>
              <a:rPr lang="es-ES" sz="1400" dirty="0">
                <a:effectLst/>
              </a:rPr>
              <a:t>El mundo actual: La nube, privacidad/seguridad, toda tu vida en tu móvil</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24611">
                                            <p:txEl>
                                              <p:pRg st="0" end="0"/>
                                            </p:txEl>
                                          </p:spTgt>
                                        </p:tgtEl>
                                        <p:attrNameLst>
                                          <p:attrName>style.visibility</p:attrName>
                                        </p:attrNameLst>
                                      </p:cBhvr>
                                      <p:to>
                                        <p:strVal val="visible"/>
                                      </p:to>
                                    </p:set>
                                    <p:anim calcmode="lin" valueType="num">
                                      <p:cBhvr additive="base">
                                        <p:cTn id="7" dur="500" fill="hold"/>
                                        <p:tgtEl>
                                          <p:spTgt spid="3246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24611">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24611">
                                            <p:txEl>
                                              <p:pRg st="1" end="1"/>
                                            </p:txEl>
                                          </p:spTgt>
                                        </p:tgtEl>
                                        <p:attrNameLst>
                                          <p:attrName>style.visibility</p:attrName>
                                        </p:attrNameLst>
                                      </p:cBhvr>
                                      <p:to>
                                        <p:strVal val="visible"/>
                                      </p:to>
                                    </p:set>
                                    <p:anim calcmode="lin" valueType="num">
                                      <p:cBhvr additive="base">
                                        <p:cTn id="11" dur="500" fill="hold"/>
                                        <p:tgtEl>
                                          <p:spTgt spid="324611">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24611">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24611">
                                            <p:txEl>
                                              <p:pRg st="2" end="2"/>
                                            </p:txEl>
                                          </p:spTgt>
                                        </p:tgtEl>
                                        <p:attrNameLst>
                                          <p:attrName>style.visibility</p:attrName>
                                        </p:attrNameLst>
                                      </p:cBhvr>
                                      <p:to>
                                        <p:strVal val="visible"/>
                                      </p:to>
                                    </p:set>
                                    <p:anim calcmode="lin" valueType="num">
                                      <p:cBhvr additive="base">
                                        <p:cTn id="15" dur="500" fill="hold"/>
                                        <p:tgtEl>
                                          <p:spTgt spid="324611">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24611">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24611">
                                            <p:txEl>
                                              <p:pRg st="3" end="3"/>
                                            </p:txEl>
                                          </p:spTgt>
                                        </p:tgtEl>
                                        <p:attrNameLst>
                                          <p:attrName>style.visibility</p:attrName>
                                        </p:attrNameLst>
                                      </p:cBhvr>
                                      <p:to>
                                        <p:strVal val="visible"/>
                                      </p:to>
                                    </p:set>
                                    <p:anim calcmode="lin" valueType="num">
                                      <p:cBhvr additive="base">
                                        <p:cTn id="19" dur="500" fill="hold"/>
                                        <p:tgtEl>
                                          <p:spTgt spid="324611">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24611">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24611">
                                            <p:txEl>
                                              <p:pRg st="4" end="4"/>
                                            </p:txEl>
                                          </p:spTgt>
                                        </p:tgtEl>
                                        <p:attrNameLst>
                                          <p:attrName>style.visibility</p:attrName>
                                        </p:attrNameLst>
                                      </p:cBhvr>
                                      <p:to>
                                        <p:strVal val="visible"/>
                                      </p:to>
                                    </p:set>
                                    <p:anim calcmode="lin" valueType="num">
                                      <p:cBhvr additive="base">
                                        <p:cTn id="23" dur="500" fill="hold"/>
                                        <p:tgtEl>
                                          <p:spTgt spid="324611">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24611">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24611">
                                            <p:txEl>
                                              <p:pRg st="5" end="5"/>
                                            </p:txEl>
                                          </p:spTgt>
                                        </p:tgtEl>
                                        <p:attrNameLst>
                                          <p:attrName>style.visibility</p:attrName>
                                        </p:attrNameLst>
                                      </p:cBhvr>
                                      <p:to>
                                        <p:strVal val="visible"/>
                                      </p:to>
                                    </p:set>
                                    <p:anim calcmode="lin" valueType="num">
                                      <p:cBhvr additive="base">
                                        <p:cTn id="27" dur="500" fill="hold"/>
                                        <p:tgtEl>
                                          <p:spTgt spid="324611">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24611">
                                            <p:txEl>
                                              <p:pRg st="5" end="5"/>
                                            </p:txEl>
                                          </p:spTgt>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324611">
                                            <p:txEl>
                                              <p:pRg st="6" end="6"/>
                                            </p:txEl>
                                          </p:spTgt>
                                        </p:tgtEl>
                                        <p:attrNameLst>
                                          <p:attrName>style.visibility</p:attrName>
                                        </p:attrNameLst>
                                      </p:cBhvr>
                                      <p:to>
                                        <p:strVal val="visible"/>
                                      </p:to>
                                    </p:set>
                                    <p:anim calcmode="lin" valueType="num">
                                      <p:cBhvr additive="base">
                                        <p:cTn id="31" dur="500" fill="hold"/>
                                        <p:tgtEl>
                                          <p:spTgt spid="324611">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24611">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24611">
                                            <p:txEl>
                                              <p:pRg st="7" end="7"/>
                                            </p:txEl>
                                          </p:spTgt>
                                        </p:tgtEl>
                                        <p:attrNameLst>
                                          <p:attrName>style.visibility</p:attrName>
                                        </p:attrNameLst>
                                      </p:cBhvr>
                                      <p:to>
                                        <p:strVal val="visible"/>
                                      </p:to>
                                    </p:set>
                                    <p:anim calcmode="lin" valueType="num">
                                      <p:cBhvr additive="base">
                                        <p:cTn id="37" dur="500" fill="hold"/>
                                        <p:tgtEl>
                                          <p:spTgt spid="324611">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24611">
                                            <p:txEl>
                                              <p:pRg st="7" end="7"/>
                                            </p:txEl>
                                          </p:spTgt>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324611">
                                            <p:txEl>
                                              <p:pRg st="8" end="8"/>
                                            </p:txEl>
                                          </p:spTgt>
                                        </p:tgtEl>
                                        <p:attrNameLst>
                                          <p:attrName>style.visibility</p:attrName>
                                        </p:attrNameLst>
                                      </p:cBhvr>
                                      <p:to>
                                        <p:strVal val="visible"/>
                                      </p:to>
                                    </p:set>
                                    <p:anim calcmode="lin" valueType="num">
                                      <p:cBhvr additive="base">
                                        <p:cTn id="41" dur="500" fill="hold"/>
                                        <p:tgtEl>
                                          <p:spTgt spid="324611">
                                            <p:txEl>
                                              <p:pRg st="8" end="8"/>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24611">
                                            <p:txEl>
                                              <p:pRg st="8" end="8"/>
                                            </p:txEl>
                                          </p:spTgt>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324611">
                                            <p:txEl>
                                              <p:pRg st="9" end="9"/>
                                            </p:txEl>
                                          </p:spTgt>
                                        </p:tgtEl>
                                        <p:attrNameLst>
                                          <p:attrName>style.visibility</p:attrName>
                                        </p:attrNameLst>
                                      </p:cBhvr>
                                      <p:to>
                                        <p:strVal val="visible"/>
                                      </p:to>
                                    </p:set>
                                    <p:anim calcmode="lin" valueType="num">
                                      <p:cBhvr additive="base">
                                        <p:cTn id="45" dur="500" fill="hold"/>
                                        <p:tgtEl>
                                          <p:spTgt spid="324611">
                                            <p:txEl>
                                              <p:pRg st="9" end="9"/>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324611">
                                            <p:txEl>
                                              <p:pRg st="9" end="9"/>
                                            </p:txEl>
                                          </p:spTgt>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324611">
                                            <p:txEl>
                                              <p:pRg st="10" end="10"/>
                                            </p:txEl>
                                          </p:spTgt>
                                        </p:tgtEl>
                                        <p:attrNameLst>
                                          <p:attrName>style.visibility</p:attrName>
                                        </p:attrNameLst>
                                      </p:cBhvr>
                                      <p:to>
                                        <p:strVal val="visible"/>
                                      </p:to>
                                    </p:set>
                                    <p:anim calcmode="lin" valueType="num">
                                      <p:cBhvr additive="base">
                                        <p:cTn id="49" dur="500" fill="hold"/>
                                        <p:tgtEl>
                                          <p:spTgt spid="324611">
                                            <p:txEl>
                                              <p:pRg st="10" end="10"/>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24611">
                                            <p:txEl>
                                              <p:pRg st="10" end="10"/>
                                            </p:txEl>
                                          </p:spTgt>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324611">
                                            <p:txEl>
                                              <p:pRg st="11" end="11"/>
                                            </p:txEl>
                                          </p:spTgt>
                                        </p:tgtEl>
                                        <p:attrNameLst>
                                          <p:attrName>style.visibility</p:attrName>
                                        </p:attrNameLst>
                                      </p:cBhvr>
                                      <p:to>
                                        <p:strVal val="visible"/>
                                      </p:to>
                                    </p:set>
                                    <p:anim calcmode="lin" valueType="num">
                                      <p:cBhvr additive="base">
                                        <p:cTn id="53" dur="500" fill="hold"/>
                                        <p:tgtEl>
                                          <p:spTgt spid="324611">
                                            <p:txEl>
                                              <p:pRg st="11" end="11"/>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324611">
                                            <p:txEl>
                                              <p:pRg st="11" end="11"/>
                                            </p:txEl>
                                          </p:spTgt>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324611">
                                            <p:txEl>
                                              <p:pRg st="12" end="12"/>
                                            </p:txEl>
                                          </p:spTgt>
                                        </p:tgtEl>
                                        <p:attrNameLst>
                                          <p:attrName>style.visibility</p:attrName>
                                        </p:attrNameLst>
                                      </p:cBhvr>
                                      <p:to>
                                        <p:strVal val="visible"/>
                                      </p:to>
                                    </p:set>
                                    <p:anim calcmode="lin" valueType="num">
                                      <p:cBhvr additive="base">
                                        <p:cTn id="57" dur="500" fill="hold"/>
                                        <p:tgtEl>
                                          <p:spTgt spid="324611">
                                            <p:txEl>
                                              <p:pRg st="12" end="12"/>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324611">
                                            <p:txEl>
                                              <p:pRg st="12" end="12"/>
                                            </p:txEl>
                                          </p:spTgt>
                                        </p:tgtEl>
                                        <p:attrNameLst>
                                          <p:attrName>ppt_y</p:attrName>
                                        </p:attrNameLst>
                                      </p:cBhvr>
                                      <p:tavLst>
                                        <p:tav tm="0">
                                          <p:val>
                                            <p:strVal val="1+#ppt_h/2"/>
                                          </p:val>
                                        </p:tav>
                                        <p:tav tm="100000">
                                          <p:val>
                                            <p:strVal val="#ppt_y"/>
                                          </p:val>
                                        </p:tav>
                                      </p:tavLst>
                                    </p:anim>
                                  </p:childTnLst>
                                </p:cTn>
                              </p:par>
                            </p:childTnLst>
                          </p:cTn>
                        </p:par>
                      </p:childTnLst>
                    </p:cTn>
                  </p:par>
                  <p:par>
                    <p:cTn id="59" fill="hold" nodeType="clickPar">
                      <p:stCondLst>
                        <p:cond delay="indefinite"/>
                      </p:stCondLst>
                      <p:childTnLst>
                        <p:par>
                          <p:cTn id="60" fill="hold" nodeType="withGroup">
                            <p:stCondLst>
                              <p:cond delay="0"/>
                            </p:stCondLst>
                            <p:childTnLst>
                              <p:par>
                                <p:cTn id="61" presetID="2" presetClass="entr" presetSubtype="4" fill="hold" grpId="0" nodeType="clickEffect">
                                  <p:stCondLst>
                                    <p:cond delay="0"/>
                                  </p:stCondLst>
                                  <p:childTnLst>
                                    <p:set>
                                      <p:cBhvr>
                                        <p:cTn id="62" dur="1" fill="hold">
                                          <p:stCondLst>
                                            <p:cond delay="0"/>
                                          </p:stCondLst>
                                        </p:cTn>
                                        <p:tgtEl>
                                          <p:spTgt spid="324611">
                                            <p:txEl>
                                              <p:pRg st="13" end="13"/>
                                            </p:txEl>
                                          </p:spTgt>
                                        </p:tgtEl>
                                        <p:attrNameLst>
                                          <p:attrName>style.visibility</p:attrName>
                                        </p:attrNameLst>
                                      </p:cBhvr>
                                      <p:to>
                                        <p:strVal val="visible"/>
                                      </p:to>
                                    </p:set>
                                    <p:anim calcmode="lin" valueType="num">
                                      <p:cBhvr additive="base">
                                        <p:cTn id="63" dur="500" fill="hold"/>
                                        <p:tgtEl>
                                          <p:spTgt spid="324611">
                                            <p:txEl>
                                              <p:pRg st="13" end="13"/>
                                            </p:txEl>
                                          </p:spTgt>
                                        </p:tgtEl>
                                        <p:attrNameLst>
                                          <p:attrName>ppt_x</p:attrName>
                                        </p:attrNameLst>
                                      </p:cBhvr>
                                      <p:tavLst>
                                        <p:tav tm="0">
                                          <p:val>
                                            <p:strVal val="#ppt_x"/>
                                          </p:val>
                                        </p:tav>
                                        <p:tav tm="100000">
                                          <p:val>
                                            <p:strVal val="#ppt_x"/>
                                          </p:val>
                                        </p:tav>
                                      </p:tavLst>
                                    </p:anim>
                                    <p:anim calcmode="lin" valueType="num">
                                      <p:cBhvr additive="base">
                                        <p:cTn id="64" dur="500" fill="hold"/>
                                        <p:tgtEl>
                                          <p:spTgt spid="324611">
                                            <p:txEl>
                                              <p:pRg st="13" end="13"/>
                                            </p:txEl>
                                          </p:spTgt>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324611">
                                            <p:txEl>
                                              <p:pRg st="14" end="14"/>
                                            </p:txEl>
                                          </p:spTgt>
                                        </p:tgtEl>
                                        <p:attrNameLst>
                                          <p:attrName>style.visibility</p:attrName>
                                        </p:attrNameLst>
                                      </p:cBhvr>
                                      <p:to>
                                        <p:strVal val="visible"/>
                                      </p:to>
                                    </p:set>
                                    <p:anim calcmode="lin" valueType="num">
                                      <p:cBhvr additive="base">
                                        <p:cTn id="67" dur="500" fill="hold"/>
                                        <p:tgtEl>
                                          <p:spTgt spid="324611">
                                            <p:txEl>
                                              <p:pRg st="14" end="14"/>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324611">
                                            <p:txEl>
                                              <p:pRg st="14" end="14"/>
                                            </p:txEl>
                                          </p:spTgt>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324611">
                                            <p:txEl>
                                              <p:pRg st="15" end="15"/>
                                            </p:txEl>
                                          </p:spTgt>
                                        </p:tgtEl>
                                        <p:attrNameLst>
                                          <p:attrName>style.visibility</p:attrName>
                                        </p:attrNameLst>
                                      </p:cBhvr>
                                      <p:to>
                                        <p:strVal val="visible"/>
                                      </p:to>
                                    </p:set>
                                    <p:anim calcmode="lin" valueType="num">
                                      <p:cBhvr additive="base">
                                        <p:cTn id="71" dur="500" fill="hold"/>
                                        <p:tgtEl>
                                          <p:spTgt spid="324611">
                                            <p:txEl>
                                              <p:pRg st="15" end="15"/>
                                            </p:txEl>
                                          </p:spTgt>
                                        </p:tgtEl>
                                        <p:attrNameLst>
                                          <p:attrName>ppt_x</p:attrName>
                                        </p:attrNameLst>
                                      </p:cBhvr>
                                      <p:tavLst>
                                        <p:tav tm="0">
                                          <p:val>
                                            <p:strVal val="#ppt_x"/>
                                          </p:val>
                                        </p:tav>
                                        <p:tav tm="100000">
                                          <p:val>
                                            <p:strVal val="#ppt_x"/>
                                          </p:val>
                                        </p:tav>
                                      </p:tavLst>
                                    </p:anim>
                                    <p:anim calcmode="lin" valueType="num">
                                      <p:cBhvr additive="base">
                                        <p:cTn id="72" dur="500" fill="hold"/>
                                        <p:tgtEl>
                                          <p:spTgt spid="324611">
                                            <p:txEl>
                                              <p:pRg st="15" end="15"/>
                                            </p:txEl>
                                          </p:spTgt>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324611">
                                            <p:txEl>
                                              <p:pRg st="16" end="16"/>
                                            </p:txEl>
                                          </p:spTgt>
                                        </p:tgtEl>
                                        <p:attrNameLst>
                                          <p:attrName>style.visibility</p:attrName>
                                        </p:attrNameLst>
                                      </p:cBhvr>
                                      <p:to>
                                        <p:strVal val="visible"/>
                                      </p:to>
                                    </p:set>
                                    <p:anim calcmode="lin" valueType="num">
                                      <p:cBhvr additive="base">
                                        <p:cTn id="75" dur="500" fill="hold"/>
                                        <p:tgtEl>
                                          <p:spTgt spid="324611">
                                            <p:txEl>
                                              <p:pRg st="16" end="16"/>
                                            </p:txEl>
                                          </p:spTgt>
                                        </p:tgtEl>
                                        <p:attrNameLst>
                                          <p:attrName>ppt_x</p:attrName>
                                        </p:attrNameLst>
                                      </p:cBhvr>
                                      <p:tavLst>
                                        <p:tav tm="0">
                                          <p:val>
                                            <p:strVal val="#ppt_x"/>
                                          </p:val>
                                        </p:tav>
                                        <p:tav tm="100000">
                                          <p:val>
                                            <p:strVal val="#ppt_x"/>
                                          </p:val>
                                        </p:tav>
                                      </p:tavLst>
                                    </p:anim>
                                    <p:anim calcmode="lin" valueType="num">
                                      <p:cBhvr additive="base">
                                        <p:cTn id="76" dur="500" fill="hold"/>
                                        <p:tgtEl>
                                          <p:spTgt spid="324611">
                                            <p:txEl>
                                              <p:pRg st="16" end="16"/>
                                            </p:txEl>
                                          </p:spTgt>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324611">
                                            <p:txEl>
                                              <p:pRg st="17" end="17"/>
                                            </p:txEl>
                                          </p:spTgt>
                                        </p:tgtEl>
                                        <p:attrNameLst>
                                          <p:attrName>style.visibility</p:attrName>
                                        </p:attrNameLst>
                                      </p:cBhvr>
                                      <p:to>
                                        <p:strVal val="visible"/>
                                      </p:to>
                                    </p:set>
                                    <p:anim calcmode="lin" valueType="num">
                                      <p:cBhvr additive="base">
                                        <p:cTn id="79" dur="500" fill="hold"/>
                                        <p:tgtEl>
                                          <p:spTgt spid="324611">
                                            <p:txEl>
                                              <p:pRg st="17" end="17"/>
                                            </p:txEl>
                                          </p:spTgt>
                                        </p:tgtEl>
                                        <p:attrNameLst>
                                          <p:attrName>ppt_x</p:attrName>
                                        </p:attrNameLst>
                                      </p:cBhvr>
                                      <p:tavLst>
                                        <p:tav tm="0">
                                          <p:val>
                                            <p:strVal val="#ppt_x"/>
                                          </p:val>
                                        </p:tav>
                                        <p:tav tm="100000">
                                          <p:val>
                                            <p:strVal val="#ppt_x"/>
                                          </p:val>
                                        </p:tav>
                                      </p:tavLst>
                                    </p:anim>
                                    <p:anim calcmode="lin" valueType="num">
                                      <p:cBhvr additive="base">
                                        <p:cTn id="80" dur="500" fill="hold"/>
                                        <p:tgtEl>
                                          <p:spTgt spid="324611">
                                            <p:txEl>
                                              <p:pRg st="17" end="17"/>
                                            </p:txEl>
                                          </p:spTgt>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324611">
                                            <p:txEl>
                                              <p:pRg st="18" end="18"/>
                                            </p:txEl>
                                          </p:spTgt>
                                        </p:tgtEl>
                                        <p:attrNameLst>
                                          <p:attrName>style.visibility</p:attrName>
                                        </p:attrNameLst>
                                      </p:cBhvr>
                                      <p:to>
                                        <p:strVal val="visible"/>
                                      </p:to>
                                    </p:set>
                                    <p:anim calcmode="lin" valueType="num">
                                      <p:cBhvr additive="base">
                                        <p:cTn id="83" dur="500" fill="hold"/>
                                        <p:tgtEl>
                                          <p:spTgt spid="324611">
                                            <p:txEl>
                                              <p:pRg st="18" end="18"/>
                                            </p:txEl>
                                          </p:spTgt>
                                        </p:tgtEl>
                                        <p:attrNameLst>
                                          <p:attrName>ppt_x</p:attrName>
                                        </p:attrNameLst>
                                      </p:cBhvr>
                                      <p:tavLst>
                                        <p:tav tm="0">
                                          <p:val>
                                            <p:strVal val="#ppt_x"/>
                                          </p:val>
                                        </p:tav>
                                        <p:tav tm="100000">
                                          <p:val>
                                            <p:strVal val="#ppt_x"/>
                                          </p:val>
                                        </p:tav>
                                      </p:tavLst>
                                    </p:anim>
                                    <p:anim calcmode="lin" valueType="num">
                                      <p:cBhvr additive="base">
                                        <p:cTn id="84" dur="500" fill="hold"/>
                                        <p:tgtEl>
                                          <p:spTgt spid="324611">
                                            <p:txEl>
                                              <p:pRg st="18" end="18"/>
                                            </p:txEl>
                                          </p:spTgt>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324611">
                                            <p:txEl>
                                              <p:pRg st="19" end="19"/>
                                            </p:txEl>
                                          </p:spTgt>
                                        </p:tgtEl>
                                        <p:attrNameLst>
                                          <p:attrName>style.visibility</p:attrName>
                                        </p:attrNameLst>
                                      </p:cBhvr>
                                      <p:to>
                                        <p:strVal val="visible"/>
                                      </p:to>
                                    </p:set>
                                    <p:anim calcmode="lin" valueType="num">
                                      <p:cBhvr additive="base">
                                        <p:cTn id="87" dur="500" fill="hold"/>
                                        <p:tgtEl>
                                          <p:spTgt spid="324611">
                                            <p:txEl>
                                              <p:pRg st="19" end="19"/>
                                            </p:txEl>
                                          </p:spTgt>
                                        </p:tgtEl>
                                        <p:attrNameLst>
                                          <p:attrName>ppt_x</p:attrName>
                                        </p:attrNameLst>
                                      </p:cBhvr>
                                      <p:tavLst>
                                        <p:tav tm="0">
                                          <p:val>
                                            <p:strVal val="#ppt_x"/>
                                          </p:val>
                                        </p:tav>
                                        <p:tav tm="100000">
                                          <p:val>
                                            <p:strVal val="#ppt_x"/>
                                          </p:val>
                                        </p:tav>
                                      </p:tavLst>
                                    </p:anim>
                                    <p:anim calcmode="lin" valueType="num">
                                      <p:cBhvr additive="base">
                                        <p:cTn id="88" dur="500" fill="hold"/>
                                        <p:tgtEl>
                                          <p:spTgt spid="324611">
                                            <p:txEl>
                                              <p:pRg st="19" end="19"/>
                                            </p:txEl>
                                          </p:spTgt>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324611">
                                            <p:txEl>
                                              <p:pRg st="20" end="20"/>
                                            </p:txEl>
                                          </p:spTgt>
                                        </p:tgtEl>
                                        <p:attrNameLst>
                                          <p:attrName>style.visibility</p:attrName>
                                        </p:attrNameLst>
                                      </p:cBhvr>
                                      <p:to>
                                        <p:strVal val="visible"/>
                                      </p:to>
                                    </p:set>
                                    <p:anim calcmode="lin" valueType="num">
                                      <p:cBhvr additive="base">
                                        <p:cTn id="91" dur="500" fill="hold"/>
                                        <p:tgtEl>
                                          <p:spTgt spid="324611">
                                            <p:txEl>
                                              <p:pRg st="20" end="20"/>
                                            </p:txEl>
                                          </p:spTgt>
                                        </p:tgtEl>
                                        <p:attrNameLst>
                                          <p:attrName>ppt_x</p:attrName>
                                        </p:attrNameLst>
                                      </p:cBhvr>
                                      <p:tavLst>
                                        <p:tav tm="0">
                                          <p:val>
                                            <p:strVal val="#ppt_x"/>
                                          </p:val>
                                        </p:tav>
                                        <p:tav tm="100000">
                                          <p:val>
                                            <p:strVal val="#ppt_x"/>
                                          </p:val>
                                        </p:tav>
                                      </p:tavLst>
                                    </p:anim>
                                    <p:anim calcmode="lin" valueType="num">
                                      <p:cBhvr additive="base">
                                        <p:cTn id="92" dur="500" fill="hold"/>
                                        <p:tgtEl>
                                          <p:spTgt spid="324611">
                                            <p:txEl>
                                              <p:pRg st="20" end="2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4611"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defRPr/>
            </a:pPr>
            <a:r>
              <a:rPr lang="es-ES_tradnl" dirty="0"/>
              <a:t>Relación con otras asignaturas</a:t>
            </a:r>
            <a:endParaRPr lang="es-ES" dirty="0"/>
          </a:p>
        </p:txBody>
      </p:sp>
      <p:sp>
        <p:nvSpPr>
          <p:cNvPr id="3" name="2 Marcador de contenido"/>
          <p:cNvSpPr>
            <a:spLocks noGrp="1"/>
          </p:cNvSpPr>
          <p:nvPr>
            <p:ph idx="1"/>
          </p:nvPr>
        </p:nvSpPr>
        <p:spPr>
          <a:xfrm>
            <a:off x="457200" y="1600200"/>
            <a:ext cx="8686800" cy="5141168"/>
          </a:xfrm>
        </p:spPr>
        <p:txBody>
          <a:bodyPr/>
          <a:lstStyle/>
          <a:p>
            <a:pPr>
              <a:defRPr/>
            </a:pPr>
            <a:r>
              <a:rPr lang="es-ES_tradnl" sz="2800" dirty="0" err="1"/>
              <a:t>Mmmm</a:t>
            </a:r>
            <a:r>
              <a:rPr lang="es-ES_tradnl" sz="2800" dirty="0"/>
              <a:t>… con todas!!!</a:t>
            </a:r>
          </a:p>
          <a:p>
            <a:pPr lvl="1">
              <a:defRPr/>
            </a:pPr>
            <a:r>
              <a:rPr lang="es-ES_tradnl" sz="2400" dirty="0"/>
              <a:t>Incluso con las que no has cursado </a:t>
            </a:r>
            <a:r>
              <a:rPr lang="es-ES_tradnl" sz="2400" dirty="0">
                <a:sym typeface="Wingdings" panose="05000000000000000000" pitchFamily="2" charset="2"/>
              </a:rPr>
              <a:t></a:t>
            </a:r>
          </a:p>
          <a:p>
            <a:pPr lvl="1">
              <a:defRPr/>
            </a:pPr>
            <a:r>
              <a:rPr lang="es-ES_tradnl" sz="2400" dirty="0"/>
              <a:t>Se trata </a:t>
            </a:r>
            <a:r>
              <a:rPr lang="es-ES_tradnl" sz="2400" dirty="0" smtClean="0"/>
              <a:t>de </a:t>
            </a:r>
            <a:r>
              <a:rPr lang="es-ES_tradnl" sz="2400" dirty="0"/>
              <a:t>conservar </a:t>
            </a:r>
            <a:r>
              <a:rPr lang="es-ES_tradnl" sz="2400" dirty="0" smtClean="0"/>
              <a:t>funcional cualquier </a:t>
            </a:r>
            <a:r>
              <a:rPr lang="es-ES_tradnl" sz="2400" dirty="0"/>
              <a:t>sistema informático, de cualquier naturaleza, y época</a:t>
            </a:r>
          </a:p>
          <a:p>
            <a:pPr>
              <a:defRPr/>
            </a:pPr>
            <a:r>
              <a:rPr lang="es-ES_tradnl" sz="2800" dirty="0">
                <a:sym typeface="Wingdings" panose="05000000000000000000" pitchFamily="2" charset="2"/>
              </a:rPr>
              <a:t>Ortogonal a muchas asignaturas</a:t>
            </a:r>
          </a:p>
          <a:p>
            <a:pPr lvl="1">
              <a:defRPr/>
            </a:pPr>
            <a:r>
              <a:rPr lang="es-ES_tradnl" sz="2400" dirty="0">
                <a:sym typeface="Wingdings" panose="05000000000000000000" pitchFamily="2" charset="2"/>
              </a:rPr>
              <a:t>Colocada en últimos cuatrimestres de la carrera</a:t>
            </a:r>
          </a:p>
          <a:p>
            <a:pPr>
              <a:defRPr/>
            </a:pPr>
            <a:r>
              <a:rPr lang="es-ES_tradnl" sz="2800" dirty="0"/>
              <a:t>Conocimiento multidisciplinar, muy práctico y cercano al mundo real</a:t>
            </a:r>
          </a:p>
          <a:p>
            <a:pPr>
              <a:defRPr/>
            </a:pPr>
            <a:r>
              <a:rPr lang="es-ES_tradnl" sz="2800" dirty="0"/>
              <a:t>Perspectiva general del </a:t>
            </a:r>
            <a:r>
              <a:rPr lang="es-ES_tradnl" sz="2800" u="sng" dirty="0"/>
              <a:t>mundo real</a:t>
            </a:r>
            <a:r>
              <a:rPr lang="es-ES_tradnl" sz="2800" dirty="0"/>
              <a:t> de la Informática, de ayer y de hoy</a:t>
            </a:r>
            <a:endParaRPr lang="es-ES" sz="280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a:t>Horarios de clases y prácticas</a:t>
            </a:r>
          </a:p>
        </p:txBody>
      </p:sp>
      <p:sp>
        <p:nvSpPr>
          <p:cNvPr id="6" name="5 Marcador de contenido"/>
          <p:cNvSpPr>
            <a:spLocks noGrp="1"/>
          </p:cNvSpPr>
          <p:nvPr>
            <p:ph idx="1"/>
          </p:nvPr>
        </p:nvSpPr>
        <p:spPr>
          <a:xfrm>
            <a:off x="395536" y="1556792"/>
            <a:ext cx="8640960" cy="5184576"/>
          </a:xfrm>
        </p:spPr>
        <p:txBody>
          <a:bodyPr/>
          <a:lstStyle/>
          <a:p>
            <a:r>
              <a:rPr lang="es-ES" sz="2800" dirty="0"/>
              <a:t>Clases aula </a:t>
            </a:r>
            <a:r>
              <a:rPr lang="es-ES" sz="2800" dirty="0" smtClean="0"/>
              <a:t>(A.5)</a:t>
            </a:r>
            <a:endParaRPr lang="es-ES" sz="2800" dirty="0"/>
          </a:p>
          <a:p>
            <a:pPr lvl="1"/>
            <a:r>
              <a:rPr lang="es-ES" sz="2400" dirty="0"/>
              <a:t>L 13:00-14:00, X 12:00-14:00</a:t>
            </a:r>
            <a:endParaRPr lang="es-ES" sz="2000" dirty="0"/>
          </a:p>
          <a:p>
            <a:r>
              <a:rPr lang="es-ES" sz="2800" dirty="0"/>
              <a:t>Prácticas </a:t>
            </a:r>
            <a:r>
              <a:rPr lang="es-ES" sz="2800" dirty="0" err="1"/>
              <a:t>Lab</a:t>
            </a:r>
            <a:r>
              <a:rPr lang="es-ES" sz="2800" dirty="0"/>
              <a:t>. </a:t>
            </a:r>
            <a:r>
              <a:rPr lang="es-ES" sz="2800" dirty="0" smtClean="0"/>
              <a:t>La (L1.02), Lb (Inf10 TQ), </a:t>
            </a:r>
            <a:r>
              <a:rPr lang="es-ES" sz="2800" dirty="0" err="1" smtClean="0"/>
              <a:t>Xa</a:t>
            </a:r>
            <a:r>
              <a:rPr lang="es-ES" sz="2800" dirty="0" smtClean="0"/>
              <a:t> (L2.11), </a:t>
            </a:r>
            <a:r>
              <a:rPr lang="es-ES" sz="2800" dirty="0" err="1" smtClean="0"/>
              <a:t>Xb</a:t>
            </a:r>
            <a:r>
              <a:rPr lang="es-ES" sz="2800" dirty="0" smtClean="0"/>
              <a:t> (L0.04B), 15:00-18:00 (3h), 6 sesiones:</a:t>
            </a:r>
            <a:endParaRPr lang="es-ES" sz="2800" dirty="0"/>
          </a:p>
          <a:p>
            <a:pPr lvl="3"/>
            <a:r>
              <a:rPr lang="es-ES" sz="1800" dirty="0" smtClean="0"/>
              <a:t>La 14/09 – </a:t>
            </a:r>
            <a:r>
              <a:rPr lang="es-ES" sz="1800" dirty="0"/>
              <a:t>P1</a:t>
            </a:r>
          </a:p>
          <a:p>
            <a:pPr lvl="3"/>
            <a:r>
              <a:rPr lang="es-ES" sz="1800" dirty="0" smtClean="0"/>
              <a:t>La 28/09 </a:t>
            </a:r>
            <a:r>
              <a:rPr lang="es-ES" sz="1800" dirty="0"/>
              <a:t>– P2</a:t>
            </a:r>
          </a:p>
          <a:p>
            <a:pPr lvl="3"/>
            <a:r>
              <a:rPr lang="es-ES" sz="1800" dirty="0" smtClean="0"/>
              <a:t>La 19/10 </a:t>
            </a:r>
            <a:r>
              <a:rPr lang="es-ES" sz="1800" dirty="0"/>
              <a:t>– P3</a:t>
            </a:r>
          </a:p>
          <a:p>
            <a:pPr lvl="3"/>
            <a:r>
              <a:rPr lang="es-ES" sz="1800" dirty="0" smtClean="0"/>
              <a:t>La 09/11 </a:t>
            </a:r>
            <a:r>
              <a:rPr lang="es-ES" sz="1800" dirty="0"/>
              <a:t>– </a:t>
            </a:r>
            <a:r>
              <a:rPr lang="es-ES" sz="1800" dirty="0" smtClean="0"/>
              <a:t>P4</a:t>
            </a:r>
          </a:p>
          <a:p>
            <a:pPr lvl="3"/>
            <a:r>
              <a:rPr lang="es-ES" sz="1800" dirty="0" smtClean="0"/>
              <a:t>La 23/11 – P4</a:t>
            </a:r>
            <a:endParaRPr lang="es-ES" sz="1800" dirty="0"/>
          </a:p>
          <a:p>
            <a:pPr lvl="3"/>
            <a:r>
              <a:rPr lang="es-ES" sz="1800" dirty="0" smtClean="0"/>
              <a:t>La 09/12 </a:t>
            </a:r>
            <a:r>
              <a:rPr lang="es-ES" sz="1800" dirty="0"/>
              <a:t>– </a:t>
            </a:r>
            <a:r>
              <a:rPr lang="es-ES" sz="1800" dirty="0" smtClean="0"/>
              <a:t>P5</a:t>
            </a:r>
          </a:p>
          <a:p>
            <a:pPr marL="1371600" lvl="3" indent="0">
              <a:buNone/>
            </a:pPr>
            <a:r>
              <a:rPr lang="es-ES" sz="1800" dirty="0" smtClean="0"/>
              <a:t>(</a:t>
            </a:r>
            <a:r>
              <a:rPr lang="es-ES" sz="2400" dirty="0" smtClean="0"/>
              <a:t>Cada </a:t>
            </a:r>
            <a:r>
              <a:rPr lang="es-ES" sz="2400" dirty="0"/>
              <a:t>alumno: </a:t>
            </a:r>
            <a:r>
              <a:rPr lang="es-ES" sz="2400" dirty="0" smtClean="0"/>
              <a:t>21 </a:t>
            </a:r>
            <a:r>
              <a:rPr lang="es-ES" sz="2400" dirty="0"/>
              <a:t>horas </a:t>
            </a:r>
            <a:r>
              <a:rPr lang="es-ES" sz="2400" dirty="0" err="1" smtClean="0"/>
              <a:t>lab</a:t>
            </a:r>
            <a:r>
              <a:rPr lang="es-ES" sz="2400" dirty="0" smtClean="0"/>
              <a:t>.)</a:t>
            </a:r>
            <a:endParaRPr lang="es-ES" sz="2400" dirty="0"/>
          </a:p>
          <a:p>
            <a:r>
              <a:rPr lang="es-ES" sz="2800" dirty="0" smtClean="0"/>
              <a:t>Trabajo temático: Debates cara a cara</a:t>
            </a:r>
          </a:p>
          <a:p>
            <a:pPr lvl="1"/>
            <a:r>
              <a:rPr lang="es-ES" sz="2400" dirty="0" smtClean="0"/>
              <a:t>Al </a:t>
            </a:r>
            <a:r>
              <a:rPr lang="es-ES" sz="2400" dirty="0"/>
              <a:t>final del </a:t>
            </a:r>
            <a:r>
              <a:rPr lang="es-ES" sz="2400" dirty="0" smtClean="0"/>
              <a:t>cuatrimestre, en horas clase (fecha </a:t>
            </a:r>
            <a:r>
              <a:rPr lang="es-ES" sz="2400" dirty="0"/>
              <a:t>por </a:t>
            </a:r>
            <a:r>
              <a:rPr lang="es-ES" sz="2400" dirty="0" smtClean="0"/>
              <a:t>fijar)</a:t>
            </a:r>
            <a:endParaRPr lang="es-ES" sz="2400" dirty="0"/>
          </a:p>
        </p:txBody>
      </p:sp>
    </p:spTree>
    <p:extLst>
      <p:ext uri="{BB962C8B-B14F-4D97-AF65-F5344CB8AC3E}">
        <p14:creationId xmlns:p14="http://schemas.microsoft.com/office/powerpoint/2010/main" val="115616633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8706" name="Rectangle 2"/>
          <p:cNvSpPr>
            <a:spLocks noGrp="1" noChangeArrowheads="1"/>
          </p:cNvSpPr>
          <p:nvPr>
            <p:ph type="title"/>
          </p:nvPr>
        </p:nvSpPr>
        <p:spPr/>
        <p:txBody>
          <a:bodyPr/>
          <a:lstStyle/>
          <a:p>
            <a:pPr eaLnBrk="1" hangingPunct="1">
              <a:defRPr/>
            </a:pPr>
            <a:r>
              <a:rPr lang="es-ES_tradnl" dirty="0"/>
              <a:t>Evaluación</a:t>
            </a:r>
            <a:endParaRPr lang="es-ES" dirty="0"/>
          </a:p>
        </p:txBody>
      </p:sp>
      <p:sp>
        <p:nvSpPr>
          <p:cNvPr id="328707" name="Rectangle 3"/>
          <p:cNvSpPr>
            <a:spLocks noGrp="1" noChangeArrowheads="1"/>
          </p:cNvSpPr>
          <p:nvPr>
            <p:ph type="body" idx="1"/>
          </p:nvPr>
        </p:nvSpPr>
        <p:spPr>
          <a:xfrm>
            <a:off x="457200" y="1600200"/>
            <a:ext cx="8686800" cy="4533900"/>
          </a:xfrm>
        </p:spPr>
        <p:txBody>
          <a:bodyPr/>
          <a:lstStyle/>
          <a:p>
            <a:pPr eaLnBrk="1" hangingPunct="1">
              <a:buFontTx/>
              <a:buChar char="•"/>
              <a:defRPr/>
            </a:pPr>
            <a:r>
              <a:rPr lang="es-ES_tradnl" dirty="0"/>
              <a:t>Prácticas laboratorio (40%)</a:t>
            </a:r>
          </a:p>
          <a:p>
            <a:pPr lvl="2" eaLnBrk="1" hangingPunct="1">
              <a:buFontTx/>
              <a:buChar char="•"/>
              <a:defRPr/>
            </a:pPr>
            <a:r>
              <a:rPr lang="es-ES_tradnl" sz="2000" dirty="0"/>
              <a:t>En grupos de 3 personas</a:t>
            </a:r>
          </a:p>
          <a:p>
            <a:pPr lvl="2" eaLnBrk="1" hangingPunct="1">
              <a:buFontTx/>
              <a:buChar char="•"/>
              <a:defRPr/>
            </a:pPr>
            <a:r>
              <a:rPr lang="es-ES_tradnl" sz="2000" dirty="0"/>
              <a:t>Entrega </a:t>
            </a:r>
            <a:r>
              <a:rPr lang="es-ES_tradnl" sz="2000" dirty="0" smtClean="0"/>
              <a:t>memoria </a:t>
            </a:r>
            <a:r>
              <a:rPr lang="es-ES_tradnl" sz="2000" dirty="0"/>
              <a:t>de </a:t>
            </a:r>
            <a:r>
              <a:rPr lang="es-ES_tradnl" sz="2000" dirty="0" smtClean="0"/>
              <a:t>prácticas (al final de cada práctica)</a:t>
            </a:r>
            <a:endParaRPr lang="es-ES_tradnl" sz="2000" dirty="0"/>
          </a:p>
          <a:p>
            <a:pPr lvl="2" eaLnBrk="1" hangingPunct="1">
              <a:buFontTx/>
              <a:buChar char="•"/>
              <a:defRPr/>
            </a:pPr>
            <a:r>
              <a:rPr lang="es-ES_tradnl" sz="2000" dirty="0" smtClean="0"/>
              <a:t>Entrevista con el profesor (si se solicita)</a:t>
            </a:r>
          </a:p>
          <a:p>
            <a:pPr eaLnBrk="1" hangingPunct="1">
              <a:buFontTx/>
              <a:buChar char="•"/>
              <a:defRPr/>
            </a:pPr>
            <a:r>
              <a:rPr lang="es-ES_tradnl" dirty="0" smtClean="0"/>
              <a:t>Trabajo temático (20%)</a:t>
            </a:r>
          </a:p>
          <a:p>
            <a:pPr lvl="2" eaLnBrk="1" hangingPunct="1">
              <a:buFontTx/>
              <a:buChar char="•"/>
              <a:defRPr/>
            </a:pPr>
            <a:r>
              <a:rPr lang="es-ES_tradnl" sz="2000" dirty="0" smtClean="0"/>
              <a:t>Presentación </a:t>
            </a:r>
            <a:r>
              <a:rPr lang="es-ES_tradnl" sz="2000" dirty="0"/>
              <a:t>pública</a:t>
            </a:r>
          </a:p>
          <a:p>
            <a:pPr lvl="2" eaLnBrk="1" hangingPunct="1">
              <a:buFontTx/>
              <a:buChar char="•"/>
              <a:defRPr/>
            </a:pPr>
            <a:r>
              <a:rPr lang="es-ES_tradnl" sz="2000" dirty="0"/>
              <a:t>Debates cara a cara / informes </a:t>
            </a:r>
            <a:r>
              <a:rPr lang="es-ES_tradnl" sz="2000" dirty="0" smtClean="0"/>
              <a:t>escritos</a:t>
            </a:r>
          </a:p>
          <a:p>
            <a:pPr lvl="2" eaLnBrk="1" hangingPunct="1">
              <a:buFontTx/>
              <a:buChar char="•"/>
              <a:defRPr/>
            </a:pPr>
            <a:r>
              <a:rPr lang="es-ES_tradnl" sz="2000" dirty="0" smtClean="0"/>
              <a:t>Entrega presentación/informe (último día de clase)</a:t>
            </a:r>
            <a:endParaRPr lang="es-ES_tradnl" sz="2000" dirty="0"/>
          </a:p>
          <a:p>
            <a:pPr eaLnBrk="1" hangingPunct="1">
              <a:buFontTx/>
              <a:buChar char="•"/>
              <a:defRPr/>
            </a:pPr>
            <a:r>
              <a:rPr lang="es-ES_tradnl" dirty="0"/>
              <a:t>Examen teórico-práctico (40%)</a:t>
            </a:r>
          </a:p>
          <a:p>
            <a:pPr lvl="2" eaLnBrk="1" hangingPunct="1">
              <a:buFontTx/>
              <a:buChar char="•"/>
              <a:defRPr/>
            </a:pPr>
            <a:r>
              <a:rPr lang="es-ES_tradnl" sz="2000" dirty="0" smtClean="0"/>
              <a:t>S9/01/2026 (M), J28/01/2027 (M)</a:t>
            </a:r>
            <a:endParaRPr lang="es-ES_tradnl" sz="2000" dirty="0"/>
          </a:p>
          <a:p>
            <a:pPr eaLnBrk="1" hangingPunct="1">
              <a:buFontTx/>
              <a:buChar char="•"/>
              <a:defRPr/>
            </a:pPr>
            <a:r>
              <a:rPr lang="es-ES_tradnl" dirty="0" smtClean="0"/>
              <a:t>Hay </a:t>
            </a:r>
            <a:r>
              <a:rPr lang="es-ES_tradnl" dirty="0"/>
              <a:t>que aprobar cada prueba por separado</a:t>
            </a: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28707">
                                            <p:txEl>
                                              <p:pRg st="0" end="0"/>
                                            </p:txEl>
                                          </p:spTgt>
                                        </p:tgtEl>
                                        <p:attrNameLst>
                                          <p:attrName>style.visibility</p:attrName>
                                        </p:attrNameLst>
                                      </p:cBhvr>
                                      <p:to>
                                        <p:strVal val="visible"/>
                                      </p:to>
                                    </p:set>
                                    <p:animEffect transition="in" filter="fade">
                                      <p:cBhvr>
                                        <p:cTn id="7" dur="500"/>
                                        <p:tgtEl>
                                          <p:spTgt spid="328707">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28707">
                                            <p:txEl>
                                              <p:pRg st="1" end="1"/>
                                            </p:txEl>
                                          </p:spTgt>
                                        </p:tgtEl>
                                        <p:attrNameLst>
                                          <p:attrName>style.visibility</p:attrName>
                                        </p:attrNameLst>
                                      </p:cBhvr>
                                      <p:to>
                                        <p:strVal val="visible"/>
                                      </p:to>
                                    </p:set>
                                    <p:animEffect transition="in" filter="fade">
                                      <p:cBhvr>
                                        <p:cTn id="10" dur="500"/>
                                        <p:tgtEl>
                                          <p:spTgt spid="328707">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28707">
                                            <p:txEl>
                                              <p:pRg st="2" end="2"/>
                                            </p:txEl>
                                          </p:spTgt>
                                        </p:tgtEl>
                                        <p:attrNameLst>
                                          <p:attrName>style.visibility</p:attrName>
                                        </p:attrNameLst>
                                      </p:cBhvr>
                                      <p:to>
                                        <p:strVal val="visible"/>
                                      </p:to>
                                    </p:set>
                                    <p:animEffect transition="in" filter="fade">
                                      <p:cBhvr>
                                        <p:cTn id="13" dur="500"/>
                                        <p:tgtEl>
                                          <p:spTgt spid="328707">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28707">
                                            <p:txEl>
                                              <p:pRg st="3" end="3"/>
                                            </p:txEl>
                                          </p:spTgt>
                                        </p:tgtEl>
                                        <p:attrNameLst>
                                          <p:attrName>style.visibility</p:attrName>
                                        </p:attrNameLst>
                                      </p:cBhvr>
                                      <p:to>
                                        <p:strVal val="visible"/>
                                      </p:to>
                                    </p:set>
                                    <p:animEffect transition="in" filter="fade">
                                      <p:cBhvr>
                                        <p:cTn id="16" dur="500"/>
                                        <p:tgtEl>
                                          <p:spTgt spid="328707">
                                            <p:txEl>
                                              <p:pRg st="3" end="3"/>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28707">
                                            <p:txEl>
                                              <p:pRg st="4" end="4"/>
                                            </p:txEl>
                                          </p:spTgt>
                                        </p:tgtEl>
                                        <p:attrNameLst>
                                          <p:attrName>style.visibility</p:attrName>
                                        </p:attrNameLst>
                                      </p:cBhvr>
                                      <p:to>
                                        <p:strVal val="visible"/>
                                      </p:to>
                                    </p:set>
                                    <p:animEffect transition="in" filter="fade">
                                      <p:cBhvr>
                                        <p:cTn id="21" dur="500"/>
                                        <p:tgtEl>
                                          <p:spTgt spid="328707">
                                            <p:txEl>
                                              <p:pRg st="4" end="4"/>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28707">
                                            <p:txEl>
                                              <p:pRg st="5" end="5"/>
                                            </p:txEl>
                                          </p:spTgt>
                                        </p:tgtEl>
                                        <p:attrNameLst>
                                          <p:attrName>style.visibility</p:attrName>
                                        </p:attrNameLst>
                                      </p:cBhvr>
                                      <p:to>
                                        <p:strVal val="visible"/>
                                      </p:to>
                                    </p:set>
                                    <p:animEffect transition="in" filter="fade">
                                      <p:cBhvr>
                                        <p:cTn id="24" dur="500"/>
                                        <p:tgtEl>
                                          <p:spTgt spid="328707">
                                            <p:txEl>
                                              <p:pRg st="5" end="5"/>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28707">
                                            <p:txEl>
                                              <p:pRg st="6" end="6"/>
                                            </p:txEl>
                                          </p:spTgt>
                                        </p:tgtEl>
                                        <p:attrNameLst>
                                          <p:attrName>style.visibility</p:attrName>
                                        </p:attrNameLst>
                                      </p:cBhvr>
                                      <p:to>
                                        <p:strVal val="visible"/>
                                      </p:to>
                                    </p:set>
                                    <p:animEffect transition="in" filter="fade">
                                      <p:cBhvr>
                                        <p:cTn id="27" dur="500"/>
                                        <p:tgtEl>
                                          <p:spTgt spid="328707">
                                            <p:txEl>
                                              <p:pRg st="6" end="6"/>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28707">
                                            <p:txEl>
                                              <p:pRg st="7" end="7"/>
                                            </p:txEl>
                                          </p:spTgt>
                                        </p:tgtEl>
                                        <p:attrNameLst>
                                          <p:attrName>style.visibility</p:attrName>
                                        </p:attrNameLst>
                                      </p:cBhvr>
                                      <p:to>
                                        <p:strVal val="visible"/>
                                      </p:to>
                                    </p:set>
                                    <p:animEffect transition="in" filter="fade">
                                      <p:cBhvr>
                                        <p:cTn id="30" dur="500"/>
                                        <p:tgtEl>
                                          <p:spTgt spid="328707">
                                            <p:txEl>
                                              <p:pRg st="7" end="7"/>
                                            </p:txEl>
                                          </p:spTgt>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328707">
                                            <p:txEl>
                                              <p:pRg st="8" end="8"/>
                                            </p:txEl>
                                          </p:spTgt>
                                        </p:tgtEl>
                                        <p:attrNameLst>
                                          <p:attrName>style.visibility</p:attrName>
                                        </p:attrNameLst>
                                      </p:cBhvr>
                                      <p:to>
                                        <p:strVal val="visible"/>
                                      </p:to>
                                    </p:set>
                                    <p:animEffect transition="in" filter="fade">
                                      <p:cBhvr>
                                        <p:cTn id="35" dur="500"/>
                                        <p:tgtEl>
                                          <p:spTgt spid="328707">
                                            <p:txEl>
                                              <p:pRg st="8" end="8"/>
                                            </p:txEl>
                                          </p:spTgt>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28707">
                                            <p:txEl>
                                              <p:pRg st="9" end="9"/>
                                            </p:txEl>
                                          </p:spTgt>
                                        </p:tgtEl>
                                        <p:attrNameLst>
                                          <p:attrName>style.visibility</p:attrName>
                                        </p:attrNameLst>
                                      </p:cBhvr>
                                      <p:to>
                                        <p:strVal val="visible"/>
                                      </p:to>
                                    </p:set>
                                    <p:animEffect transition="in" filter="fade">
                                      <p:cBhvr>
                                        <p:cTn id="38" dur="500"/>
                                        <p:tgtEl>
                                          <p:spTgt spid="328707">
                                            <p:txEl>
                                              <p:pRg st="9" end="9"/>
                                            </p:txEl>
                                          </p:spTgt>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328707">
                                            <p:txEl>
                                              <p:pRg st="10" end="10"/>
                                            </p:txEl>
                                          </p:spTgt>
                                        </p:tgtEl>
                                        <p:attrNameLst>
                                          <p:attrName>style.visibility</p:attrName>
                                        </p:attrNameLst>
                                      </p:cBhvr>
                                      <p:to>
                                        <p:strVal val="visible"/>
                                      </p:to>
                                    </p:set>
                                    <p:animEffect transition="in" filter="fade">
                                      <p:cBhvr>
                                        <p:cTn id="43" dur="500"/>
                                        <p:tgtEl>
                                          <p:spTgt spid="328707">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8707"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4.bp.blogspot.com/-h2hqsDGLYMs/ULUcTkd9qEI/AAAAAAAAILs/BOquC7PauYc/s1600/Mu%C3%B1ecos+bonitos+interrogaci%C3%B3n+Question+A.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08175" y="908050"/>
            <a:ext cx="5400675" cy="540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Temario</a:t>
            </a:r>
            <a:endParaRPr lang="es-ES" dirty="0"/>
          </a:p>
        </p:txBody>
      </p:sp>
      <p:sp>
        <p:nvSpPr>
          <p:cNvPr id="3" name="2 Marcador de contenido"/>
          <p:cNvSpPr>
            <a:spLocks noGrp="1"/>
          </p:cNvSpPr>
          <p:nvPr>
            <p:ph idx="1"/>
          </p:nvPr>
        </p:nvSpPr>
        <p:spPr>
          <a:xfrm>
            <a:off x="457200" y="1600200"/>
            <a:ext cx="8579296" cy="4533900"/>
          </a:xfrm>
        </p:spPr>
        <p:txBody>
          <a:bodyPr/>
          <a:lstStyle/>
          <a:p>
            <a:r>
              <a:rPr lang="es-ES_tradnl" sz="2400" dirty="0"/>
              <a:t>Parte I: Introducción a los sistemas legados</a:t>
            </a:r>
          </a:p>
          <a:p>
            <a:pPr lvl="1"/>
            <a:r>
              <a:rPr lang="es-ES_tradnl" sz="2000" dirty="0"/>
              <a:t>Motivación: algunos casos reales</a:t>
            </a:r>
          </a:p>
          <a:p>
            <a:pPr lvl="1"/>
            <a:r>
              <a:rPr lang="es-ES_tradnl" sz="2000" dirty="0"/>
              <a:t>Evolución de la tecnología informática</a:t>
            </a:r>
          </a:p>
          <a:p>
            <a:pPr lvl="1"/>
            <a:r>
              <a:rPr lang="es-ES_tradnl" sz="2000" dirty="0"/>
              <a:t>Sistemas abiertos y cerrados</a:t>
            </a:r>
          </a:p>
          <a:p>
            <a:r>
              <a:rPr lang="es-ES_tradnl" sz="2400" dirty="0"/>
              <a:t>Parte II: Mantenimiento e integración de software</a:t>
            </a:r>
          </a:p>
          <a:p>
            <a:pPr lvl="1"/>
            <a:r>
              <a:rPr lang="es-ES_tradnl" sz="2000" dirty="0"/>
              <a:t>Encapsulación</a:t>
            </a:r>
          </a:p>
          <a:p>
            <a:pPr lvl="1"/>
            <a:r>
              <a:rPr lang="es-ES_tradnl" sz="2000" dirty="0"/>
              <a:t>Estrategias de migración</a:t>
            </a:r>
          </a:p>
          <a:p>
            <a:pPr lvl="1"/>
            <a:r>
              <a:rPr lang="es-ES_tradnl" sz="2000" dirty="0"/>
              <a:t>Reingeniería y mantenimiento</a:t>
            </a:r>
          </a:p>
          <a:p>
            <a:pPr lvl="1"/>
            <a:r>
              <a:rPr lang="es-ES_tradnl" sz="2000" dirty="0"/>
              <a:t>Ingeniería inversa</a:t>
            </a:r>
          </a:p>
          <a:p>
            <a:r>
              <a:rPr lang="es-ES_tradnl" sz="2400" dirty="0"/>
              <a:t>Parte III: Preservación digital de sistemas informáticos</a:t>
            </a:r>
          </a:p>
          <a:p>
            <a:pPr lvl="1"/>
            <a:r>
              <a:rPr lang="es-ES_tradnl" sz="2000" dirty="0"/>
              <a:t>Digitalización</a:t>
            </a:r>
          </a:p>
          <a:p>
            <a:pPr lvl="1"/>
            <a:r>
              <a:rPr lang="es-ES_tradnl" sz="2000" dirty="0"/>
              <a:t>Emulación</a:t>
            </a:r>
          </a:p>
        </p:txBody>
      </p:sp>
    </p:spTree>
    <p:extLst>
      <p:ext uri="{BB962C8B-B14F-4D97-AF65-F5344CB8AC3E}">
        <p14:creationId xmlns:p14="http://schemas.microsoft.com/office/powerpoint/2010/main" val="141835128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sz="quarter"/>
          </p:nvPr>
        </p:nvSpPr>
        <p:spPr/>
        <p:txBody>
          <a:bodyPr/>
          <a:lstStyle/>
          <a:p>
            <a:r>
              <a:rPr lang="es-ES_tradnl" dirty="0"/>
              <a:t>Parte I</a:t>
            </a:r>
            <a:br>
              <a:rPr lang="es-ES_tradnl" dirty="0"/>
            </a:br>
            <a:r>
              <a:rPr lang="es-ES_tradnl" dirty="0"/>
              <a:t>Introducción a los sistemas legados</a:t>
            </a:r>
            <a:endParaRPr lang="es-ES" dirty="0"/>
          </a:p>
        </p:txBody>
      </p:sp>
      <p:sp>
        <p:nvSpPr>
          <p:cNvPr id="3" name="2 Subtítulo"/>
          <p:cNvSpPr>
            <a:spLocks noGrp="1"/>
          </p:cNvSpPr>
          <p:nvPr>
            <p:ph type="subTitle" sz="quarter" idx="1"/>
          </p:nvPr>
        </p:nvSpPr>
        <p:spPr>
          <a:xfrm>
            <a:off x="611560" y="3861048"/>
            <a:ext cx="8208912" cy="1752600"/>
          </a:xfrm>
        </p:spPr>
        <p:txBody>
          <a:bodyPr/>
          <a:lstStyle/>
          <a:p>
            <a:pPr lvl="1"/>
            <a:r>
              <a:rPr lang="es-ES_tradnl" sz="3200" dirty="0"/>
              <a:t>Motivación: algunos casos reales</a:t>
            </a:r>
          </a:p>
          <a:p>
            <a:pPr lvl="1"/>
            <a:r>
              <a:rPr lang="es-ES_tradnl" sz="3200" dirty="0"/>
              <a:t>Evolución de la tecnología informática</a:t>
            </a:r>
          </a:p>
          <a:p>
            <a:pPr lvl="1"/>
            <a:r>
              <a:rPr lang="es-ES_tradnl" sz="3200" dirty="0"/>
              <a:t>Sistemas abiertos y cerrados</a:t>
            </a:r>
          </a:p>
          <a:p>
            <a:endParaRPr lang="es-ES" dirty="0"/>
          </a:p>
        </p:txBody>
      </p:sp>
    </p:spTree>
    <p:extLst>
      <p:ext uri="{BB962C8B-B14F-4D97-AF65-F5344CB8AC3E}">
        <p14:creationId xmlns:p14="http://schemas.microsoft.com/office/powerpoint/2010/main" val="184439002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7504" y="1600200"/>
            <a:ext cx="8928992" cy="1972816"/>
          </a:xfrm>
        </p:spPr>
        <p:txBody>
          <a:bodyPr/>
          <a:lstStyle/>
          <a:p>
            <a:pPr marL="0" indent="0" algn="ctr">
              <a:buNone/>
            </a:pPr>
            <a:r>
              <a:rPr lang="es-ES_tradnl" dirty="0"/>
              <a:t>“</a:t>
            </a:r>
            <a:r>
              <a:rPr lang="es-ES_tradnl" i="1" dirty="0"/>
              <a:t>Quien no conoce su historia</a:t>
            </a:r>
          </a:p>
          <a:p>
            <a:pPr marL="0" indent="0" algn="ctr">
              <a:buNone/>
            </a:pPr>
            <a:r>
              <a:rPr lang="es-ES_tradnl" i="1" dirty="0"/>
              <a:t>está condenado a repetir sus errores</a:t>
            </a:r>
            <a:r>
              <a:rPr lang="es-ES_tradnl" dirty="0"/>
              <a:t>”</a:t>
            </a:r>
          </a:p>
          <a:p>
            <a:pPr marL="0" indent="0" algn="ctr">
              <a:buNone/>
            </a:pPr>
            <a:r>
              <a:rPr lang="es-ES_tradnl" sz="2400" dirty="0"/>
              <a:t>Refrán popular</a:t>
            </a:r>
          </a:p>
          <a:p>
            <a:pPr marL="0" indent="0" algn="ctr">
              <a:buNone/>
            </a:pPr>
            <a:endParaRPr lang="es-ES_tradnl" sz="2400" dirty="0"/>
          </a:p>
          <a:p>
            <a:pPr marL="0" indent="0" algn="ctr">
              <a:buNone/>
            </a:pPr>
            <a:endParaRPr lang="es-ES_tradnl" dirty="0"/>
          </a:p>
        </p:txBody>
      </p:sp>
      <p:sp>
        <p:nvSpPr>
          <p:cNvPr id="4" name="2 Marcador de contenido"/>
          <p:cNvSpPr txBox="1">
            <a:spLocks/>
          </p:cNvSpPr>
          <p:nvPr/>
        </p:nvSpPr>
        <p:spPr bwMode="auto">
          <a:xfrm>
            <a:off x="107504" y="3933056"/>
            <a:ext cx="8928992" cy="2468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hlink"/>
              </a:buClr>
              <a:buFont typeface="Wingdings" pitchFamily="2" charset="2"/>
              <a:buBlip>
                <a:blip r:embed="rId2"/>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5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Blip>
                <a:blip r:embed="rId2"/>
              </a:buBlip>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folHlink"/>
              </a:buClr>
              <a:buSzPct val="5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9pPr>
          </a:lstStyle>
          <a:p>
            <a:pPr marL="0" indent="0" algn="ctr">
              <a:buFont typeface="Wingdings" pitchFamily="2" charset="2"/>
              <a:buNone/>
            </a:pPr>
            <a:r>
              <a:rPr lang="es-ES_tradnl" kern="0" dirty="0"/>
              <a:t>“</a:t>
            </a:r>
            <a:r>
              <a:rPr lang="es-ES_tradnl" i="1" kern="0" dirty="0"/>
              <a:t>No hay nada más estúpido que mirar el pasado</a:t>
            </a:r>
          </a:p>
          <a:p>
            <a:pPr marL="0" indent="0" algn="ctr">
              <a:buFont typeface="Wingdings" pitchFamily="2" charset="2"/>
              <a:buNone/>
            </a:pPr>
            <a:r>
              <a:rPr lang="es-ES_tradnl" i="1" kern="0" dirty="0"/>
              <a:t>sólo con los exclusivos ojos del presente</a:t>
            </a:r>
            <a:r>
              <a:rPr lang="es-ES_tradnl" kern="0" dirty="0"/>
              <a:t>”</a:t>
            </a:r>
          </a:p>
          <a:p>
            <a:pPr marL="0" indent="0" algn="ctr">
              <a:buFont typeface="Wingdings" pitchFamily="2" charset="2"/>
              <a:buNone/>
            </a:pPr>
            <a:r>
              <a:rPr lang="es-ES_tradnl" sz="2400" kern="0" dirty="0"/>
              <a:t>Arturo Pérez-Reverte</a:t>
            </a:r>
          </a:p>
          <a:p>
            <a:pPr marL="0" indent="0" algn="ctr">
              <a:buFont typeface="Wingdings" pitchFamily="2" charset="2"/>
              <a:buNone/>
            </a:pPr>
            <a:r>
              <a:rPr lang="es-ES_tradnl" sz="1800" kern="0" dirty="0"/>
              <a:t>(XL Semanal 1361, Noviembre 2013)</a:t>
            </a:r>
            <a:endParaRPr lang="es-ES" sz="1800" kern="0" dirty="0"/>
          </a:p>
          <a:p>
            <a:pPr marL="0" indent="0" algn="ctr">
              <a:buFont typeface="Wingdings" pitchFamily="2" charset="2"/>
              <a:buNone/>
            </a:pPr>
            <a:endParaRPr lang="es-ES_tradnl" sz="2400" kern="0" dirty="0"/>
          </a:p>
          <a:p>
            <a:pPr marL="0" indent="0" algn="ctr">
              <a:buFont typeface="Wingdings" pitchFamily="2" charset="2"/>
              <a:buNone/>
            </a:pPr>
            <a:endParaRPr lang="es-ES_tradnl" kern="0" dirty="0"/>
          </a:p>
        </p:txBody>
      </p:sp>
    </p:spTree>
    <p:extLst>
      <p:ext uri="{BB962C8B-B14F-4D97-AF65-F5344CB8AC3E}">
        <p14:creationId xmlns:p14="http://schemas.microsoft.com/office/powerpoint/2010/main" val="2976443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4">
                                            <p:txEl>
                                              <p:pRg st="0" end="0"/>
                                            </p:txEl>
                                          </p:spTgt>
                                        </p:tgtEl>
                                        <p:attrNameLst>
                                          <p:attrName>style.visibility</p:attrName>
                                        </p:attrNameLst>
                                      </p:cBhvr>
                                      <p:to>
                                        <p:strVal val="visible"/>
                                      </p:to>
                                    </p:set>
                                    <p:animEffect transition="in" filter="fade">
                                      <p:cBhvr>
                                        <p:cTn id="18" dur="500"/>
                                        <p:tgtEl>
                                          <p:spTgt spid="4">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4">
                                            <p:txEl>
                                              <p:pRg st="1" end="1"/>
                                            </p:txEl>
                                          </p:spTgt>
                                        </p:tgtEl>
                                        <p:attrNameLst>
                                          <p:attrName>style.visibility</p:attrName>
                                        </p:attrNameLst>
                                      </p:cBhvr>
                                      <p:to>
                                        <p:strVal val="visible"/>
                                      </p:to>
                                    </p:set>
                                    <p:animEffect transition="in" filter="fade">
                                      <p:cBhvr>
                                        <p:cTn id="21" dur="500"/>
                                        <p:tgtEl>
                                          <p:spTgt spid="4">
                                            <p:txEl>
                                              <p:pRg st="1" end="1"/>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4">
                                            <p:txEl>
                                              <p:pRg st="2" end="2"/>
                                            </p:txEl>
                                          </p:spTgt>
                                        </p:tgtEl>
                                        <p:attrNameLst>
                                          <p:attrName>style.visibility</p:attrName>
                                        </p:attrNameLst>
                                      </p:cBhvr>
                                      <p:to>
                                        <p:strVal val="visible"/>
                                      </p:to>
                                    </p:set>
                                    <p:animEffect transition="in" filter="fade">
                                      <p:cBhvr>
                                        <p:cTn id="24" dur="500"/>
                                        <p:tgtEl>
                                          <p:spTgt spid="4">
                                            <p:txEl>
                                              <p:pRg st="2" end="2"/>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animEffect transition="in" filter="fade">
                                      <p:cBhvr>
                                        <p:cTn id="27"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P spid="4" grpId="0" build="allAtOnce"/>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sz="quarter"/>
          </p:nvPr>
        </p:nvSpPr>
        <p:spPr>
          <a:xfrm>
            <a:off x="683568" y="2060848"/>
            <a:ext cx="7772400" cy="1736725"/>
          </a:xfrm>
        </p:spPr>
        <p:txBody>
          <a:bodyPr/>
          <a:lstStyle/>
          <a:p>
            <a:r>
              <a:rPr lang="es-ES_tradnl" dirty="0"/>
              <a:t>Algunos casos reales de sistemas legados</a:t>
            </a:r>
            <a:endParaRPr lang="es-ES" dirty="0"/>
          </a:p>
        </p:txBody>
      </p:sp>
    </p:spTree>
    <p:extLst>
      <p:ext uri="{BB962C8B-B14F-4D97-AF65-F5344CB8AC3E}">
        <p14:creationId xmlns:p14="http://schemas.microsoft.com/office/powerpoint/2010/main" val="286061903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8288" y="1931641"/>
            <a:ext cx="8928992" cy="1972816"/>
          </a:xfrm>
        </p:spPr>
        <p:txBody>
          <a:bodyPr/>
          <a:lstStyle/>
          <a:p>
            <a:pPr marL="0" indent="0" algn="ctr">
              <a:buNone/>
            </a:pPr>
            <a:r>
              <a:rPr lang="es-ES_tradnl" dirty="0"/>
              <a:t>“</a:t>
            </a:r>
            <a:r>
              <a:rPr lang="es-ES_tradnl" i="1" dirty="0"/>
              <a:t>Es probable que a lo largo de toda su vida de trabajo se dedique tan solo a la tarea de perforación (…) en la carrera de procesamiento de datos.”</a:t>
            </a:r>
          </a:p>
          <a:p>
            <a:pPr marL="0" indent="0" algn="ctr">
              <a:buNone/>
            </a:pPr>
            <a:endParaRPr lang="es-ES_tradnl" dirty="0"/>
          </a:p>
          <a:p>
            <a:pPr marL="0" indent="0" algn="ctr">
              <a:buNone/>
            </a:pPr>
            <a:r>
              <a:rPr lang="es-ES_tradnl" sz="1600" dirty="0"/>
              <a:t>Mario V. </a:t>
            </a:r>
            <a:r>
              <a:rPr lang="es-ES_tradnl" sz="1600" dirty="0" err="1"/>
              <a:t>Farina</a:t>
            </a:r>
            <a:r>
              <a:rPr lang="es-ES_tradnl" sz="1600" dirty="0"/>
              <a:t>, Susan B. </a:t>
            </a:r>
            <a:r>
              <a:rPr lang="es-ES_tradnl" sz="1600" dirty="0" err="1"/>
              <a:t>Sausville</a:t>
            </a:r>
            <a:r>
              <a:rPr lang="es-ES_tradnl" sz="1600" dirty="0"/>
              <a:t>, “Perforación y verificación”, ed. Diana, 1973, </a:t>
            </a:r>
            <a:r>
              <a:rPr lang="es-ES_tradnl" sz="1600" dirty="0" err="1"/>
              <a:t>pag.</a:t>
            </a:r>
            <a:r>
              <a:rPr lang="es-ES_tradnl" sz="1600" dirty="0"/>
              <a:t> 206</a:t>
            </a:r>
          </a:p>
          <a:p>
            <a:pPr marL="0" indent="0" algn="ctr">
              <a:buNone/>
            </a:pPr>
            <a:endParaRPr lang="es-ES_tradnl" sz="2400" dirty="0"/>
          </a:p>
          <a:p>
            <a:pPr marL="0" indent="0" algn="ctr">
              <a:buNone/>
            </a:pPr>
            <a:endParaRPr lang="es-ES_tradnl" sz="2400" dirty="0"/>
          </a:p>
          <a:p>
            <a:pPr marL="0" indent="0" algn="ctr">
              <a:buNone/>
            </a:pPr>
            <a:endParaRPr lang="es-ES_tradnl" sz="2400" dirty="0"/>
          </a:p>
          <a:p>
            <a:pPr marL="0" indent="0" algn="ctr">
              <a:buNone/>
            </a:pPr>
            <a:endParaRPr lang="es-ES_tradnl" sz="2400" dirty="0"/>
          </a:p>
          <a:p>
            <a:pPr marL="0" indent="0" algn="ctr">
              <a:buNone/>
            </a:pPr>
            <a:endParaRPr lang="es-ES_tradnl" dirty="0"/>
          </a:p>
        </p:txBody>
      </p:sp>
      <p:pic>
        <p:nvPicPr>
          <p:cNvPr id="6148" name="Picture 4" descr="https://upload.wikimedia.org/wikipedia/commons/5/5a/Keypunching_at_Texas_A%26M2.jpg">
            <a:extLst>
              <a:ext uri="{FF2B5EF4-FFF2-40B4-BE49-F238E27FC236}">
                <a16:creationId xmlns:a16="http://schemas.microsoft.com/office/drawing/2014/main" id="{26CEB44B-7D01-439F-A0C9-0E7FB31BF12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832" y="0"/>
            <a:ext cx="6228184" cy="5100617"/>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https://upload.wikimedia.org/wikipedia/commons/thumb/e/e8/IBM_card_punch_029.JPG/1920px-IBM_card_punch_029.JPG">
            <a:extLst>
              <a:ext uri="{FF2B5EF4-FFF2-40B4-BE49-F238E27FC236}">
                <a16:creationId xmlns:a16="http://schemas.microsoft.com/office/drawing/2014/main" id="{EF4BA905-7689-4142-AB63-E2A5C792E65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46264" y="885063"/>
            <a:ext cx="5493588" cy="4120191"/>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https://1.bp.blogspot.com/-Yz7TsGDumqk/Vxf0OD67V6I/AAAAAAAAAbc/KSthOQjXMiYjKFxPwEaXCzQadfijsndvACLcB/s1600/tarjetas_perforadas.jpg">
            <a:extLst>
              <a:ext uri="{FF2B5EF4-FFF2-40B4-BE49-F238E27FC236}">
                <a16:creationId xmlns:a16="http://schemas.microsoft.com/office/drawing/2014/main" id="{167934B5-6107-4199-952B-8B3B568BE26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27784" y="3904457"/>
            <a:ext cx="3810000" cy="1724025"/>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49FCEAE8-2352-48AF-B958-08D184A399A0}"/>
              </a:ext>
            </a:extLst>
          </p:cNvPr>
          <p:cNvSpPr txBox="1"/>
          <p:nvPr/>
        </p:nvSpPr>
        <p:spPr>
          <a:xfrm>
            <a:off x="2912604" y="5877272"/>
            <a:ext cx="3240360" cy="914400"/>
          </a:xfrm>
          <a:prstGeom prst="rect">
            <a:avLst/>
          </a:prstGeom>
          <a:noFill/>
        </p:spPr>
        <p:txBody>
          <a:bodyPr wrap="none" rtlCol="0">
            <a:noAutofit/>
          </a:bodyPr>
          <a:lstStyle/>
          <a:p>
            <a:pPr marL="0" indent="0" algn="ctr">
              <a:buNone/>
            </a:pPr>
            <a:r>
              <a:rPr lang="es-ES_tradnl" sz="2400" dirty="0"/>
              <a:t>Perforadores de tarjetas</a:t>
            </a:r>
          </a:p>
          <a:p>
            <a:pPr marL="0" indent="0" algn="ctr">
              <a:buNone/>
            </a:pPr>
            <a:r>
              <a:rPr lang="es-ES_tradnl" sz="2400" dirty="0"/>
              <a:t>(1890-1971)</a:t>
            </a:r>
          </a:p>
          <a:p>
            <a:endParaRPr lang="es-ES" sz="2400" dirty="0"/>
          </a:p>
        </p:txBody>
      </p:sp>
    </p:spTree>
    <p:extLst>
      <p:ext uri="{BB962C8B-B14F-4D97-AF65-F5344CB8AC3E}">
        <p14:creationId xmlns:p14="http://schemas.microsoft.com/office/powerpoint/2010/main" val="798544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nodeType="clickEffect">
                                  <p:stCondLst>
                                    <p:cond delay="0"/>
                                  </p:stCondLst>
                                  <p:childTnLst>
                                    <p:set>
                                      <p:cBhvr>
                                        <p:cTn id="13" dur="1" fill="hold">
                                          <p:stCondLst>
                                            <p:cond delay="0"/>
                                          </p:stCondLst>
                                        </p:cTn>
                                        <p:tgtEl>
                                          <p:spTgt spid="6148"/>
                                        </p:tgtEl>
                                        <p:attrNameLst>
                                          <p:attrName>style.visibility</p:attrName>
                                        </p:attrNameLst>
                                      </p:cBhvr>
                                      <p:to>
                                        <p:strVal val="visible"/>
                                      </p:to>
                                    </p:set>
                                    <p:animEffect transition="in" filter="randombar(horizontal)">
                                      <p:cBhvr>
                                        <p:cTn id="14" dur="500"/>
                                        <p:tgtEl>
                                          <p:spTgt spid="6148"/>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6150"/>
                                        </p:tgtEl>
                                        <p:attrNameLst>
                                          <p:attrName>style.visibility</p:attrName>
                                        </p:attrNameLst>
                                      </p:cBhvr>
                                      <p:to>
                                        <p:strVal val="visible"/>
                                      </p:to>
                                    </p:set>
                                    <p:animEffect transition="in" filter="randombar(horizontal)">
                                      <p:cBhvr>
                                        <p:cTn id="19" dur="500"/>
                                        <p:tgtEl>
                                          <p:spTgt spid="6150"/>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6152"/>
                                        </p:tgtEl>
                                        <p:attrNameLst>
                                          <p:attrName>style.visibility</p:attrName>
                                        </p:attrNameLst>
                                      </p:cBhvr>
                                      <p:to>
                                        <p:strVal val="visible"/>
                                      </p:to>
                                    </p:set>
                                    <p:animEffect transition="in" filter="fade">
                                      <p:cBhvr>
                                        <p:cTn id="24" dur="1000"/>
                                        <p:tgtEl>
                                          <p:spTgt spid="6152"/>
                                        </p:tgtEl>
                                      </p:cBhvr>
                                    </p:animEffect>
                                    <p:anim calcmode="lin" valueType="num">
                                      <p:cBhvr>
                                        <p:cTn id="25" dur="1000" fill="hold"/>
                                        <p:tgtEl>
                                          <p:spTgt spid="6152"/>
                                        </p:tgtEl>
                                        <p:attrNameLst>
                                          <p:attrName>ppt_x</p:attrName>
                                        </p:attrNameLst>
                                      </p:cBhvr>
                                      <p:tavLst>
                                        <p:tav tm="0">
                                          <p:val>
                                            <p:strVal val="#ppt_x"/>
                                          </p:val>
                                        </p:tav>
                                        <p:tav tm="100000">
                                          <p:val>
                                            <p:strVal val="#ppt_x"/>
                                          </p:val>
                                        </p:tav>
                                      </p:tavLst>
                                    </p:anim>
                                    <p:anim calcmode="lin" valueType="num">
                                      <p:cBhvr>
                                        <p:cTn id="26" dur="1000" fill="hold"/>
                                        <p:tgtEl>
                                          <p:spTgt spid="615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NASA: Programa </a:t>
            </a:r>
            <a:r>
              <a:rPr lang="es-ES_tradnl" dirty="0" err="1"/>
              <a:t>Shuttle</a:t>
            </a:r>
            <a:endParaRPr lang="es-ES" dirty="0"/>
          </a:p>
        </p:txBody>
      </p:sp>
      <p:sp>
        <p:nvSpPr>
          <p:cNvPr id="3" name="2 Marcador de contenido"/>
          <p:cNvSpPr>
            <a:spLocks noGrp="1"/>
          </p:cNvSpPr>
          <p:nvPr>
            <p:ph idx="1"/>
          </p:nvPr>
        </p:nvSpPr>
        <p:spPr>
          <a:xfrm>
            <a:off x="457200" y="1600200"/>
            <a:ext cx="8229600" cy="4945848"/>
          </a:xfrm>
        </p:spPr>
        <p:txBody>
          <a:bodyPr/>
          <a:lstStyle/>
          <a:p>
            <a:r>
              <a:rPr lang="es-ES_tradnl" dirty="0" err="1"/>
              <a:t>Space</a:t>
            </a:r>
            <a:r>
              <a:rPr lang="es-ES_tradnl" dirty="0"/>
              <a:t> </a:t>
            </a:r>
            <a:r>
              <a:rPr lang="es-ES_tradnl" dirty="0" err="1"/>
              <a:t>Shuttle</a:t>
            </a:r>
            <a:r>
              <a:rPr lang="es-ES_tradnl" dirty="0"/>
              <a:t> (1972-2011)</a:t>
            </a:r>
          </a:p>
          <a:p>
            <a:pPr lvl="1"/>
            <a:r>
              <a:rPr lang="es-ES_tradnl" dirty="0"/>
              <a:t>Enterprise (1977-1977), en atmósfera sólo</a:t>
            </a:r>
          </a:p>
          <a:p>
            <a:pPr lvl="1"/>
            <a:r>
              <a:rPr lang="es-ES_tradnl" dirty="0"/>
              <a:t>Columbia (</a:t>
            </a:r>
            <a:r>
              <a:rPr lang="es-ES_tradnl" dirty="0" smtClean="0"/>
              <a:t>1979-2003</a:t>
            </a:r>
            <a:r>
              <a:rPr lang="es-ES_tradnl" dirty="0" smtClean="0">
                <a:sym typeface="Wingdings" panose="05000000000000000000" pitchFamily="2" charset="2"/>
              </a:rPr>
              <a:t></a:t>
            </a:r>
            <a:r>
              <a:rPr lang="es-ES_tradnl" dirty="0" smtClean="0"/>
              <a:t>)</a:t>
            </a:r>
            <a:endParaRPr lang="es-ES_tradnl" dirty="0"/>
          </a:p>
          <a:p>
            <a:pPr lvl="1"/>
            <a:r>
              <a:rPr lang="es-ES_tradnl" dirty="0" err="1"/>
              <a:t>Challenger</a:t>
            </a:r>
            <a:r>
              <a:rPr lang="es-ES_tradnl" dirty="0"/>
              <a:t> (</a:t>
            </a:r>
            <a:r>
              <a:rPr lang="es-ES_tradnl" dirty="0" smtClean="0"/>
              <a:t>1982-1986</a:t>
            </a:r>
            <a:r>
              <a:rPr lang="es-ES_tradnl" dirty="0" smtClean="0">
                <a:sym typeface="Wingdings" panose="05000000000000000000" pitchFamily="2" charset="2"/>
              </a:rPr>
              <a:t></a:t>
            </a:r>
            <a:r>
              <a:rPr lang="es-ES_tradnl" dirty="0" smtClean="0"/>
              <a:t>)</a:t>
            </a:r>
            <a:endParaRPr lang="es-ES_tradnl" dirty="0"/>
          </a:p>
          <a:p>
            <a:pPr lvl="1"/>
            <a:r>
              <a:rPr lang="es-ES_tradnl" dirty="0" err="1"/>
              <a:t>Discovery</a:t>
            </a:r>
            <a:r>
              <a:rPr lang="es-ES_tradnl" dirty="0"/>
              <a:t> (1983-2011)</a:t>
            </a:r>
          </a:p>
          <a:p>
            <a:pPr lvl="1"/>
            <a:r>
              <a:rPr lang="es-ES_tradnl" dirty="0"/>
              <a:t>Atlantis (1985-2011)</a:t>
            </a:r>
          </a:p>
          <a:p>
            <a:pPr lvl="1"/>
            <a:r>
              <a:rPr lang="es-ES_tradnl" dirty="0" err="1"/>
              <a:t>Endeavor</a:t>
            </a:r>
            <a:r>
              <a:rPr lang="es-ES_tradnl" dirty="0"/>
              <a:t> (1991-2011)</a:t>
            </a:r>
          </a:p>
          <a:p>
            <a:r>
              <a:rPr lang="es-ES_tradnl" dirty="0"/>
              <a:t>40 años!!</a:t>
            </a:r>
          </a:p>
          <a:p>
            <a:r>
              <a:rPr lang="es-ES_tradnl" dirty="0"/>
              <a:t>Tecnología 70’s, 80’s</a:t>
            </a:r>
          </a:p>
        </p:txBody>
      </p:sp>
      <p:pic>
        <p:nvPicPr>
          <p:cNvPr id="2050" name="Picture 2" descr="File:Space Shuttle Columbia launchi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3683570"/>
            <a:ext cx="3613448" cy="30450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321530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Problema: falta de repuestos</a:t>
            </a:r>
            <a:endParaRPr lang="es-ES" dirty="0"/>
          </a:p>
        </p:txBody>
      </p:sp>
      <p:sp>
        <p:nvSpPr>
          <p:cNvPr id="3" name="2 Marcador de contenido"/>
          <p:cNvSpPr>
            <a:spLocks noGrp="1"/>
          </p:cNvSpPr>
          <p:nvPr>
            <p:ph idx="1"/>
          </p:nvPr>
        </p:nvSpPr>
        <p:spPr>
          <a:xfrm>
            <a:off x="457200" y="1600200"/>
            <a:ext cx="8507288" cy="5257800"/>
          </a:xfrm>
        </p:spPr>
        <p:txBody>
          <a:bodyPr/>
          <a:lstStyle/>
          <a:p>
            <a:r>
              <a:rPr lang="es-ES_tradnl" dirty="0"/>
              <a:t>2002: NASA busca chips viejos en Internet</a:t>
            </a:r>
          </a:p>
          <a:p>
            <a:pPr lvl="1"/>
            <a:r>
              <a:rPr lang="es-ES_tradnl" dirty="0"/>
              <a:t>Piezas estropeadas </a:t>
            </a:r>
            <a:r>
              <a:rPr lang="es-ES_tradnl" dirty="0">
                <a:sym typeface="Wingdings" panose="05000000000000000000" pitchFamily="2" charset="2"/>
              </a:rPr>
              <a:t> fabricantes???</a:t>
            </a:r>
            <a:endParaRPr lang="es-ES_tradnl" dirty="0"/>
          </a:p>
          <a:p>
            <a:pPr lvl="1"/>
            <a:r>
              <a:rPr lang="es-ES_tradnl" dirty="0"/>
              <a:t>Necesitan docenas de componentes antiguos: </a:t>
            </a:r>
            <a:r>
              <a:rPr lang="es-ES_tradnl" dirty="0" err="1"/>
              <a:t>cpus</a:t>
            </a:r>
            <a:r>
              <a:rPr lang="es-ES_tradnl" dirty="0"/>
              <a:t>, </a:t>
            </a:r>
            <a:r>
              <a:rPr lang="es-ES_tradnl" dirty="0" err="1"/>
              <a:t>floppies</a:t>
            </a:r>
            <a:r>
              <a:rPr lang="es-ES_tradnl" dirty="0"/>
              <a:t> 8”, placas de circuitos viejas, etc.</a:t>
            </a:r>
          </a:p>
          <a:p>
            <a:pPr lvl="1"/>
            <a:r>
              <a:rPr lang="es-ES_tradnl" dirty="0"/>
              <a:t>Intel 8086 (1979-1982)</a:t>
            </a:r>
          </a:p>
          <a:p>
            <a:pPr lvl="2"/>
            <a:r>
              <a:rPr lang="es-ES_tradnl" dirty="0"/>
              <a:t>Monitorizar los 2 cohetes propulsores</a:t>
            </a:r>
          </a:p>
          <a:p>
            <a:pPr lvl="2"/>
            <a:r>
              <a:rPr lang="es-ES_tradnl" dirty="0"/>
              <a:t>Se siguió usando (si algo funciona, no lo arregles)</a:t>
            </a:r>
          </a:p>
          <a:p>
            <a:pPr lvl="1"/>
            <a:r>
              <a:rPr lang="es-ES_tradnl" dirty="0"/>
              <a:t>Compran en eBay y Yahoo! viejos equipos de diagnóstico médico… a 500€ (al por mayor)</a:t>
            </a:r>
          </a:p>
          <a:p>
            <a:pPr lvl="2"/>
            <a:r>
              <a:rPr lang="es-ES_tradnl" dirty="0"/>
              <a:t>Más barato que pagar a un ingeniero para que luche contra una pieza estropeada</a:t>
            </a:r>
            <a:endParaRPr lang="es-ES" dirty="0"/>
          </a:p>
        </p:txBody>
      </p:sp>
    </p:spTree>
    <p:extLst>
      <p:ext uri="{BB962C8B-B14F-4D97-AF65-F5344CB8AC3E}">
        <p14:creationId xmlns:p14="http://schemas.microsoft.com/office/powerpoint/2010/main" val="4022407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fade">
                                      <p:cBhvr>
                                        <p:cTn id="25" dur="500"/>
                                        <p:tgtEl>
                                          <p:spTgt spid="3">
                                            <p:txEl>
                                              <p:pRg st="4" end="4"/>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fade">
                                      <p:cBhvr>
                                        <p:cTn id="28" dur="500"/>
                                        <p:tgtEl>
                                          <p:spTgt spid="3">
                                            <p:txEl>
                                              <p:pRg st="5" end="5"/>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fade">
                                      <p:cBhvr>
                                        <p:cTn id="33" dur="500"/>
                                        <p:tgtEl>
                                          <p:spTgt spid="3">
                                            <p:txEl>
                                              <p:pRg st="6" end="6"/>
                                            </p:tx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fade">
                                      <p:cBhvr>
                                        <p:cTn id="36"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¿Son los únicos “locos”?</a:t>
            </a:r>
            <a:endParaRPr lang="es-ES" dirty="0"/>
          </a:p>
        </p:txBody>
      </p:sp>
      <p:sp>
        <p:nvSpPr>
          <p:cNvPr id="3" name="2 Marcador de contenido"/>
          <p:cNvSpPr>
            <a:spLocks noGrp="1"/>
          </p:cNvSpPr>
          <p:nvPr>
            <p:ph idx="1"/>
          </p:nvPr>
        </p:nvSpPr>
        <p:spPr>
          <a:xfrm>
            <a:off x="395536" y="1556792"/>
            <a:ext cx="8579296" cy="5184576"/>
          </a:xfrm>
        </p:spPr>
        <p:txBody>
          <a:bodyPr/>
          <a:lstStyle/>
          <a:p>
            <a:r>
              <a:rPr lang="es-ES_tradnl" sz="2800" dirty="0"/>
              <a:t>Muchos aviones comerciales</a:t>
            </a:r>
          </a:p>
          <a:p>
            <a:pPr lvl="1"/>
            <a:r>
              <a:rPr lang="es-ES_tradnl" sz="2400" dirty="0"/>
              <a:t>Piloto automático </a:t>
            </a:r>
            <a:r>
              <a:rPr lang="es-ES_tradnl" sz="2400" dirty="0">
                <a:sym typeface="Wingdings" panose="05000000000000000000" pitchFamily="2" charset="2"/>
              </a:rPr>
              <a:t> Intel 80386 (</a:t>
            </a:r>
            <a:r>
              <a:rPr lang="es-ES_tradnl" sz="2400" dirty="0" smtClean="0">
                <a:sym typeface="Wingdings" panose="05000000000000000000" pitchFamily="2" charset="2"/>
              </a:rPr>
              <a:t>1985-2007</a:t>
            </a:r>
            <a:r>
              <a:rPr lang="es-ES_tradnl" sz="2400" dirty="0">
                <a:sym typeface="Wingdings" panose="05000000000000000000" pitchFamily="2" charset="2"/>
              </a:rPr>
              <a:t>)</a:t>
            </a:r>
          </a:p>
          <a:p>
            <a:pPr lvl="2"/>
            <a:r>
              <a:rPr lang="es-ES_tradnl" sz="2000" dirty="0">
                <a:sym typeface="Wingdings" panose="05000000000000000000" pitchFamily="2" charset="2"/>
              </a:rPr>
              <a:t>Casi no puede con Windows 95… pero constantemente aterriza aviones llenos de pasajeros</a:t>
            </a:r>
          </a:p>
          <a:p>
            <a:r>
              <a:rPr lang="es-ES_tradnl" sz="2800" dirty="0">
                <a:sym typeface="Wingdings" panose="05000000000000000000" pitchFamily="2" charset="2"/>
              </a:rPr>
              <a:t>Estación Espacial Internacional (ISS)</a:t>
            </a:r>
          </a:p>
          <a:p>
            <a:pPr lvl="1"/>
            <a:r>
              <a:rPr lang="es-ES_tradnl" sz="2400" dirty="0">
                <a:sym typeface="Wingdings" panose="05000000000000000000" pitchFamily="2" charset="2"/>
              </a:rPr>
              <a:t>Usa el 386 por aguantar mejor la radiación que </a:t>
            </a:r>
            <a:r>
              <a:rPr lang="es-ES_tradnl" sz="2400" dirty="0" err="1">
                <a:sym typeface="Wingdings" panose="05000000000000000000" pitchFamily="2" charset="2"/>
              </a:rPr>
              <a:t>CPUs</a:t>
            </a:r>
            <a:r>
              <a:rPr lang="es-ES_tradnl" sz="2400" dirty="0">
                <a:sym typeface="Wingdings" panose="05000000000000000000" pitchFamily="2" charset="2"/>
              </a:rPr>
              <a:t> más modernas, más potentes… pero más sensibles</a:t>
            </a:r>
          </a:p>
          <a:p>
            <a:pPr lvl="1"/>
            <a:r>
              <a:rPr lang="es-ES_tradnl" sz="2400" dirty="0">
                <a:sym typeface="Wingdings" panose="05000000000000000000" pitchFamily="2" charset="2"/>
              </a:rPr>
              <a:t>¿Mejor un Pentium 4? No, gracias!!</a:t>
            </a:r>
          </a:p>
          <a:p>
            <a:r>
              <a:rPr lang="es-ES_tradnl" sz="2800" dirty="0" err="1">
                <a:sym typeface="Wingdings" panose="05000000000000000000" pitchFamily="2" charset="2"/>
              </a:rPr>
              <a:t>Space</a:t>
            </a:r>
            <a:r>
              <a:rPr lang="es-ES_tradnl" sz="2800" dirty="0">
                <a:sym typeface="Wingdings" panose="05000000000000000000" pitchFamily="2" charset="2"/>
              </a:rPr>
              <a:t> Hubble</a:t>
            </a:r>
          </a:p>
          <a:p>
            <a:pPr lvl="1"/>
            <a:r>
              <a:rPr lang="es-ES_tradnl" sz="2400" dirty="0">
                <a:sym typeface="Wingdings" panose="05000000000000000000" pitchFamily="2" charset="2"/>
              </a:rPr>
              <a:t>(1999) Reemplazaron los 386… por 486 (1989-1997)</a:t>
            </a:r>
          </a:p>
          <a:p>
            <a:pPr lvl="1"/>
            <a:r>
              <a:rPr lang="es-ES_tradnl" sz="2400" dirty="0">
                <a:sym typeface="Wingdings" panose="05000000000000000000" pitchFamily="2" charset="2"/>
              </a:rPr>
              <a:t>Estabilidad comprobada, sin mantenimiento, sin imprevistos</a:t>
            </a:r>
          </a:p>
          <a:p>
            <a:pPr lvl="1"/>
            <a:endParaRPr lang="es-ES_tradnl" sz="2400" dirty="0">
              <a:sym typeface="Wingdings" panose="05000000000000000000" pitchFamily="2" charset="2"/>
            </a:endParaRPr>
          </a:p>
          <a:p>
            <a:pPr lvl="1"/>
            <a:endParaRPr lang="es-ES_tradnl" sz="2400" dirty="0">
              <a:sym typeface="Wingdings" panose="05000000000000000000" pitchFamily="2" charset="2"/>
            </a:endParaRPr>
          </a:p>
        </p:txBody>
      </p:sp>
    </p:spTree>
    <p:extLst>
      <p:ext uri="{BB962C8B-B14F-4D97-AF65-F5344CB8AC3E}">
        <p14:creationId xmlns:p14="http://schemas.microsoft.com/office/powerpoint/2010/main" val="29216053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fade">
                                      <p:cBhvr>
                                        <p:cTn id="24" dur="500"/>
                                        <p:tgtEl>
                                          <p:spTgt spid="3">
                                            <p:txEl>
                                              <p:pRg st="5" end="5"/>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fade">
                                      <p:cBhvr>
                                        <p:cTn id="29" dur="500"/>
                                        <p:tgtEl>
                                          <p:spTgt spid="3">
                                            <p:txEl>
                                              <p:pRg st="6" end="6"/>
                                            </p:txEl>
                                          </p:spTgt>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fade">
                                      <p:cBhvr>
                                        <p:cTn id="35"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Las razones para esta “locura”</a:t>
            </a:r>
            <a:endParaRPr lang="es-ES" dirty="0"/>
          </a:p>
        </p:txBody>
      </p:sp>
      <p:sp>
        <p:nvSpPr>
          <p:cNvPr id="3" name="2 Marcador de contenido"/>
          <p:cNvSpPr>
            <a:spLocks noGrp="1"/>
          </p:cNvSpPr>
          <p:nvPr>
            <p:ph idx="1"/>
          </p:nvPr>
        </p:nvSpPr>
        <p:spPr>
          <a:xfrm>
            <a:off x="323528" y="1412776"/>
            <a:ext cx="8579296" cy="5445224"/>
          </a:xfrm>
        </p:spPr>
        <p:txBody>
          <a:bodyPr/>
          <a:lstStyle/>
          <a:p>
            <a:r>
              <a:rPr lang="es-ES_tradnl" sz="2800" dirty="0">
                <a:sym typeface="Wingdings" panose="05000000000000000000" pitchFamily="2" charset="2"/>
              </a:rPr>
              <a:t>¿Locura? Se sigue usando el 386 porque es fiable y no se calienta demasiado!!</a:t>
            </a:r>
          </a:p>
          <a:p>
            <a:pPr lvl="1"/>
            <a:r>
              <a:rPr lang="es-ES_tradnl" sz="2400" dirty="0">
                <a:sym typeface="Wingdings" panose="05000000000000000000" pitchFamily="2" charset="2"/>
              </a:rPr>
              <a:t>Ni siquiera necesita </a:t>
            </a:r>
            <a:r>
              <a:rPr lang="es-ES_tradnl" sz="2400" dirty="0" smtClean="0">
                <a:sym typeface="Wingdings" panose="05000000000000000000" pitchFamily="2" charset="2"/>
              </a:rPr>
              <a:t>ventilador, sólo disipadores</a:t>
            </a:r>
            <a:endParaRPr lang="es-ES_tradnl" sz="2400" dirty="0">
              <a:sym typeface="Wingdings" panose="05000000000000000000" pitchFamily="2" charset="2"/>
            </a:endParaRPr>
          </a:p>
          <a:p>
            <a:r>
              <a:rPr lang="es-ES_tradnl" sz="2800" dirty="0">
                <a:sym typeface="Wingdings" panose="05000000000000000000" pitchFamily="2" charset="2"/>
              </a:rPr>
              <a:t>Cambiar hardware  cambiar software  mucho riesgo de empeorar!!</a:t>
            </a:r>
          </a:p>
          <a:p>
            <a:r>
              <a:rPr lang="es-ES_tradnl" sz="2800" dirty="0">
                <a:sym typeface="Wingdings" panose="05000000000000000000" pitchFamily="2" charset="2"/>
              </a:rPr>
              <a:t>¿Windows en el espacio? ¿astronautas beta-</a:t>
            </a:r>
            <a:r>
              <a:rPr lang="es-ES_tradnl" sz="2800" dirty="0" err="1">
                <a:sym typeface="Wingdings" panose="05000000000000000000" pitchFamily="2" charset="2"/>
              </a:rPr>
              <a:t>testers</a:t>
            </a:r>
            <a:r>
              <a:rPr lang="es-ES_tradnl" sz="2800" dirty="0">
                <a:sym typeface="Wingdings" panose="05000000000000000000" pitchFamily="2" charset="2"/>
              </a:rPr>
              <a:t>? ¿actualizaciones constantes? ¿pantallas azules en órbita? No, gracias!!</a:t>
            </a:r>
          </a:p>
          <a:p>
            <a:r>
              <a:rPr lang="es-ES_tradnl" sz="2800" dirty="0">
                <a:sym typeface="Wingdings" panose="05000000000000000000" pitchFamily="2" charset="2"/>
              </a:rPr>
              <a:t>Locura: el afán del consumidor medio por querer continuamente lo último y + potente del mercado</a:t>
            </a:r>
          </a:p>
          <a:p>
            <a:pPr lvl="1"/>
            <a:r>
              <a:rPr lang="es-ES_tradnl" sz="2400" dirty="0">
                <a:sym typeface="Wingdings" panose="05000000000000000000" pitchFamily="2" charset="2"/>
              </a:rPr>
              <a:t>Sólo </a:t>
            </a:r>
            <a:r>
              <a:rPr lang="es-ES_tradnl" sz="2400" dirty="0" err="1">
                <a:sym typeface="Wingdings" panose="05000000000000000000" pitchFamily="2" charset="2"/>
              </a:rPr>
              <a:t>apl</a:t>
            </a:r>
            <a:r>
              <a:rPr lang="es-ES_tradnl" sz="2400" dirty="0">
                <a:sym typeface="Wingdings" panose="05000000000000000000" pitchFamily="2" charset="2"/>
              </a:rPr>
              <a:t>. multimedia &amp; videojuegos exprimen el hardware más reciente</a:t>
            </a:r>
          </a:p>
          <a:p>
            <a:pPr lvl="1"/>
            <a:endParaRPr lang="es-ES" sz="2400" dirty="0"/>
          </a:p>
          <a:p>
            <a:pPr lvl="1"/>
            <a:endParaRPr lang="es-ES" sz="2400" dirty="0"/>
          </a:p>
        </p:txBody>
      </p:sp>
    </p:spTree>
    <p:extLst>
      <p:ext uri="{BB962C8B-B14F-4D97-AF65-F5344CB8AC3E}">
        <p14:creationId xmlns:p14="http://schemas.microsoft.com/office/powerpoint/2010/main" val="2949054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fade">
                                      <p:cBhvr>
                                        <p:cTn id="25" dur="500"/>
                                        <p:tgtEl>
                                          <p:spTgt spid="3">
                                            <p:txEl>
                                              <p:pRg st="4" end="4"/>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fade">
                                      <p:cBhvr>
                                        <p:cTn id="28"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4428366-C4FC-41E3-BB4E-FABABA062AE4}"/>
              </a:ext>
            </a:extLst>
          </p:cNvPr>
          <p:cNvSpPr>
            <a:spLocks noGrp="1"/>
          </p:cNvSpPr>
          <p:nvPr>
            <p:ph type="title"/>
          </p:nvPr>
        </p:nvSpPr>
        <p:spPr/>
        <p:txBody>
          <a:bodyPr/>
          <a:lstStyle/>
          <a:p>
            <a:r>
              <a:rPr lang="es-ES" dirty="0"/>
              <a:t>Mars </a:t>
            </a:r>
            <a:r>
              <a:rPr lang="es-ES" dirty="0" err="1"/>
              <a:t>Perseverance</a:t>
            </a:r>
            <a:r>
              <a:rPr lang="es-ES" dirty="0"/>
              <a:t> Rover (</a:t>
            </a:r>
            <a:r>
              <a:rPr lang="es-ES" dirty="0" smtClean="0"/>
              <a:t>2020)</a:t>
            </a:r>
            <a:endParaRPr lang="es-ES" dirty="0"/>
          </a:p>
        </p:txBody>
      </p:sp>
      <p:sp>
        <p:nvSpPr>
          <p:cNvPr id="3" name="Marcador de contenido 2">
            <a:extLst>
              <a:ext uri="{FF2B5EF4-FFF2-40B4-BE49-F238E27FC236}">
                <a16:creationId xmlns:a16="http://schemas.microsoft.com/office/drawing/2014/main" id="{CA48B466-D334-47E6-81B9-A8830F12EBDB}"/>
              </a:ext>
            </a:extLst>
          </p:cNvPr>
          <p:cNvSpPr>
            <a:spLocks noGrp="1"/>
          </p:cNvSpPr>
          <p:nvPr>
            <p:ph idx="1"/>
          </p:nvPr>
        </p:nvSpPr>
        <p:spPr>
          <a:xfrm>
            <a:off x="457200" y="1600200"/>
            <a:ext cx="8229600" cy="5069160"/>
          </a:xfrm>
        </p:spPr>
        <p:txBody>
          <a:bodyPr/>
          <a:lstStyle/>
          <a:p>
            <a:r>
              <a:rPr lang="es-ES" sz="2800" dirty="0"/>
              <a:t>Usa CPU RAD750 (2001)</a:t>
            </a:r>
          </a:p>
          <a:p>
            <a:pPr lvl="1"/>
            <a:r>
              <a:rPr lang="es-ES" sz="2400" dirty="0"/>
              <a:t>Equivalente a un </a:t>
            </a:r>
            <a:r>
              <a:rPr lang="es-ES" sz="2400" dirty="0" err="1"/>
              <a:t>Power</a:t>
            </a:r>
            <a:r>
              <a:rPr lang="es-ES" sz="2400" dirty="0"/>
              <a:t> PC 750 (1997)</a:t>
            </a:r>
          </a:p>
          <a:p>
            <a:pPr lvl="2"/>
            <a:r>
              <a:rPr lang="es-ES" sz="2000" dirty="0"/>
              <a:t>El mismo usado en los Apple iMac G3 (1998)</a:t>
            </a:r>
          </a:p>
          <a:p>
            <a:pPr lvl="1"/>
            <a:r>
              <a:rPr lang="es-ES" sz="2400" dirty="0"/>
              <a:t>Placa resistente a la radiación</a:t>
            </a:r>
          </a:p>
          <a:p>
            <a:pPr lvl="1"/>
            <a:r>
              <a:rPr lang="es-ES" sz="2400" dirty="0"/>
              <a:t>10M transistores (vs. 1kM trans. del Intel i7)</a:t>
            </a:r>
            <a:endParaRPr lang="es-ES" sz="2000" dirty="0"/>
          </a:p>
          <a:p>
            <a:r>
              <a:rPr lang="es-ES" sz="2800" dirty="0"/>
              <a:t>200 MHz y 256Mb de RAM son suficientes para explorar Marte (de momento)</a:t>
            </a:r>
          </a:p>
          <a:p>
            <a:pPr lvl="2"/>
            <a:endParaRPr lang="es-ES" sz="2000" dirty="0"/>
          </a:p>
          <a:p>
            <a:pPr lvl="2"/>
            <a:endParaRPr lang="es-ES" sz="2000" dirty="0"/>
          </a:p>
          <a:p>
            <a:pPr lvl="2"/>
            <a:endParaRPr lang="es-ES" sz="2000" dirty="0"/>
          </a:p>
          <a:p>
            <a:pPr marL="114300" indent="0">
              <a:buNone/>
            </a:pPr>
            <a:endParaRPr lang="es-ES" sz="1400" dirty="0">
              <a:hlinkClick r:id="rId2"/>
            </a:endParaRPr>
          </a:p>
          <a:p>
            <a:pPr marL="114300" indent="0">
              <a:buNone/>
            </a:pPr>
            <a:endParaRPr lang="es-ES" sz="1400" dirty="0">
              <a:hlinkClick r:id="rId2"/>
            </a:endParaRPr>
          </a:p>
          <a:p>
            <a:pPr marL="114300" indent="0">
              <a:buNone/>
            </a:pPr>
            <a:r>
              <a:rPr lang="es-ES" sz="1400" dirty="0"/>
              <a:t>Fuente: </a:t>
            </a:r>
            <a:r>
              <a:rPr lang="es-ES" sz="1400" dirty="0" err="1">
                <a:hlinkClick r:id="rId2"/>
              </a:rPr>
              <a:t>Xataka</a:t>
            </a:r>
            <a:r>
              <a:rPr lang="es-ES" sz="1400" dirty="0">
                <a:hlinkClick r:id="rId2"/>
              </a:rPr>
              <a:t>, 01-03-2021</a:t>
            </a:r>
            <a:endParaRPr lang="es-ES" sz="1400" dirty="0"/>
          </a:p>
        </p:txBody>
      </p:sp>
      <p:pic>
        <p:nvPicPr>
          <p:cNvPr id="10244" name="Picture 4" descr="El Perseverance de la NASA tiene como procesador principal el mismo PowerPC 750 de los iMac G3 de colores de 1998 ">
            <a:extLst>
              <a:ext uri="{FF2B5EF4-FFF2-40B4-BE49-F238E27FC236}">
                <a16:creationId xmlns:a16="http://schemas.microsoft.com/office/drawing/2014/main" id="{03A21104-9C77-407B-A6EA-BEAF9D03563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389" r="9332" b="13671"/>
          <a:stretch/>
        </p:blipFill>
        <p:spPr bwMode="auto">
          <a:xfrm>
            <a:off x="6034800" y="4357461"/>
            <a:ext cx="2912573" cy="2494461"/>
          </a:xfrm>
          <a:prstGeom prst="rect">
            <a:avLst/>
          </a:prstGeom>
          <a:noFill/>
          <a:extLst>
            <a:ext uri="{909E8E84-426E-40DD-AFC4-6F175D3DCCD1}">
              <a14:hiddenFill xmlns:a14="http://schemas.microsoft.com/office/drawing/2010/main">
                <a:solidFill>
                  <a:srgbClr val="FFFFFF"/>
                </a:solidFill>
              </a14:hiddenFill>
            </a:ext>
          </a:extLst>
        </p:spPr>
      </p:pic>
      <p:pic>
        <p:nvPicPr>
          <p:cNvPr id="10246" name="Picture 6" descr="Rad750 1">
            <a:extLst>
              <a:ext uri="{FF2B5EF4-FFF2-40B4-BE49-F238E27FC236}">
                <a16:creationId xmlns:a16="http://schemas.microsoft.com/office/drawing/2014/main" id="{FE19A975-B75D-4923-8947-A2FC223A9C1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08304" y="1736381"/>
            <a:ext cx="1704992" cy="17049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799024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a:t>
            </a:r>
            <a:r>
              <a:rPr lang="es-ES_tradnl" dirty="0" err="1">
                <a:hlinkClick r:id="rId2"/>
              </a:rPr>
              <a:t>How</a:t>
            </a:r>
            <a:r>
              <a:rPr lang="es-ES_tradnl" dirty="0">
                <a:hlinkClick r:id="rId2"/>
              </a:rPr>
              <a:t> </a:t>
            </a:r>
            <a:r>
              <a:rPr lang="es-ES_tradnl" dirty="0" err="1">
                <a:hlinkClick r:id="rId2"/>
              </a:rPr>
              <a:t>the</a:t>
            </a:r>
            <a:r>
              <a:rPr lang="es-ES_tradnl" dirty="0">
                <a:hlinkClick r:id="rId2"/>
              </a:rPr>
              <a:t> </a:t>
            </a:r>
            <a:r>
              <a:rPr lang="es-ES_tradnl" dirty="0" err="1">
                <a:hlinkClick r:id="rId2"/>
              </a:rPr>
              <a:t>Pentagon’s</a:t>
            </a:r>
            <a:r>
              <a:rPr lang="es-ES_tradnl" dirty="0">
                <a:hlinkClick r:id="rId2"/>
              </a:rPr>
              <a:t> </a:t>
            </a:r>
            <a:r>
              <a:rPr lang="es-ES_tradnl" dirty="0" err="1">
                <a:hlinkClick r:id="rId2"/>
              </a:rPr>
              <a:t>payroll</a:t>
            </a:r>
            <a:r>
              <a:rPr lang="es-ES_tradnl" dirty="0">
                <a:hlinkClick r:id="rId2"/>
              </a:rPr>
              <a:t> </a:t>
            </a:r>
            <a:r>
              <a:rPr lang="es-ES_tradnl" dirty="0" err="1">
                <a:hlinkClick r:id="rId2"/>
              </a:rPr>
              <a:t>quagmire</a:t>
            </a:r>
            <a:r>
              <a:rPr lang="es-ES_tradnl" dirty="0">
                <a:hlinkClick r:id="rId2"/>
              </a:rPr>
              <a:t> </a:t>
            </a:r>
            <a:r>
              <a:rPr lang="es-ES_tradnl" dirty="0" err="1">
                <a:hlinkClick r:id="rId2"/>
              </a:rPr>
              <a:t>traps</a:t>
            </a:r>
            <a:r>
              <a:rPr lang="es-ES_tradnl" dirty="0">
                <a:hlinkClick r:id="rId2"/>
              </a:rPr>
              <a:t> </a:t>
            </a:r>
            <a:r>
              <a:rPr lang="es-ES_tradnl" dirty="0" err="1">
                <a:hlinkClick r:id="rId2"/>
              </a:rPr>
              <a:t>soldiers</a:t>
            </a:r>
            <a:r>
              <a:rPr lang="es-ES_tradnl" dirty="0"/>
              <a:t>”</a:t>
            </a:r>
            <a:endParaRPr lang="es-ES" dirty="0"/>
          </a:p>
        </p:txBody>
      </p:sp>
      <p:sp>
        <p:nvSpPr>
          <p:cNvPr id="3" name="2 Marcador de contenido"/>
          <p:cNvSpPr>
            <a:spLocks noGrp="1"/>
          </p:cNvSpPr>
          <p:nvPr>
            <p:ph idx="1"/>
          </p:nvPr>
        </p:nvSpPr>
        <p:spPr>
          <a:xfrm>
            <a:off x="251520" y="1600200"/>
            <a:ext cx="8784976" cy="4533900"/>
          </a:xfrm>
        </p:spPr>
        <p:txBody>
          <a:bodyPr/>
          <a:lstStyle/>
          <a:p>
            <a:r>
              <a:rPr lang="es-ES_tradnl" sz="2000" dirty="0"/>
              <a:t>Reuters, 9 Julio 2013</a:t>
            </a:r>
          </a:p>
          <a:p>
            <a:pPr marL="457200" lvl="1" indent="0">
              <a:buNone/>
            </a:pPr>
            <a:endParaRPr lang="es-ES_tradnl" sz="1600" dirty="0"/>
          </a:p>
          <a:p>
            <a:r>
              <a:rPr lang="en-US" sz="2000" dirty="0">
                <a:effectLst/>
              </a:rPr>
              <a:t>The </a:t>
            </a:r>
            <a:r>
              <a:rPr lang="en-US" sz="2000" dirty="0">
                <a:solidFill>
                  <a:srgbClr val="FFFF00"/>
                </a:solidFill>
                <a:effectLst/>
              </a:rPr>
              <a:t>Defense Finance and Accounting Service </a:t>
            </a:r>
            <a:r>
              <a:rPr lang="en-US" sz="2000" dirty="0">
                <a:effectLst/>
              </a:rPr>
              <a:t>(DFAS)… has roughly </a:t>
            </a:r>
            <a:r>
              <a:rPr lang="en-US" sz="2000" dirty="0">
                <a:solidFill>
                  <a:srgbClr val="FFFF00"/>
                </a:solidFill>
                <a:effectLst/>
              </a:rPr>
              <a:t>12,000 employees </a:t>
            </a:r>
            <a:r>
              <a:rPr lang="en-US" sz="2000" dirty="0">
                <a:effectLst/>
              </a:rPr>
              <a:t>and … it is responsible for </a:t>
            </a:r>
            <a:r>
              <a:rPr lang="en-US" sz="2000" dirty="0">
                <a:solidFill>
                  <a:srgbClr val="FFFF00"/>
                </a:solidFill>
                <a:effectLst/>
              </a:rPr>
              <a:t>paying America’s 2.7 million active-duty and Reserve soldiers, sailors, airmen and Marines</a:t>
            </a:r>
            <a:r>
              <a:rPr lang="en-US" sz="2000" dirty="0">
                <a:effectLst/>
              </a:rPr>
              <a:t>.</a:t>
            </a:r>
          </a:p>
          <a:p>
            <a:r>
              <a:rPr lang="en-US" sz="2000" dirty="0">
                <a:effectLst/>
              </a:rPr>
              <a:t>Aiken (</a:t>
            </a:r>
            <a:r>
              <a:rPr lang="en-US" sz="2000" dirty="0">
                <a:solidFill>
                  <a:srgbClr val="FFFF00"/>
                </a:solidFill>
                <a:effectLst/>
              </a:rPr>
              <a:t>two tours of combat duty had left him shattered)</a:t>
            </a:r>
            <a:r>
              <a:rPr lang="en-US" sz="2000" dirty="0">
                <a:effectLst/>
              </a:rPr>
              <a:t> was transferred to Schweinfurt, Germany, where he began visiting </a:t>
            </a:r>
            <a:r>
              <a:rPr lang="en-US" sz="2000" dirty="0" err="1">
                <a:effectLst/>
              </a:rPr>
              <a:t>Landstuhl</a:t>
            </a:r>
            <a:r>
              <a:rPr lang="en-US" sz="2000" dirty="0">
                <a:effectLst/>
              </a:rPr>
              <a:t> for treatment.</a:t>
            </a:r>
          </a:p>
          <a:p>
            <a:r>
              <a:rPr lang="en-US" sz="2000" dirty="0">
                <a:effectLst/>
              </a:rPr>
              <a:t>But Aiken was taking a bus on his visits to </a:t>
            </a:r>
            <a:r>
              <a:rPr lang="en-US" sz="2000" dirty="0" err="1">
                <a:effectLst/>
              </a:rPr>
              <a:t>Landstuhl</a:t>
            </a:r>
            <a:r>
              <a:rPr lang="en-US" sz="2000" dirty="0">
                <a:effectLst/>
              </a:rPr>
              <a:t>. DFAS staff there, meeting wounded warriors as they arrived by air, never caught him in their system. </a:t>
            </a:r>
          </a:p>
          <a:p>
            <a:r>
              <a:rPr lang="en-US" sz="2000" dirty="0">
                <a:effectLst/>
              </a:rPr>
              <a:t>He received </a:t>
            </a:r>
            <a:r>
              <a:rPr lang="en-US" sz="2000" dirty="0">
                <a:solidFill>
                  <a:srgbClr val="FFFF00"/>
                </a:solidFill>
                <a:effectLst/>
              </a:rPr>
              <a:t>$2,337.56, instead of </a:t>
            </a:r>
            <a:r>
              <a:rPr lang="en-US" sz="2000" dirty="0">
                <a:effectLst/>
              </a:rPr>
              <a:t>his normal monthly take-home pay of about </a:t>
            </a:r>
            <a:r>
              <a:rPr lang="en-US" sz="2000" dirty="0">
                <a:solidFill>
                  <a:srgbClr val="FFFF00"/>
                </a:solidFill>
                <a:effectLst/>
              </a:rPr>
              <a:t>$3,300</a:t>
            </a:r>
            <a:r>
              <a:rPr lang="en-US" sz="2000" dirty="0">
                <a:effectLst/>
              </a:rPr>
              <a:t>. He quickly raised the issue with staff. </a:t>
            </a:r>
            <a:r>
              <a:rPr lang="en-US" sz="2000" dirty="0">
                <a:solidFill>
                  <a:srgbClr val="FFFF00"/>
                </a:solidFill>
                <a:effectLst/>
              </a:rPr>
              <a:t>It only got worse</a:t>
            </a:r>
            <a:r>
              <a:rPr lang="en-US" sz="2000" dirty="0">
                <a:effectLst/>
              </a:rPr>
              <a:t>. For all of December, </a:t>
            </a:r>
            <a:r>
              <a:rPr lang="en-US" sz="2000" dirty="0">
                <a:solidFill>
                  <a:srgbClr val="FFFF00"/>
                </a:solidFill>
                <a:effectLst/>
              </a:rPr>
              <a:t>his pay came to $117.99</a:t>
            </a:r>
            <a:r>
              <a:rPr lang="en-US" sz="2000" dirty="0">
                <a:effectLst/>
              </a:rPr>
              <a:t>.</a:t>
            </a:r>
          </a:p>
          <a:p>
            <a:endParaRPr lang="es-ES_tradnl" sz="2000" dirty="0"/>
          </a:p>
          <a:p>
            <a:endParaRPr lang="en-US" sz="2000" b="1" dirty="0">
              <a:effectLst/>
            </a:endParaRPr>
          </a:p>
        </p:txBody>
      </p:sp>
    </p:spTree>
    <p:extLst>
      <p:ext uri="{BB962C8B-B14F-4D97-AF65-F5344CB8AC3E}">
        <p14:creationId xmlns:p14="http://schemas.microsoft.com/office/powerpoint/2010/main" val="350483958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Título"/>
          <p:cNvSpPr txBox="1">
            <a:spLocks/>
          </p:cNvSpPr>
          <p:nvPr/>
        </p:nvSpPr>
        <p:spPr>
          <a:xfrm>
            <a:off x="440594" y="12998"/>
            <a:ext cx="8229600" cy="1143000"/>
          </a:xfrm>
          <a:prstGeom prst="rect">
            <a:avLst/>
          </a:prstGeom>
        </p:spPr>
        <p:txBody>
          <a:bodyPr/>
          <a:lst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a:lstStyle>
          <a:p>
            <a:r>
              <a:rPr lang="es-ES_tradnl" kern="0"/>
              <a:t>“How the Pentagon’s payroll quagmire traps soldiers” </a:t>
            </a:r>
            <a:endParaRPr lang="es-ES" kern="0" dirty="0"/>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013" y="1360884"/>
            <a:ext cx="8942387" cy="5524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7408828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116632"/>
            <a:ext cx="8229600" cy="1143000"/>
          </a:xfrm>
        </p:spPr>
        <p:txBody>
          <a:bodyPr/>
          <a:lstStyle/>
          <a:p>
            <a:r>
              <a:rPr lang="es-ES_tradnl" dirty="0"/>
              <a:t>“</a:t>
            </a:r>
            <a:r>
              <a:rPr lang="es-ES_tradnl" dirty="0" err="1"/>
              <a:t>How</a:t>
            </a:r>
            <a:r>
              <a:rPr lang="es-ES_tradnl" dirty="0"/>
              <a:t> </a:t>
            </a:r>
            <a:r>
              <a:rPr lang="es-ES_tradnl" dirty="0" err="1"/>
              <a:t>the</a:t>
            </a:r>
            <a:r>
              <a:rPr lang="es-ES_tradnl" dirty="0"/>
              <a:t> </a:t>
            </a:r>
            <a:r>
              <a:rPr lang="es-ES_tradnl" dirty="0" err="1"/>
              <a:t>Pentagon’s</a:t>
            </a:r>
            <a:r>
              <a:rPr lang="es-ES_tradnl" dirty="0"/>
              <a:t> </a:t>
            </a:r>
            <a:r>
              <a:rPr lang="es-ES_tradnl" dirty="0" err="1"/>
              <a:t>payroll</a:t>
            </a:r>
            <a:r>
              <a:rPr lang="es-ES_tradnl" dirty="0"/>
              <a:t> </a:t>
            </a:r>
            <a:r>
              <a:rPr lang="es-ES_tradnl" dirty="0" err="1"/>
              <a:t>quagmire</a:t>
            </a:r>
            <a:r>
              <a:rPr lang="es-ES_tradnl" dirty="0"/>
              <a:t> </a:t>
            </a:r>
            <a:r>
              <a:rPr lang="es-ES_tradnl" dirty="0" err="1"/>
              <a:t>traps</a:t>
            </a:r>
            <a:r>
              <a:rPr lang="es-ES_tradnl" dirty="0"/>
              <a:t> </a:t>
            </a:r>
            <a:r>
              <a:rPr lang="es-ES_tradnl" dirty="0" err="1"/>
              <a:t>soldiers</a:t>
            </a:r>
            <a:r>
              <a:rPr lang="es-ES_tradnl" dirty="0"/>
              <a:t>” </a:t>
            </a:r>
            <a:endParaRPr lang="es-ES" dirty="0"/>
          </a:p>
        </p:txBody>
      </p:sp>
      <p:sp>
        <p:nvSpPr>
          <p:cNvPr id="3" name="2 Marcador de contenido"/>
          <p:cNvSpPr>
            <a:spLocks noGrp="1"/>
          </p:cNvSpPr>
          <p:nvPr>
            <p:ph idx="1"/>
          </p:nvPr>
        </p:nvSpPr>
        <p:spPr>
          <a:xfrm>
            <a:off x="251520" y="1484784"/>
            <a:ext cx="8784976" cy="4533900"/>
          </a:xfrm>
        </p:spPr>
        <p:txBody>
          <a:bodyPr/>
          <a:lstStyle/>
          <a:p>
            <a:r>
              <a:rPr lang="en-US" sz="2000" dirty="0">
                <a:effectLst/>
              </a:rPr>
              <a:t>In a December 2012 report on Army pay, the Government Accountability Office said </a:t>
            </a:r>
            <a:r>
              <a:rPr lang="en-US" sz="2000" dirty="0">
                <a:solidFill>
                  <a:srgbClr val="FFFF00"/>
                </a:solidFill>
                <a:effectLst/>
              </a:rPr>
              <a:t>DFAS and the Army have no way to ensure correct pay for soldiers and no way to track errors</a:t>
            </a:r>
            <a:r>
              <a:rPr lang="en-US" sz="2000" dirty="0">
                <a:effectLst/>
              </a:rPr>
              <a:t>. </a:t>
            </a:r>
          </a:p>
          <a:p>
            <a:r>
              <a:rPr lang="en-US" sz="2000" b="1" dirty="0">
                <a:effectLst/>
              </a:rPr>
              <a:t>“</a:t>
            </a:r>
            <a:r>
              <a:rPr lang="en-US" sz="2000" dirty="0">
                <a:effectLst/>
              </a:rPr>
              <a:t>The Defense Department’s jury-rigged network of mostly </a:t>
            </a:r>
            <a:r>
              <a:rPr lang="en-US" sz="2000" dirty="0">
                <a:solidFill>
                  <a:srgbClr val="FFFF00"/>
                </a:solidFill>
                <a:effectLst/>
              </a:rPr>
              <a:t>incompatible computer systems for payroll and accounting, many of them decades old, long obsolete, and unable to communicate with each other</a:t>
            </a:r>
            <a:r>
              <a:rPr lang="en-US" sz="2000" dirty="0">
                <a:effectLst/>
              </a:rPr>
              <a:t>. The DFAS </a:t>
            </a:r>
            <a:r>
              <a:rPr lang="en-US" sz="2000" dirty="0">
                <a:solidFill>
                  <a:srgbClr val="FFFF00"/>
                </a:solidFill>
                <a:effectLst/>
              </a:rPr>
              <a:t>accounting system still uses a half-century-old computer language</a:t>
            </a:r>
            <a:r>
              <a:rPr lang="en-US" sz="2000" dirty="0">
                <a:effectLst/>
              </a:rPr>
              <a:t> that is largely unable to communicate with the equally outmoded personnel management systems employed by each of the military services”</a:t>
            </a:r>
          </a:p>
          <a:p>
            <a:r>
              <a:rPr lang="en-US" sz="2000" b="1" dirty="0">
                <a:effectLst/>
              </a:rPr>
              <a:t>“</a:t>
            </a:r>
            <a:r>
              <a:rPr lang="en-US" sz="2000" dirty="0">
                <a:effectLst/>
              </a:rPr>
              <a:t>Reuters will delve into how </a:t>
            </a:r>
            <a:r>
              <a:rPr lang="en-US" sz="2000" dirty="0">
                <a:solidFill>
                  <a:srgbClr val="FFFF00"/>
                </a:solidFill>
                <a:effectLst/>
              </a:rPr>
              <a:t>an organization that fields the most sophisticated technology in the world </a:t>
            </a:r>
            <a:r>
              <a:rPr lang="en-US" sz="2000" dirty="0">
                <a:effectLst/>
              </a:rPr>
              <a:t>to fight wars and spy on enemies </a:t>
            </a:r>
            <a:r>
              <a:rPr lang="en-US" sz="2000" dirty="0">
                <a:solidFill>
                  <a:srgbClr val="FFFF00"/>
                </a:solidFill>
                <a:effectLst/>
              </a:rPr>
              <a:t>has come to rely on an accounting system of antiquated, error-prone computers;</a:t>
            </a:r>
            <a:r>
              <a:rPr lang="en-US" sz="2000" dirty="0">
                <a:effectLst/>
              </a:rPr>
              <a:t>”</a:t>
            </a:r>
          </a:p>
          <a:p>
            <a:r>
              <a:rPr lang="en-US" sz="2000" b="1" dirty="0">
                <a:effectLst/>
              </a:rPr>
              <a:t>“</a:t>
            </a:r>
            <a:r>
              <a:rPr lang="en-US" sz="2000" dirty="0">
                <a:solidFill>
                  <a:srgbClr val="FFFF00"/>
                </a:solidFill>
                <a:effectLst/>
              </a:rPr>
              <a:t>Staff often must transcribe information from one system onto paper, carry it to another office, and hand it off to other workers who then manually enter it into other systems</a:t>
            </a:r>
            <a:r>
              <a:rPr lang="en-US" sz="2000" dirty="0">
                <a:effectLst/>
              </a:rPr>
              <a:t>”</a:t>
            </a:r>
            <a:endParaRPr lang="en-US" sz="2800" b="1" dirty="0">
              <a:effectLst/>
            </a:endParaRPr>
          </a:p>
          <a:p>
            <a:endParaRPr lang="es-ES" dirty="0"/>
          </a:p>
        </p:txBody>
      </p:sp>
    </p:spTree>
    <p:extLst>
      <p:ext uri="{BB962C8B-B14F-4D97-AF65-F5344CB8AC3E}">
        <p14:creationId xmlns:p14="http://schemas.microsoft.com/office/powerpoint/2010/main" val="123028486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a:t>
            </a:r>
            <a:r>
              <a:rPr lang="es-ES_tradnl" dirty="0" err="1"/>
              <a:t>How</a:t>
            </a:r>
            <a:r>
              <a:rPr lang="es-ES_tradnl" dirty="0"/>
              <a:t> </a:t>
            </a:r>
            <a:r>
              <a:rPr lang="es-ES_tradnl" dirty="0" err="1"/>
              <a:t>the</a:t>
            </a:r>
            <a:r>
              <a:rPr lang="es-ES_tradnl" dirty="0"/>
              <a:t> </a:t>
            </a:r>
            <a:r>
              <a:rPr lang="es-ES_tradnl" dirty="0" err="1"/>
              <a:t>Pentagon’s</a:t>
            </a:r>
            <a:r>
              <a:rPr lang="es-ES_tradnl" dirty="0"/>
              <a:t> </a:t>
            </a:r>
            <a:r>
              <a:rPr lang="es-ES_tradnl" dirty="0" err="1"/>
              <a:t>payroll</a:t>
            </a:r>
            <a:r>
              <a:rPr lang="es-ES_tradnl" dirty="0"/>
              <a:t> </a:t>
            </a:r>
            <a:r>
              <a:rPr lang="es-ES_tradnl" dirty="0" err="1"/>
              <a:t>quagmire</a:t>
            </a:r>
            <a:r>
              <a:rPr lang="es-ES_tradnl" dirty="0"/>
              <a:t> </a:t>
            </a:r>
            <a:r>
              <a:rPr lang="es-ES_tradnl" dirty="0" err="1"/>
              <a:t>traps</a:t>
            </a:r>
            <a:r>
              <a:rPr lang="es-ES_tradnl" dirty="0"/>
              <a:t> </a:t>
            </a:r>
            <a:r>
              <a:rPr lang="es-ES_tradnl" dirty="0" err="1"/>
              <a:t>soldiers</a:t>
            </a:r>
            <a:r>
              <a:rPr lang="es-ES_tradnl" dirty="0"/>
              <a:t>” </a:t>
            </a:r>
            <a:endParaRPr lang="es-ES" dirty="0"/>
          </a:p>
        </p:txBody>
      </p:sp>
      <p:sp>
        <p:nvSpPr>
          <p:cNvPr id="3" name="2 Marcador de contenido"/>
          <p:cNvSpPr>
            <a:spLocks noGrp="1"/>
          </p:cNvSpPr>
          <p:nvPr>
            <p:ph idx="1"/>
          </p:nvPr>
        </p:nvSpPr>
        <p:spPr>
          <a:xfrm>
            <a:off x="323528" y="1600200"/>
            <a:ext cx="8496944" cy="4533900"/>
          </a:xfrm>
        </p:spPr>
        <p:txBody>
          <a:bodyPr/>
          <a:lstStyle/>
          <a:p>
            <a:r>
              <a:rPr lang="en-US" sz="2000" b="1" dirty="0">
                <a:effectLst/>
              </a:rPr>
              <a:t>“</a:t>
            </a:r>
            <a:r>
              <a:rPr lang="en-US" sz="2000" dirty="0">
                <a:effectLst/>
              </a:rPr>
              <a:t>When the U.S. invaded Iraq in 2003, </a:t>
            </a:r>
            <a:r>
              <a:rPr lang="en-US" sz="2000" dirty="0">
                <a:solidFill>
                  <a:srgbClr val="FFFF00"/>
                </a:solidFill>
                <a:effectLst/>
              </a:rPr>
              <a:t>retired four-star general Peter </a:t>
            </a:r>
            <a:r>
              <a:rPr lang="en-US" sz="2000" dirty="0" err="1">
                <a:solidFill>
                  <a:srgbClr val="FFFF00"/>
                </a:solidFill>
                <a:effectLst/>
              </a:rPr>
              <a:t>Schoomaker</a:t>
            </a:r>
            <a:r>
              <a:rPr lang="en-US" sz="2000" dirty="0">
                <a:effectLst/>
              </a:rPr>
              <a:t> heeded a call from Defense Secretary Donald Rumsfeld </a:t>
            </a:r>
            <a:r>
              <a:rPr lang="en-US" sz="2000" dirty="0">
                <a:solidFill>
                  <a:srgbClr val="FFFF00"/>
                </a:solidFill>
                <a:effectLst/>
              </a:rPr>
              <a:t>to return to active duty </a:t>
            </a:r>
            <a:r>
              <a:rPr lang="en-US" sz="2000" dirty="0">
                <a:effectLst/>
              </a:rPr>
              <a:t>- as Army chief of staff, the highest military rank in the Army. </a:t>
            </a:r>
            <a:r>
              <a:rPr lang="en-US" sz="2000" dirty="0" err="1">
                <a:solidFill>
                  <a:srgbClr val="FFFF00"/>
                </a:solidFill>
                <a:effectLst/>
              </a:rPr>
              <a:t>Schoomaker</a:t>
            </a:r>
            <a:r>
              <a:rPr lang="en-US" sz="2000" dirty="0">
                <a:solidFill>
                  <a:srgbClr val="FFFF00"/>
                </a:solidFill>
                <a:effectLst/>
              </a:rPr>
              <a:t> returned to work, but he didn't get paid</a:t>
            </a:r>
            <a:r>
              <a:rPr lang="en-US" sz="2000" dirty="0">
                <a:effectLst/>
              </a:rPr>
              <a:t>. DFAS had - correctly - stopped </a:t>
            </a:r>
            <a:r>
              <a:rPr lang="en-US" sz="2000" dirty="0" err="1">
                <a:effectLst/>
              </a:rPr>
              <a:t>Schoomaker’s</a:t>
            </a:r>
            <a:r>
              <a:rPr lang="en-US" sz="2000" dirty="0">
                <a:effectLst/>
              </a:rPr>
              <a:t> monthly retirement checks when he resumed active duty. But </a:t>
            </a:r>
            <a:r>
              <a:rPr lang="en-US" sz="2000" dirty="0">
                <a:solidFill>
                  <a:srgbClr val="FFFF00"/>
                </a:solidFill>
                <a:effectLst/>
              </a:rPr>
              <a:t>its computers weren’t able to restart pay for a soldier returning from retirement</a:t>
            </a:r>
            <a:r>
              <a:rPr lang="en-US" sz="2000" dirty="0">
                <a:effectLst/>
              </a:rPr>
              <a:t>.</a:t>
            </a:r>
            <a:r>
              <a:rPr lang="en-US" sz="2000" b="1" dirty="0">
                <a:effectLst/>
              </a:rPr>
              <a:t> </a:t>
            </a:r>
            <a:r>
              <a:rPr lang="en-US" sz="2000" dirty="0">
                <a:effectLst/>
              </a:rPr>
              <a:t>In the meantime, soon after </a:t>
            </a:r>
            <a:r>
              <a:rPr lang="en-US" sz="2000" dirty="0" err="1">
                <a:effectLst/>
              </a:rPr>
              <a:t>Schoomaker’s</a:t>
            </a:r>
            <a:r>
              <a:rPr lang="en-US" sz="2000" dirty="0">
                <a:effectLst/>
              </a:rPr>
              <a:t> return to active duty, </a:t>
            </a:r>
            <a:r>
              <a:rPr lang="en-US" sz="2000" dirty="0">
                <a:solidFill>
                  <a:srgbClr val="FFFF00"/>
                </a:solidFill>
                <a:effectLst/>
              </a:rPr>
              <a:t>a computer-generated letter arrived at his home, addressed to his wife and offering condolences on the general’s death</a:t>
            </a:r>
            <a:r>
              <a:rPr lang="en-US" sz="2000" dirty="0">
                <a:effectLst/>
              </a:rPr>
              <a:t>. </a:t>
            </a:r>
            <a:r>
              <a:rPr lang="en-US" sz="2000" dirty="0">
                <a:solidFill>
                  <a:srgbClr val="FFFF00"/>
                </a:solidFill>
                <a:effectLst/>
              </a:rPr>
              <a:t>DFAS’s computers were programmed to assume that when a retiree was taken off the rolls, that person had died</a:t>
            </a:r>
            <a:r>
              <a:rPr lang="en-US" sz="2000" dirty="0">
                <a:effectLst/>
              </a:rPr>
              <a:t>. The letter didn’t cause any undue alarm at the </a:t>
            </a:r>
            <a:r>
              <a:rPr lang="en-US" sz="2000" dirty="0" err="1">
                <a:effectLst/>
              </a:rPr>
              <a:t>Schoomaker</a:t>
            </a:r>
            <a:r>
              <a:rPr lang="en-US" sz="2000" dirty="0">
                <a:effectLst/>
              </a:rPr>
              <a:t> home; the general was living there at the time. He did notice that the </a:t>
            </a:r>
            <a:r>
              <a:rPr lang="en-US" sz="2000" dirty="0">
                <a:solidFill>
                  <a:srgbClr val="FFFF00"/>
                </a:solidFill>
                <a:effectLst/>
              </a:rPr>
              <a:t>letter spelled his name three different ways</a:t>
            </a:r>
            <a:r>
              <a:rPr lang="en-US" sz="2000" dirty="0">
                <a:effectLst/>
              </a:rPr>
              <a:t>. “If the Chief of Staff of the Army is treated that way,” </a:t>
            </a:r>
            <a:r>
              <a:rPr lang="en-US" sz="2000" dirty="0" err="1">
                <a:effectLst/>
              </a:rPr>
              <a:t>Schoomaker</a:t>
            </a:r>
            <a:r>
              <a:rPr lang="en-US" sz="2000" dirty="0">
                <a:effectLst/>
              </a:rPr>
              <a:t> says, “you can imagine how a private is treated.”</a:t>
            </a:r>
            <a:endParaRPr lang="en-US" sz="2000" b="1" dirty="0">
              <a:effectLst/>
            </a:endParaRPr>
          </a:p>
          <a:p>
            <a:endParaRPr lang="es-ES" dirty="0"/>
          </a:p>
        </p:txBody>
      </p:sp>
    </p:spTree>
    <p:extLst>
      <p:ext uri="{BB962C8B-B14F-4D97-AF65-F5344CB8AC3E}">
        <p14:creationId xmlns:p14="http://schemas.microsoft.com/office/powerpoint/2010/main" val="213399910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a:t>
            </a:r>
            <a:r>
              <a:rPr lang="es-ES_tradnl" dirty="0" err="1"/>
              <a:t>How</a:t>
            </a:r>
            <a:r>
              <a:rPr lang="es-ES_tradnl" dirty="0"/>
              <a:t> </a:t>
            </a:r>
            <a:r>
              <a:rPr lang="es-ES_tradnl" dirty="0" err="1"/>
              <a:t>the</a:t>
            </a:r>
            <a:r>
              <a:rPr lang="es-ES_tradnl" dirty="0"/>
              <a:t> </a:t>
            </a:r>
            <a:r>
              <a:rPr lang="es-ES_tradnl" dirty="0" err="1"/>
              <a:t>Pentagon’s</a:t>
            </a:r>
            <a:r>
              <a:rPr lang="es-ES_tradnl" dirty="0"/>
              <a:t> </a:t>
            </a:r>
            <a:r>
              <a:rPr lang="es-ES_tradnl" dirty="0" err="1"/>
              <a:t>payroll</a:t>
            </a:r>
            <a:r>
              <a:rPr lang="es-ES_tradnl" dirty="0"/>
              <a:t> </a:t>
            </a:r>
            <a:r>
              <a:rPr lang="es-ES_tradnl" dirty="0" err="1"/>
              <a:t>quagmire</a:t>
            </a:r>
            <a:r>
              <a:rPr lang="es-ES_tradnl" dirty="0"/>
              <a:t> </a:t>
            </a:r>
            <a:r>
              <a:rPr lang="es-ES_tradnl" dirty="0" err="1"/>
              <a:t>traps</a:t>
            </a:r>
            <a:r>
              <a:rPr lang="es-ES_tradnl" dirty="0"/>
              <a:t> </a:t>
            </a:r>
            <a:r>
              <a:rPr lang="es-ES_tradnl" dirty="0" err="1"/>
              <a:t>soldiers</a:t>
            </a:r>
            <a:r>
              <a:rPr lang="es-ES_tradnl" dirty="0"/>
              <a:t>” </a:t>
            </a:r>
            <a:endParaRPr lang="es-ES" dirty="0"/>
          </a:p>
        </p:txBody>
      </p:sp>
      <p:sp>
        <p:nvSpPr>
          <p:cNvPr id="3" name="2 Marcador de contenido"/>
          <p:cNvSpPr>
            <a:spLocks noGrp="1"/>
          </p:cNvSpPr>
          <p:nvPr>
            <p:ph idx="1"/>
          </p:nvPr>
        </p:nvSpPr>
        <p:spPr>
          <a:xfrm>
            <a:off x="457200" y="1600200"/>
            <a:ext cx="8435280" cy="4533900"/>
          </a:xfrm>
        </p:spPr>
        <p:txBody>
          <a:bodyPr/>
          <a:lstStyle/>
          <a:p>
            <a:endParaRPr lang="en-US" dirty="0">
              <a:effectLst/>
            </a:endParaRPr>
          </a:p>
          <a:p>
            <a:r>
              <a:rPr lang="en-US" sz="2000" b="1" dirty="0">
                <a:effectLst/>
              </a:rPr>
              <a:t>“</a:t>
            </a:r>
            <a:r>
              <a:rPr lang="en-US" sz="2000" dirty="0">
                <a:solidFill>
                  <a:srgbClr val="FFFF00"/>
                </a:solidFill>
                <a:effectLst/>
              </a:rPr>
              <a:t>Most of the Cobol code the Pentagon uses for payroll and accounting was written in the 1960s</a:t>
            </a:r>
            <a:r>
              <a:rPr lang="en-US" sz="2000" dirty="0">
                <a:effectLst/>
              </a:rPr>
              <a:t>, according to 2006 congressional testimony by Zack </a:t>
            </a:r>
            <a:r>
              <a:rPr lang="en-US" sz="2000" dirty="0" err="1">
                <a:effectLst/>
              </a:rPr>
              <a:t>Gaddy</a:t>
            </a:r>
            <a:r>
              <a:rPr lang="en-US" sz="2000" dirty="0">
                <a:effectLst/>
              </a:rPr>
              <a:t>, director of DFAS from May 2004 to September 2008.”</a:t>
            </a:r>
          </a:p>
          <a:p>
            <a:r>
              <a:rPr lang="en-US" sz="2000" dirty="0">
                <a:effectLst/>
              </a:rPr>
              <a:t>The system has “</a:t>
            </a:r>
            <a:r>
              <a:rPr lang="en-US" sz="2000" dirty="0">
                <a:solidFill>
                  <a:srgbClr val="FFFF00"/>
                </a:solidFill>
                <a:effectLst/>
              </a:rPr>
              <a:t>seven million lines of Cobol code that hasn’t been updated” in more than a dozen years, and significant parts of the code have been “corrupted.</a:t>
            </a:r>
            <a:r>
              <a:rPr lang="en-US" sz="2000" dirty="0">
                <a:effectLst/>
              </a:rPr>
              <a:t>” As DFAS itself said: </a:t>
            </a:r>
            <a:r>
              <a:rPr lang="en-US" sz="2000" dirty="0">
                <a:solidFill>
                  <a:srgbClr val="FFFF00"/>
                </a:solidFill>
                <a:effectLst/>
              </a:rPr>
              <a:t>“As time passes, the pool of Cobol expertise dwindles.” </a:t>
            </a:r>
            <a:r>
              <a:rPr lang="en-US" sz="2000" dirty="0">
                <a:effectLst/>
              </a:rPr>
              <a:t>Further, the system is nearly </a:t>
            </a:r>
            <a:r>
              <a:rPr lang="en-US" sz="2000" dirty="0">
                <a:solidFill>
                  <a:srgbClr val="FFFF00"/>
                </a:solidFill>
                <a:effectLst/>
              </a:rPr>
              <a:t>impossible to update because the documentation </a:t>
            </a:r>
            <a:r>
              <a:rPr lang="en-US" sz="2000" dirty="0">
                <a:effectLst/>
              </a:rPr>
              <a:t>for it - explaining how it was built, what was in it, and how it works - </a:t>
            </a:r>
            <a:r>
              <a:rPr lang="en-US" sz="2000" dirty="0">
                <a:solidFill>
                  <a:srgbClr val="FFFF00"/>
                </a:solidFill>
                <a:effectLst/>
              </a:rPr>
              <a:t>disappeared long ago</a:t>
            </a:r>
            <a:r>
              <a:rPr lang="en-US" sz="2000" dirty="0">
                <a:effectLst/>
              </a:rPr>
              <a:t>.</a:t>
            </a:r>
          </a:p>
          <a:p>
            <a:r>
              <a:rPr lang="en-US" sz="2000" dirty="0">
                <a:solidFill>
                  <a:srgbClr val="FFFF00"/>
                </a:solidFill>
                <a:effectLst/>
              </a:rPr>
              <a:t>The board’s recommendation: Scrap the current system</a:t>
            </a:r>
            <a:r>
              <a:rPr lang="en-US" sz="2000" dirty="0">
                <a:effectLst/>
              </a:rPr>
              <a:t>. The Pentagon should emulate big corporations and implement a “</a:t>
            </a:r>
            <a:r>
              <a:rPr lang="en-US" sz="2000" dirty="0">
                <a:solidFill>
                  <a:srgbClr val="FFFF00"/>
                </a:solidFill>
                <a:effectLst/>
              </a:rPr>
              <a:t>single, all-Service and all-component, fully integrated personnel and pay system</a:t>
            </a:r>
            <a:r>
              <a:rPr lang="en-US" sz="2000" dirty="0">
                <a:effectLst/>
              </a:rPr>
              <a:t>, with common core software.”</a:t>
            </a:r>
            <a:endParaRPr lang="en-US" sz="2000" b="1" dirty="0">
              <a:effectLst/>
            </a:endParaRPr>
          </a:p>
          <a:p>
            <a:endParaRPr lang="es-ES" dirty="0"/>
          </a:p>
        </p:txBody>
      </p:sp>
    </p:spTree>
    <p:extLst>
      <p:ext uri="{BB962C8B-B14F-4D97-AF65-F5344CB8AC3E}">
        <p14:creationId xmlns:p14="http://schemas.microsoft.com/office/powerpoint/2010/main" val="36052887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a:t>
            </a:r>
            <a:r>
              <a:rPr lang="es-ES_tradnl" dirty="0" err="1"/>
              <a:t>How</a:t>
            </a:r>
            <a:r>
              <a:rPr lang="es-ES_tradnl" dirty="0"/>
              <a:t> </a:t>
            </a:r>
            <a:r>
              <a:rPr lang="es-ES_tradnl" dirty="0" err="1"/>
              <a:t>the</a:t>
            </a:r>
            <a:r>
              <a:rPr lang="es-ES_tradnl" dirty="0"/>
              <a:t> </a:t>
            </a:r>
            <a:r>
              <a:rPr lang="es-ES_tradnl" dirty="0" err="1"/>
              <a:t>Pentagon’s</a:t>
            </a:r>
            <a:r>
              <a:rPr lang="es-ES_tradnl" dirty="0"/>
              <a:t> </a:t>
            </a:r>
            <a:r>
              <a:rPr lang="es-ES_tradnl" dirty="0" err="1"/>
              <a:t>payroll</a:t>
            </a:r>
            <a:r>
              <a:rPr lang="es-ES_tradnl" dirty="0"/>
              <a:t> </a:t>
            </a:r>
            <a:r>
              <a:rPr lang="es-ES_tradnl" dirty="0" err="1"/>
              <a:t>quagmire</a:t>
            </a:r>
            <a:r>
              <a:rPr lang="es-ES_tradnl" dirty="0"/>
              <a:t> </a:t>
            </a:r>
            <a:r>
              <a:rPr lang="es-ES_tradnl" dirty="0" err="1"/>
              <a:t>traps</a:t>
            </a:r>
            <a:r>
              <a:rPr lang="es-ES_tradnl" dirty="0"/>
              <a:t> </a:t>
            </a:r>
            <a:r>
              <a:rPr lang="es-ES_tradnl" dirty="0" err="1"/>
              <a:t>soldiers</a:t>
            </a:r>
            <a:r>
              <a:rPr lang="es-ES_tradnl" dirty="0"/>
              <a:t>”</a:t>
            </a:r>
            <a:endParaRPr lang="es-ES" dirty="0"/>
          </a:p>
        </p:txBody>
      </p:sp>
      <p:sp>
        <p:nvSpPr>
          <p:cNvPr id="3" name="2 Marcador de contenido"/>
          <p:cNvSpPr>
            <a:spLocks noGrp="1"/>
          </p:cNvSpPr>
          <p:nvPr>
            <p:ph idx="1"/>
          </p:nvPr>
        </p:nvSpPr>
        <p:spPr>
          <a:xfrm>
            <a:off x="0" y="1600200"/>
            <a:ext cx="9036496" cy="4533900"/>
          </a:xfrm>
        </p:spPr>
        <p:txBody>
          <a:bodyPr/>
          <a:lstStyle/>
          <a:p>
            <a:r>
              <a:rPr lang="en-US" sz="2000" dirty="0">
                <a:solidFill>
                  <a:srgbClr val="FFFF00"/>
                </a:solidFill>
                <a:effectLst/>
              </a:rPr>
              <a:t>Thus was born </a:t>
            </a:r>
            <a:r>
              <a:rPr lang="en-US" sz="2000" dirty="0">
                <a:effectLst/>
              </a:rPr>
              <a:t>the Defense Integrated Military Human Resources System, or </a:t>
            </a:r>
            <a:r>
              <a:rPr lang="en-US" sz="2000" dirty="0">
                <a:solidFill>
                  <a:srgbClr val="FFFF00"/>
                </a:solidFill>
                <a:effectLst/>
              </a:rPr>
              <a:t>DIMHRS</a:t>
            </a:r>
            <a:r>
              <a:rPr lang="en-US" sz="2000" dirty="0">
                <a:effectLst/>
              </a:rPr>
              <a:t>. It chose a product from PeopleSoft, the big human-resources and managerial software maker, since acquired by Oracle Corp. The Pentagon told Congress in 1997 that </a:t>
            </a:r>
            <a:r>
              <a:rPr lang="en-US" sz="2000" dirty="0">
                <a:solidFill>
                  <a:srgbClr val="FFFF00"/>
                </a:solidFill>
                <a:effectLst/>
              </a:rPr>
              <a:t>the new system would cost $577 million</a:t>
            </a:r>
            <a:r>
              <a:rPr lang="en-US" sz="2000" dirty="0">
                <a:effectLst/>
              </a:rPr>
              <a:t>. That was cheap, given the savings that would result from </a:t>
            </a:r>
            <a:r>
              <a:rPr lang="en-US" sz="2000" dirty="0">
                <a:solidFill>
                  <a:srgbClr val="FFFF00"/>
                </a:solidFill>
                <a:effectLst/>
              </a:rPr>
              <a:t>eliminating 88 pay and personnel systems</a:t>
            </a:r>
            <a:r>
              <a:rPr lang="en-US" sz="2000" dirty="0">
                <a:effectLst/>
              </a:rPr>
              <a:t>, the secretary of defense’s office said at the time. It would be phased in quickly, </a:t>
            </a:r>
            <a:r>
              <a:rPr lang="en-US" sz="2000" dirty="0">
                <a:solidFill>
                  <a:srgbClr val="FFFF00"/>
                </a:solidFill>
                <a:effectLst/>
              </a:rPr>
              <a:t>beginning with the Army in 2004</a:t>
            </a:r>
            <a:r>
              <a:rPr lang="en-US" sz="2000" dirty="0">
                <a:effectLst/>
              </a:rPr>
              <a:t>. Soon after development got under way, delays began to mount, and </a:t>
            </a:r>
            <a:r>
              <a:rPr lang="en-US" sz="2000" dirty="0">
                <a:solidFill>
                  <a:srgbClr val="FFFF00"/>
                </a:solidFill>
                <a:effectLst/>
              </a:rPr>
              <a:t>costs began to rise</a:t>
            </a:r>
            <a:r>
              <a:rPr lang="en-US" sz="2000" dirty="0">
                <a:effectLst/>
              </a:rPr>
              <a:t>. Staff in the individual services insisted on changes to accommodate their particular needs. They wanted DIMHRS to be grafted on top of existing systems. Months stretched into years. The services were insisting on “</a:t>
            </a:r>
            <a:r>
              <a:rPr lang="en-US" sz="2000" dirty="0">
                <a:solidFill>
                  <a:srgbClr val="FFFF00"/>
                </a:solidFill>
                <a:effectLst/>
              </a:rPr>
              <a:t>15,000 requirements</a:t>
            </a:r>
            <a:r>
              <a:rPr lang="en-US" sz="2000" dirty="0">
                <a:effectLst/>
              </a:rPr>
              <a:t>, and they were adding requirements when I left in 2009,” says Nelson Ford, former undersecretary of the Army. “I concluded that DIMHRS was not going to work.”. </a:t>
            </a:r>
            <a:r>
              <a:rPr lang="en-US" sz="2000" dirty="0">
                <a:solidFill>
                  <a:srgbClr val="FFFF00"/>
                </a:solidFill>
                <a:effectLst/>
              </a:rPr>
              <a:t>After more than a decade of development and more than $1 billion of taxpayer money spent, DIMHRS was dead</a:t>
            </a:r>
            <a:r>
              <a:rPr lang="en-US" sz="2000" dirty="0">
                <a:effectLst/>
              </a:rPr>
              <a:t>. Defense Secretary Robert Gates revealed that “For the money spent, </a:t>
            </a:r>
            <a:r>
              <a:rPr lang="en-US" sz="2000" dirty="0">
                <a:solidFill>
                  <a:srgbClr val="FFFF00"/>
                </a:solidFill>
                <a:effectLst/>
              </a:rPr>
              <a:t>all that the military got was an unpronounceable acronym</a:t>
            </a:r>
            <a:r>
              <a:rPr lang="en-US" sz="2000" dirty="0">
                <a:effectLst/>
              </a:rPr>
              <a:t>.”</a:t>
            </a:r>
            <a:endParaRPr lang="en-US" sz="2000" b="1" dirty="0">
              <a:effectLst/>
            </a:endParaRPr>
          </a:p>
          <a:p>
            <a:pPr>
              <a:buFont typeface="Arial" panose="020B0604020202020204" pitchFamily="34" charset="0"/>
              <a:buChar char="•"/>
            </a:pPr>
            <a:endParaRPr lang="es-ES" sz="1600" dirty="0"/>
          </a:p>
        </p:txBody>
      </p:sp>
    </p:spTree>
    <p:extLst>
      <p:ext uri="{BB962C8B-B14F-4D97-AF65-F5344CB8AC3E}">
        <p14:creationId xmlns:p14="http://schemas.microsoft.com/office/powerpoint/2010/main" val="224101249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40594" y="12998"/>
            <a:ext cx="8229600" cy="1143000"/>
          </a:xfrm>
        </p:spPr>
        <p:txBody>
          <a:bodyPr/>
          <a:lstStyle/>
          <a:p>
            <a:r>
              <a:rPr lang="es-ES_tradnl" dirty="0"/>
              <a:t>“</a:t>
            </a:r>
            <a:r>
              <a:rPr lang="es-ES_tradnl" dirty="0" err="1"/>
              <a:t>How</a:t>
            </a:r>
            <a:r>
              <a:rPr lang="es-ES_tradnl" dirty="0"/>
              <a:t> </a:t>
            </a:r>
            <a:r>
              <a:rPr lang="es-ES_tradnl" dirty="0" err="1"/>
              <a:t>the</a:t>
            </a:r>
            <a:r>
              <a:rPr lang="es-ES_tradnl" dirty="0"/>
              <a:t> </a:t>
            </a:r>
            <a:r>
              <a:rPr lang="es-ES_tradnl" dirty="0" err="1"/>
              <a:t>Pentagon’s</a:t>
            </a:r>
            <a:r>
              <a:rPr lang="es-ES_tradnl" dirty="0"/>
              <a:t> </a:t>
            </a:r>
            <a:r>
              <a:rPr lang="es-ES_tradnl" dirty="0" err="1"/>
              <a:t>payroll</a:t>
            </a:r>
            <a:r>
              <a:rPr lang="es-ES_tradnl" dirty="0"/>
              <a:t> </a:t>
            </a:r>
            <a:r>
              <a:rPr lang="es-ES_tradnl" dirty="0" err="1"/>
              <a:t>quagmire</a:t>
            </a:r>
            <a:r>
              <a:rPr lang="es-ES_tradnl" dirty="0"/>
              <a:t> </a:t>
            </a:r>
            <a:r>
              <a:rPr lang="es-ES_tradnl" dirty="0" err="1"/>
              <a:t>traps</a:t>
            </a:r>
            <a:r>
              <a:rPr lang="es-ES_tradnl" dirty="0"/>
              <a:t> </a:t>
            </a:r>
            <a:r>
              <a:rPr lang="es-ES_tradnl" dirty="0" err="1"/>
              <a:t>soldiers</a:t>
            </a:r>
            <a:r>
              <a:rPr lang="es-ES_tradnl" dirty="0"/>
              <a:t>”</a:t>
            </a:r>
            <a:endParaRPr lang="es-ES"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1268760"/>
            <a:ext cx="8895781" cy="54726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7681590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Título"/>
          <p:cNvSpPr txBox="1">
            <a:spLocks/>
          </p:cNvSpPr>
          <p:nvPr/>
        </p:nvSpPr>
        <p:spPr>
          <a:xfrm>
            <a:off x="457200" y="274638"/>
            <a:ext cx="8229600" cy="1143000"/>
          </a:xfrm>
          <a:prstGeom prst="rect">
            <a:avLst/>
          </a:prstGeom>
        </p:spPr>
        <p:txBody>
          <a:bodyPr/>
          <a:lst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a:lstStyle>
          <a:p>
            <a:r>
              <a:rPr lang="es-ES" kern="0" dirty="0"/>
              <a:t>¿COBOL? ¿Qué es COBOL?</a:t>
            </a:r>
          </a:p>
        </p:txBody>
      </p:sp>
      <p:sp>
        <p:nvSpPr>
          <p:cNvPr id="5" name="2 Marcador de contenido"/>
          <p:cNvSpPr txBox="1">
            <a:spLocks/>
          </p:cNvSpPr>
          <p:nvPr/>
        </p:nvSpPr>
        <p:spPr>
          <a:xfrm>
            <a:off x="323528" y="1268760"/>
            <a:ext cx="8733337" cy="5589240"/>
          </a:xfrm>
          <a:prstGeom prst="rect">
            <a:avLst/>
          </a:prstGeom>
        </p:spPr>
        <p:txBody>
          <a:bodyPr/>
          <a:lstStyle>
            <a:lvl1pPr marL="342900" indent="-342900" algn="l" rtl="0" eaLnBrk="0" fontAlgn="base" hangingPunct="0">
              <a:spcBef>
                <a:spcPct val="20000"/>
              </a:spcBef>
              <a:spcAft>
                <a:spcPct val="0"/>
              </a:spcAft>
              <a:buClr>
                <a:schemeClr val="hlink"/>
              </a:buClr>
              <a:buFont typeface="Wingdings" pitchFamily="2" charset="2"/>
              <a:buBlip>
                <a:blip r:embed="rId2"/>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5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Blip>
                <a:blip r:embed="rId2"/>
              </a:buBlip>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folHlink"/>
              </a:buClr>
              <a:buSzPct val="5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9pPr>
          </a:lstStyle>
          <a:p>
            <a:r>
              <a:rPr lang="es-ES" sz="2400" i="1" kern="0" dirty="0" err="1"/>
              <a:t>COmmon</a:t>
            </a:r>
            <a:r>
              <a:rPr lang="es-ES" sz="2400" i="1" kern="0" dirty="0"/>
              <a:t> Business-</a:t>
            </a:r>
            <a:r>
              <a:rPr lang="es-ES" sz="2400" i="1" kern="0" dirty="0" err="1"/>
              <a:t>Oriented</a:t>
            </a:r>
            <a:r>
              <a:rPr lang="es-ES" sz="2400" i="1" kern="0" dirty="0"/>
              <a:t> </a:t>
            </a:r>
            <a:r>
              <a:rPr lang="es-ES" sz="2400" i="1" kern="0" dirty="0" err="1"/>
              <a:t>Language</a:t>
            </a:r>
            <a:r>
              <a:rPr lang="es-ES" sz="2400" i="1" kern="0" dirty="0"/>
              <a:t> </a:t>
            </a:r>
            <a:r>
              <a:rPr lang="es-ES" sz="2400" kern="0" dirty="0"/>
              <a:t>(1959)</a:t>
            </a:r>
          </a:p>
          <a:p>
            <a:r>
              <a:rPr lang="es-ES" sz="2400" kern="0" dirty="0"/>
              <a:t>Sistemas de ficheros </a:t>
            </a:r>
            <a:r>
              <a:rPr lang="es-ES" sz="2400" kern="0" dirty="0">
                <a:sym typeface="Wingdings" pitchFamily="2" charset="2"/>
              </a:rPr>
              <a:t> Informática de gestión</a:t>
            </a:r>
          </a:p>
          <a:p>
            <a:pPr lvl="1"/>
            <a:r>
              <a:rPr lang="es-ES" sz="2400" kern="0" dirty="0">
                <a:sym typeface="Wingdings" pitchFamily="2" charset="2"/>
              </a:rPr>
              <a:t>Usado por grandes corporaciones y entidades bancarias</a:t>
            </a:r>
          </a:p>
          <a:p>
            <a:pPr lvl="1"/>
            <a:r>
              <a:rPr lang="es-ES_tradnl" sz="2400" kern="0" dirty="0">
                <a:sym typeface="Wingdings" pitchFamily="2" charset="2"/>
              </a:rPr>
              <a:t>1985  variables locales, recursividad, memoria dinámica</a:t>
            </a:r>
            <a:r>
              <a:rPr lang="es-ES" sz="2400" kern="0" dirty="0">
                <a:sym typeface="Wingdings" pitchFamily="2" charset="2"/>
              </a:rPr>
              <a:t>, </a:t>
            </a:r>
            <a:r>
              <a:rPr lang="es-ES_tradnl" sz="2400" kern="0" dirty="0" err="1">
                <a:sym typeface="Wingdings" pitchFamily="2" charset="2"/>
              </a:rPr>
              <a:t>prog</a:t>
            </a:r>
            <a:r>
              <a:rPr lang="es-ES_tradnl" sz="2400" kern="0" dirty="0">
                <a:sym typeface="Wingdings" pitchFamily="2" charset="2"/>
              </a:rPr>
              <a:t>. estructurada</a:t>
            </a:r>
          </a:p>
          <a:p>
            <a:pPr lvl="1"/>
            <a:r>
              <a:rPr lang="es-ES_tradnl" sz="2400" kern="0" dirty="0">
                <a:sym typeface="Wingdings" pitchFamily="2" charset="2"/>
              </a:rPr>
              <a:t>2002  OO</a:t>
            </a:r>
          </a:p>
          <a:p>
            <a:r>
              <a:rPr lang="es-ES_tradnl" sz="2400" kern="0" dirty="0">
                <a:sym typeface="Wingdings" pitchFamily="2" charset="2"/>
              </a:rPr>
              <a:t>Ventajas (</a:t>
            </a:r>
            <a:r>
              <a:rPr lang="es-ES_tradnl" sz="2400" kern="0" dirty="0">
                <a:sym typeface="Wingdings" pitchFamily="2" charset="2"/>
                <a:hlinkClick r:id="rId3"/>
              </a:rPr>
              <a:t>10 razones para usarlo</a:t>
            </a:r>
            <a:r>
              <a:rPr lang="es-ES_tradnl" sz="2400" kern="0" dirty="0">
                <a:sym typeface="Wingdings" pitchFamily="2" charset="2"/>
              </a:rPr>
              <a:t>)</a:t>
            </a:r>
          </a:p>
          <a:p>
            <a:pPr lvl="1"/>
            <a:r>
              <a:rPr lang="es-ES_tradnl" sz="2000" kern="0" dirty="0">
                <a:sym typeface="Wingdings" pitchFamily="2" charset="2"/>
              </a:rPr>
              <a:t>Autodocumentado (muy verboso, sin símbolos)</a:t>
            </a:r>
          </a:p>
          <a:p>
            <a:pPr lvl="1"/>
            <a:r>
              <a:rPr lang="es-ES_tradnl" sz="2000" kern="0" dirty="0">
                <a:sym typeface="Wingdings" pitchFamily="2" charset="2"/>
              </a:rPr>
              <a:t>Preciso: sin coma flotante, 32 dígitos decimales</a:t>
            </a:r>
          </a:p>
          <a:p>
            <a:pPr lvl="1"/>
            <a:r>
              <a:rPr lang="es-ES_tradnl" sz="2000" kern="0" dirty="0">
                <a:sym typeface="Wingdings" pitchFamily="2" charset="2"/>
              </a:rPr>
              <a:t>Potente definición de formato de datos (PICTURE)</a:t>
            </a:r>
          </a:p>
          <a:p>
            <a:pPr lvl="1"/>
            <a:r>
              <a:rPr lang="es-ES_tradnl" sz="2000" kern="0" dirty="0">
                <a:sym typeface="Wingdings" pitchFamily="2" charset="2"/>
              </a:rPr>
              <a:t>Fácil manejo de ficheros y </a:t>
            </a:r>
            <a:r>
              <a:rPr lang="es-ES_tradnl" sz="2000" kern="0" dirty="0" err="1">
                <a:sym typeface="Wingdings" pitchFamily="2" charset="2"/>
              </a:rPr>
              <a:t>BDs</a:t>
            </a:r>
            <a:endParaRPr lang="es-ES_tradnl" sz="2000" kern="0" dirty="0">
              <a:sym typeface="Wingdings" pitchFamily="2" charset="2"/>
            </a:endParaRPr>
          </a:p>
          <a:p>
            <a:pPr marL="457200" lvl="1" indent="0">
              <a:buNone/>
            </a:pPr>
            <a:endParaRPr lang="es-ES_tradnl" sz="2000" kern="0" dirty="0">
              <a:sym typeface="Wingdings" pitchFamily="2" charset="2"/>
            </a:endParaRPr>
          </a:p>
          <a:p>
            <a:pPr>
              <a:buFont typeface="Arial" panose="020B0604020202020204" pitchFamily="34" charset="0"/>
              <a:buChar char="•"/>
            </a:pPr>
            <a:r>
              <a:rPr lang="es-ES_tradnl" sz="1600" kern="0" dirty="0"/>
              <a:t>Wikipedia </a:t>
            </a:r>
            <a:r>
              <a:rPr lang="es-ES_tradnl" sz="1600" kern="0" dirty="0" err="1"/>
              <a:t>Talk</a:t>
            </a:r>
            <a:r>
              <a:rPr lang="es-ES_tradnl" sz="1600" kern="0" dirty="0"/>
              <a:t>: Cobol: </a:t>
            </a:r>
            <a:r>
              <a:rPr lang="es-ES_tradnl" sz="1400" kern="0" dirty="0">
                <a:hlinkClick r:id="rId4"/>
              </a:rPr>
              <a:t>http://en.wikipedia.org/?title=Talk:COBOL</a:t>
            </a:r>
            <a:endParaRPr lang="es-ES" sz="1400" kern="0" dirty="0"/>
          </a:p>
          <a:p>
            <a:pPr>
              <a:buFont typeface="Arial" panose="020B0604020202020204" pitchFamily="34" charset="0"/>
              <a:buChar char="•"/>
            </a:pPr>
            <a:r>
              <a:rPr lang="es-ES" sz="1600" kern="0" dirty="0"/>
              <a:t>Historias de un viejo informático: </a:t>
            </a:r>
            <a:r>
              <a:rPr lang="es-ES" sz="1400" kern="0" dirty="0">
                <a:hlinkClick r:id="rId5"/>
              </a:rPr>
              <a:t>http://eltamiz.com/elcedazo/2009/03/02/el-cobol-virus-del-milenio</a:t>
            </a:r>
            <a:endParaRPr lang="es-ES" sz="1400" kern="0" dirty="0"/>
          </a:p>
          <a:p>
            <a:endParaRPr lang="es-ES" sz="2400" kern="0" dirty="0"/>
          </a:p>
        </p:txBody>
      </p:sp>
      <p:sp>
        <p:nvSpPr>
          <p:cNvPr id="2" name="1 CuadroTexto"/>
          <p:cNvSpPr txBox="1"/>
          <p:nvPr/>
        </p:nvSpPr>
        <p:spPr>
          <a:xfrm>
            <a:off x="7092280" y="3356992"/>
            <a:ext cx="1296144" cy="706388"/>
          </a:xfrm>
          <a:prstGeom prst="rect">
            <a:avLst/>
          </a:prstGeom>
          <a:noFill/>
        </p:spPr>
        <p:txBody>
          <a:bodyPr wrap="square" rtlCol="0">
            <a:noAutofit/>
          </a:bodyPr>
          <a:lstStyle/>
          <a:p>
            <a:endParaRPr lang="es-ES" dirty="0"/>
          </a:p>
        </p:txBody>
      </p:sp>
    </p:spTree>
    <p:extLst>
      <p:ext uri="{BB962C8B-B14F-4D97-AF65-F5344CB8AC3E}">
        <p14:creationId xmlns:p14="http://schemas.microsoft.com/office/powerpoint/2010/main" val="332487069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txBox="1">
            <a:spLocks/>
          </p:cNvSpPr>
          <p:nvPr/>
        </p:nvSpPr>
        <p:spPr>
          <a:xfrm>
            <a:off x="467544" y="271126"/>
            <a:ext cx="8229600" cy="565586"/>
          </a:xfrm>
          <a:prstGeom prst="rect">
            <a:avLst/>
          </a:prstGeom>
        </p:spPr>
        <p:txBody>
          <a:bodyPr/>
          <a:lst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a:lstStyle>
          <a:p>
            <a:r>
              <a:rPr lang="es-ES" kern="0" dirty="0"/>
              <a:t>Ejemplo COBOL</a:t>
            </a:r>
          </a:p>
        </p:txBody>
      </p:sp>
      <p:pic>
        <p:nvPicPr>
          <p:cNvPr id="3" name="Picture 2" descr="Parte de un programa Cobol, con Divisiones, Secciones, Párrafos y Sentencias. Y sus puntos."/>
          <p:cNvPicPr>
            <a:picLocks noChangeAspect="1" noChangeArrowheads="1"/>
          </p:cNvPicPr>
          <p:nvPr/>
        </p:nvPicPr>
        <p:blipFill>
          <a:blip r:embed="rId2" cstate="print"/>
          <a:srcRect/>
          <a:stretch>
            <a:fillRect/>
          </a:stretch>
        </p:blipFill>
        <p:spPr bwMode="auto">
          <a:xfrm>
            <a:off x="323528" y="1340768"/>
            <a:ext cx="8542252" cy="4680520"/>
          </a:xfrm>
          <a:prstGeom prst="rect">
            <a:avLst/>
          </a:prstGeom>
          <a:noFill/>
        </p:spPr>
      </p:pic>
    </p:spTree>
    <p:extLst>
      <p:ext uri="{BB962C8B-B14F-4D97-AF65-F5344CB8AC3E}">
        <p14:creationId xmlns:p14="http://schemas.microsoft.com/office/powerpoint/2010/main" val="264372107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4.bp.blogspot.com/-WvsRJhDqAmU/UyXQjJ09iyI/AAAAAAAABNk/t4hNFin7CoA/s1600/cobol_exampl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5" y="1196752"/>
            <a:ext cx="6480719" cy="5202212"/>
          </a:xfrm>
          <a:prstGeom prst="rect">
            <a:avLst/>
          </a:prstGeom>
          <a:noFill/>
          <a:extLst>
            <a:ext uri="{909E8E84-426E-40DD-AFC4-6F175D3DCCD1}">
              <a14:hiddenFill xmlns:a14="http://schemas.microsoft.com/office/drawing/2010/main">
                <a:solidFill>
                  <a:srgbClr val="FFFFFF"/>
                </a:solidFill>
              </a14:hiddenFill>
            </a:ext>
          </a:extLst>
        </p:spPr>
      </p:pic>
      <p:sp>
        <p:nvSpPr>
          <p:cNvPr id="3" name="1 Título"/>
          <p:cNvSpPr txBox="1">
            <a:spLocks/>
          </p:cNvSpPr>
          <p:nvPr/>
        </p:nvSpPr>
        <p:spPr>
          <a:xfrm>
            <a:off x="467544" y="188640"/>
            <a:ext cx="8229600" cy="565586"/>
          </a:xfrm>
          <a:prstGeom prst="rect">
            <a:avLst/>
          </a:prstGeom>
        </p:spPr>
        <p:txBody>
          <a:bodyPr/>
          <a:lst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a:lstStyle>
          <a:p>
            <a:r>
              <a:rPr lang="es-ES" kern="0" dirty="0"/>
              <a:t>Ejemplo programa COBOL</a:t>
            </a:r>
          </a:p>
        </p:txBody>
      </p:sp>
    </p:spTree>
    <p:extLst>
      <p:ext uri="{BB962C8B-B14F-4D97-AF65-F5344CB8AC3E}">
        <p14:creationId xmlns:p14="http://schemas.microsoft.com/office/powerpoint/2010/main" val="170042909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 Título"/>
          <p:cNvSpPr txBox="1">
            <a:spLocks/>
          </p:cNvSpPr>
          <p:nvPr/>
        </p:nvSpPr>
        <p:spPr>
          <a:xfrm>
            <a:off x="467544" y="188640"/>
            <a:ext cx="8229600" cy="565586"/>
          </a:xfrm>
          <a:prstGeom prst="rect">
            <a:avLst/>
          </a:prstGeom>
        </p:spPr>
        <p:txBody>
          <a:bodyPr/>
          <a:lst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a:lstStyle>
          <a:p>
            <a:r>
              <a:rPr lang="es-ES" kern="0" dirty="0"/>
              <a:t>Otros ejemplos COBOL</a:t>
            </a:r>
          </a:p>
        </p:txBody>
      </p:sp>
    </p:spTree>
    <p:controls>
      <mc:AlternateContent xmlns:mc="http://schemas.openxmlformats.org/markup-compatibility/2006">
        <mc:Choice xmlns:v="urn:schemas-microsoft-com:vml" Requires="v">
          <p:control spid="2276" name="TextBox1" r:id="rId2" imgW="5829480" imgH="5473800"/>
        </mc:Choice>
        <mc:Fallback>
          <p:control name="TextBox1" r:id="rId2" imgW="5829480" imgH="5473800">
            <p:pic>
              <p:nvPicPr>
                <p:cNvPr id="2" name="TextBox1"/>
                <p:cNvPicPr preferRelativeResize="0">
                  <a:picLocks noChangeArrowheads="1" noChangeShapeType="1"/>
                </p:cNvPicPr>
                <p:nvPr/>
              </p:nvPicPr>
              <p:blipFill>
                <a:blip r:embed="rId4"/>
                <a:srcRect/>
                <a:stretch>
                  <a:fillRect/>
                </a:stretch>
              </p:blipFill>
              <p:spPr bwMode="auto">
                <a:xfrm>
                  <a:off x="1619250" y="981075"/>
                  <a:ext cx="5832475" cy="5472113"/>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283685669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 Título"/>
          <p:cNvSpPr txBox="1">
            <a:spLocks/>
          </p:cNvSpPr>
          <p:nvPr/>
        </p:nvSpPr>
        <p:spPr>
          <a:xfrm>
            <a:off x="467544" y="188640"/>
            <a:ext cx="8229600" cy="565586"/>
          </a:xfrm>
          <a:prstGeom prst="rect">
            <a:avLst/>
          </a:prstGeom>
        </p:spPr>
        <p:txBody>
          <a:bodyPr/>
          <a:lst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a:lstStyle>
          <a:p>
            <a:r>
              <a:rPr lang="es-ES" kern="0" dirty="0"/>
              <a:t>Otros ejemplos COBOL</a:t>
            </a:r>
          </a:p>
        </p:txBody>
      </p:sp>
    </p:spTree>
    <p:controls>
      <mc:AlternateContent xmlns:mc="http://schemas.openxmlformats.org/markup-compatibility/2006">
        <mc:Choice xmlns:v="urn:schemas-microsoft-com:vml" Requires="v">
          <p:control spid="4321" name="TextBox3" r:id="rId2" imgW="5829480" imgH="5619600"/>
        </mc:Choice>
        <mc:Fallback>
          <p:control name="TextBox3" r:id="rId2" imgW="5829480" imgH="5619600">
            <p:pic>
              <p:nvPicPr>
                <p:cNvPr id="2" name="TextBox3"/>
                <p:cNvPicPr preferRelativeResize="0">
                  <a:picLocks noChangeArrowheads="1" noChangeShapeType="1"/>
                </p:cNvPicPr>
                <p:nvPr/>
              </p:nvPicPr>
              <p:blipFill>
                <a:blip r:embed="rId4"/>
                <a:srcRect/>
                <a:stretch>
                  <a:fillRect/>
                </a:stretch>
              </p:blipFill>
              <p:spPr bwMode="auto">
                <a:xfrm>
                  <a:off x="1619250" y="1052513"/>
                  <a:ext cx="5832475" cy="5616575"/>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351785946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 Título"/>
          <p:cNvSpPr txBox="1">
            <a:spLocks/>
          </p:cNvSpPr>
          <p:nvPr/>
        </p:nvSpPr>
        <p:spPr>
          <a:xfrm>
            <a:off x="467544" y="188640"/>
            <a:ext cx="8229600" cy="565586"/>
          </a:xfrm>
          <a:prstGeom prst="rect">
            <a:avLst/>
          </a:prstGeom>
        </p:spPr>
        <p:txBody>
          <a:bodyPr/>
          <a:lst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a:lstStyle>
          <a:p>
            <a:r>
              <a:rPr lang="es-ES" kern="0" dirty="0"/>
              <a:t>Otros ejemplos COBOL</a:t>
            </a:r>
          </a:p>
        </p:txBody>
      </p:sp>
    </p:spTree>
    <p:controls>
      <mc:AlternateContent xmlns:mc="http://schemas.openxmlformats.org/markup-compatibility/2006">
        <mc:Choice xmlns:v="urn:schemas-microsoft-com:vml" Requires="v">
          <p:control spid="5346" name="TextBox2" r:id="rId2" imgW="5829480" imgH="5619600"/>
        </mc:Choice>
        <mc:Fallback>
          <p:control name="TextBox2" r:id="rId2" imgW="5829480" imgH="5619600">
            <p:pic>
              <p:nvPicPr>
                <p:cNvPr id="2" name="TextBox2"/>
                <p:cNvPicPr preferRelativeResize="0">
                  <a:picLocks noChangeArrowheads="1" noChangeShapeType="1"/>
                </p:cNvPicPr>
                <p:nvPr/>
              </p:nvPicPr>
              <p:blipFill>
                <a:blip r:embed="rId4"/>
                <a:srcRect/>
                <a:stretch>
                  <a:fillRect/>
                </a:stretch>
              </p:blipFill>
              <p:spPr bwMode="auto">
                <a:xfrm>
                  <a:off x="1619250" y="981075"/>
                  <a:ext cx="5832475" cy="5616575"/>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351785946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COBOL no gusta a todos</a:t>
            </a:r>
            <a:endParaRPr lang="es-ES" dirty="0"/>
          </a:p>
        </p:txBody>
      </p:sp>
      <p:sp>
        <p:nvSpPr>
          <p:cNvPr id="3" name="Marcador de contenido 2"/>
          <p:cNvSpPr>
            <a:spLocks noGrp="1"/>
          </p:cNvSpPr>
          <p:nvPr>
            <p:ph idx="1"/>
          </p:nvPr>
        </p:nvSpPr>
        <p:spPr>
          <a:xfrm>
            <a:off x="301625" y="1423864"/>
            <a:ext cx="8229600" cy="5317504"/>
          </a:xfrm>
        </p:spPr>
        <p:txBody>
          <a:bodyPr/>
          <a:lstStyle/>
          <a:p>
            <a:r>
              <a:rPr lang="es-ES" dirty="0" err="1"/>
              <a:t>Edsger</a:t>
            </a:r>
            <a:r>
              <a:rPr lang="es-ES" dirty="0"/>
              <a:t> </a:t>
            </a:r>
            <a:r>
              <a:rPr lang="es-ES" dirty="0" err="1" smtClean="0"/>
              <a:t>Dijkstra</a:t>
            </a:r>
            <a:r>
              <a:rPr lang="es-ES" dirty="0" smtClean="0"/>
              <a:t>, p</a:t>
            </a:r>
            <a:r>
              <a:rPr lang="en-US" dirty="0" err="1" smtClean="0"/>
              <a:t>remio</a:t>
            </a:r>
            <a:r>
              <a:rPr lang="en-US" dirty="0" smtClean="0"/>
              <a:t> </a:t>
            </a:r>
            <a:r>
              <a:rPr lang="en-US" dirty="0"/>
              <a:t>Alan Turing 1972</a:t>
            </a:r>
          </a:p>
          <a:p>
            <a:pPr lvl="2"/>
            <a:r>
              <a:rPr lang="es-ES" dirty="0"/>
              <a:t>Por sus contribuciones a la «ciencia y arte» de los lenguajes de programación.</a:t>
            </a:r>
          </a:p>
          <a:p>
            <a:pPr lvl="1"/>
            <a:r>
              <a:rPr lang="es-ES" dirty="0" smtClean="0"/>
              <a:t>"</a:t>
            </a:r>
            <a:r>
              <a:rPr lang="es-ES" i="1" dirty="0"/>
              <a:t>El uso de COBOL atrofia la mente; su enseñanza, por lo tanto, debe ser considerada como un delito criminal</a:t>
            </a:r>
            <a:r>
              <a:rPr lang="es-ES" i="1" dirty="0" smtClean="0"/>
              <a:t>.</a:t>
            </a:r>
            <a:r>
              <a:rPr lang="es-ES" dirty="0" smtClean="0"/>
              <a:t>“</a:t>
            </a:r>
          </a:p>
          <a:p>
            <a:pPr lvl="2"/>
            <a:r>
              <a:rPr lang="es-ES" dirty="0" smtClean="0"/>
              <a:t>“</a:t>
            </a:r>
            <a:r>
              <a:rPr lang="en-US" dirty="0"/>
              <a:t>How do we tell truths that might hurt?”, </a:t>
            </a:r>
            <a:r>
              <a:rPr lang="en-US" dirty="0" smtClean="0"/>
              <a:t>1975</a:t>
            </a:r>
            <a:endParaRPr lang="es-ES" dirty="0" smtClean="0"/>
          </a:p>
          <a:p>
            <a:r>
              <a:rPr lang="es-ES" dirty="0" smtClean="0"/>
              <a:t>COBOL se convierte en un demérito</a:t>
            </a:r>
          </a:p>
          <a:p>
            <a:pPr lvl="1"/>
            <a:r>
              <a:rPr lang="es-ES" dirty="0" smtClean="0"/>
              <a:t>El mundo académico deja de enseñarlo</a:t>
            </a:r>
          </a:p>
          <a:p>
            <a:pPr lvl="1"/>
            <a:r>
              <a:rPr lang="es-ES" dirty="0" smtClean="0"/>
              <a:t>Se oculta en el </a:t>
            </a:r>
            <a:r>
              <a:rPr lang="es-ES" dirty="0" smtClean="0"/>
              <a:t>CV</a:t>
            </a:r>
          </a:p>
          <a:p>
            <a:pPr lvl="2"/>
            <a:r>
              <a:rPr lang="es-ES" dirty="0" smtClean="0"/>
              <a:t>suena </a:t>
            </a:r>
            <a:r>
              <a:rPr lang="es-ES" dirty="0" smtClean="0"/>
              <a:t>a </a:t>
            </a:r>
            <a:r>
              <a:rPr lang="es-ES" dirty="0" smtClean="0"/>
              <a:t>obsoleto</a:t>
            </a:r>
            <a:endParaRPr lang="es-ES" dirty="0"/>
          </a:p>
        </p:txBody>
      </p:sp>
      <p:pic>
        <p:nvPicPr>
          <p:cNvPr id="10242" name="Picture 2" descr="algoritmo_dijkstra [Grafos - software para la construcción, edición y análisis de graf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68344" y="2420888"/>
            <a:ext cx="1365614" cy="18230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6042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fade">
                                      <p:cBhvr>
                                        <p:cTn id="24" dur="500"/>
                                        <p:tgtEl>
                                          <p:spTgt spid="3">
                                            <p:txEl>
                                              <p:pRg st="5" end="5"/>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
                                            <p:txEl>
                                              <p:pRg st="7" end="7"/>
                                            </p:txEl>
                                          </p:spTgt>
                                        </p:tgtEl>
                                        <p:attrNameLst>
                                          <p:attrName>style.visibility</p:attrName>
                                        </p:attrNameLst>
                                      </p:cBhvr>
                                      <p:to>
                                        <p:strVal val="visible"/>
                                      </p:to>
                                    </p:set>
                                    <p:animEffect transition="in" filter="fade">
                                      <p:cBhvr>
                                        <p:cTn id="30"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Título"/>
          <p:cNvSpPr txBox="1">
            <a:spLocks/>
          </p:cNvSpPr>
          <p:nvPr/>
        </p:nvSpPr>
        <p:spPr>
          <a:xfrm>
            <a:off x="93181" y="0"/>
            <a:ext cx="8856984" cy="1143000"/>
          </a:xfrm>
          <a:prstGeom prst="rect">
            <a:avLst/>
          </a:prstGeom>
        </p:spPr>
        <p:txBody>
          <a:bodyPr/>
          <a:lst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a:lstStyle>
          <a:p>
            <a:r>
              <a:rPr lang="es-ES_tradnl" kern="0" dirty="0"/>
              <a:t>¿Pero quien puede usar COBOL hoy en día?</a:t>
            </a:r>
            <a:endParaRPr lang="es-ES" kern="0" dirty="0"/>
          </a:p>
        </p:txBody>
      </p:sp>
      <p:sp>
        <p:nvSpPr>
          <p:cNvPr id="5" name="4 Marcador de contenido"/>
          <p:cNvSpPr>
            <a:spLocks noGrp="1"/>
          </p:cNvSpPr>
          <p:nvPr>
            <p:ph idx="1"/>
          </p:nvPr>
        </p:nvSpPr>
        <p:spPr>
          <a:xfrm>
            <a:off x="178272" y="1556792"/>
            <a:ext cx="8771893" cy="5184576"/>
          </a:xfrm>
        </p:spPr>
        <p:txBody>
          <a:bodyPr/>
          <a:lstStyle/>
          <a:p>
            <a:r>
              <a:rPr lang="en-US" dirty="0" err="1"/>
              <a:t>Según</a:t>
            </a:r>
            <a:r>
              <a:rPr lang="en-US" dirty="0"/>
              <a:t> </a:t>
            </a:r>
            <a:r>
              <a:rPr lang="en-US" dirty="0" err="1"/>
              <a:t>datos</a:t>
            </a:r>
            <a:r>
              <a:rPr lang="en-US" dirty="0"/>
              <a:t> </a:t>
            </a:r>
            <a:r>
              <a:rPr lang="en-US" dirty="0" smtClean="0"/>
              <a:t>2022</a:t>
            </a:r>
            <a:r>
              <a:rPr lang="en-US" dirty="0" smtClean="0"/>
              <a:t>…</a:t>
            </a:r>
            <a:endParaRPr lang="en-US" dirty="0"/>
          </a:p>
          <a:p>
            <a:pPr lvl="1"/>
            <a:r>
              <a:rPr lang="en-US" dirty="0"/>
              <a:t>70-75% de los </a:t>
            </a:r>
            <a:r>
              <a:rPr lang="en-US" dirty="0" err="1"/>
              <a:t>negocios</a:t>
            </a:r>
            <a:r>
              <a:rPr lang="en-US" dirty="0"/>
              <a:t> y </a:t>
            </a:r>
            <a:r>
              <a:rPr lang="en-US" dirty="0" err="1"/>
              <a:t>sistemas</a:t>
            </a:r>
            <a:r>
              <a:rPr lang="en-US" dirty="0"/>
              <a:t> de </a:t>
            </a:r>
            <a:r>
              <a:rPr lang="en-US" dirty="0" err="1"/>
              <a:t>transacciones</a:t>
            </a:r>
            <a:r>
              <a:rPr lang="en-US" dirty="0"/>
              <a:t> del </a:t>
            </a:r>
            <a:r>
              <a:rPr lang="en-US" dirty="0" err="1"/>
              <a:t>mundo</a:t>
            </a:r>
            <a:r>
              <a:rPr lang="en-US" dirty="0"/>
              <a:t> </a:t>
            </a:r>
            <a:r>
              <a:rPr lang="en-US" dirty="0" err="1"/>
              <a:t>funcionan</a:t>
            </a:r>
            <a:r>
              <a:rPr lang="en-US" dirty="0"/>
              <a:t> </a:t>
            </a:r>
            <a:r>
              <a:rPr lang="en-US" dirty="0" err="1"/>
              <a:t>en</a:t>
            </a:r>
            <a:r>
              <a:rPr lang="en-US" dirty="0"/>
              <a:t> COBOL</a:t>
            </a:r>
          </a:p>
          <a:p>
            <a:pPr lvl="2"/>
            <a:r>
              <a:rPr lang="en-US" sz="2000" dirty="0" smtClean="0"/>
              <a:t>Banca, </a:t>
            </a:r>
            <a:r>
              <a:rPr lang="en-US" sz="2000" dirty="0" err="1"/>
              <a:t>tarjetas</a:t>
            </a:r>
            <a:r>
              <a:rPr lang="en-US" sz="2000" dirty="0"/>
              <a:t> </a:t>
            </a:r>
            <a:r>
              <a:rPr lang="en-US" sz="2000" dirty="0" err="1"/>
              <a:t>crédito</a:t>
            </a:r>
            <a:r>
              <a:rPr lang="en-US" sz="2000" dirty="0"/>
              <a:t>, </a:t>
            </a:r>
            <a:r>
              <a:rPr lang="en-US" sz="2000" dirty="0" err="1"/>
              <a:t>cajeros</a:t>
            </a:r>
            <a:r>
              <a:rPr lang="en-US" sz="2000" dirty="0"/>
              <a:t> </a:t>
            </a:r>
            <a:r>
              <a:rPr lang="en-US" sz="2000" dirty="0" err="1"/>
              <a:t>automáticos</a:t>
            </a:r>
            <a:r>
              <a:rPr lang="en-US" sz="2000" dirty="0"/>
              <a:t>, </a:t>
            </a:r>
            <a:r>
              <a:rPr lang="en-US" sz="2000" dirty="0" err="1"/>
              <a:t>compra</a:t>
            </a:r>
            <a:r>
              <a:rPr lang="en-US" sz="2000" dirty="0"/>
              <a:t> entradas, </a:t>
            </a:r>
            <a:r>
              <a:rPr lang="en-US" sz="2000" dirty="0" err="1"/>
              <a:t>nóminas</a:t>
            </a:r>
            <a:r>
              <a:rPr lang="en-US" sz="2000" dirty="0"/>
              <a:t>, </a:t>
            </a:r>
            <a:r>
              <a:rPr lang="en-US" sz="2000" dirty="0" err="1"/>
              <a:t>aseguradoras</a:t>
            </a:r>
            <a:r>
              <a:rPr lang="en-US" sz="2000" dirty="0"/>
              <a:t>, </a:t>
            </a:r>
            <a:r>
              <a:rPr lang="en-US" sz="2000" dirty="0" err="1"/>
              <a:t>llamadas</a:t>
            </a:r>
            <a:r>
              <a:rPr lang="en-US" sz="2000" dirty="0"/>
              <a:t> </a:t>
            </a:r>
            <a:r>
              <a:rPr lang="en-US" sz="2000" dirty="0" err="1"/>
              <a:t>telefónicas</a:t>
            </a:r>
            <a:r>
              <a:rPr lang="en-US" sz="2000" dirty="0"/>
              <a:t>, </a:t>
            </a:r>
            <a:r>
              <a:rPr lang="en-US" sz="2000" dirty="0" err="1"/>
              <a:t>hospitales</a:t>
            </a:r>
            <a:r>
              <a:rPr lang="en-US" sz="2000" dirty="0"/>
              <a:t>, </a:t>
            </a:r>
            <a:r>
              <a:rPr lang="en-US" sz="2000" dirty="0" err="1"/>
              <a:t>líneas</a:t>
            </a:r>
            <a:r>
              <a:rPr lang="en-US" sz="2000" dirty="0"/>
              <a:t> </a:t>
            </a:r>
            <a:r>
              <a:rPr lang="en-US" sz="2000" dirty="0" err="1"/>
              <a:t>aéreas</a:t>
            </a:r>
            <a:r>
              <a:rPr lang="en-US" sz="2000" dirty="0"/>
              <a:t>, </a:t>
            </a:r>
            <a:r>
              <a:rPr lang="en-US" sz="2000" dirty="0" err="1"/>
              <a:t>semáforos</a:t>
            </a:r>
            <a:r>
              <a:rPr lang="en-US" sz="2000" dirty="0"/>
              <a:t>, SI </a:t>
            </a:r>
            <a:r>
              <a:rPr lang="en-US" sz="2000" dirty="0" err="1"/>
              <a:t>gubernamentales</a:t>
            </a:r>
            <a:r>
              <a:rPr lang="en-US" sz="2000" dirty="0"/>
              <a:t> y </a:t>
            </a:r>
            <a:r>
              <a:rPr lang="en-US" sz="2000" dirty="0" err="1"/>
              <a:t>militares</a:t>
            </a:r>
            <a:r>
              <a:rPr lang="en-US" sz="2000" dirty="0"/>
              <a:t>, SI 24/7, etc.</a:t>
            </a:r>
          </a:p>
          <a:p>
            <a:r>
              <a:rPr lang="es-ES" dirty="0"/>
              <a:t>Cada día</a:t>
            </a:r>
          </a:p>
          <a:p>
            <a:pPr lvl="1"/>
            <a:r>
              <a:rPr lang="es-ES" dirty="0"/>
              <a:t>Conecta 500 millones de usuarios de </a:t>
            </a:r>
            <a:r>
              <a:rPr lang="es-ES" dirty="0" err="1"/>
              <a:t>telef</a:t>
            </a:r>
            <a:r>
              <a:rPr lang="es-ES" dirty="0"/>
              <a:t>. móvil</a:t>
            </a:r>
          </a:p>
          <a:p>
            <a:pPr lvl="1"/>
            <a:r>
              <a:rPr lang="es-ES" dirty="0"/>
              <a:t>Gestiona la atención de 60 millones de pacientes </a:t>
            </a:r>
          </a:p>
          <a:p>
            <a:pPr lvl="1"/>
            <a:r>
              <a:rPr lang="es-ES" dirty="0"/>
              <a:t>Procesa el transporte de 72.000 contenedores y el 85% de las operaciones portuarias</a:t>
            </a:r>
          </a:p>
          <a:p>
            <a:pPr lvl="2"/>
            <a:endParaRPr lang="en-US" sz="2000" dirty="0"/>
          </a:p>
        </p:txBody>
      </p:sp>
    </p:spTree>
    <p:extLst>
      <p:ext uri="{BB962C8B-B14F-4D97-AF65-F5344CB8AC3E}">
        <p14:creationId xmlns:p14="http://schemas.microsoft.com/office/powerpoint/2010/main" val="1904356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1000"/>
                                        <p:tgtEl>
                                          <p:spTgt spid="5">
                                            <p:txEl>
                                              <p:pRg st="1" end="1"/>
                                            </p:txEl>
                                          </p:spTgt>
                                        </p:tgtEl>
                                      </p:cBhvr>
                                    </p:animEffect>
                                    <p:anim calcmode="lin" valueType="num">
                                      <p:cBhvr>
                                        <p:cTn id="13"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5">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1000"/>
                                        <p:tgtEl>
                                          <p:spTgt spid="5">
                                            <p:txEl>
                                              <p:pRg st="2" end="2"/>
                                            </p:txEl>
                                          </p:spTgt>
                                        </p:tgtEl>
                                      </p:cBhvr>
                                    </p:animEffect>
                                    <p:anim calcmode="lin" valueType="num">
                                      <p:cBhvr>
                                        <p:cTn id="18"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5">
                                            <p:txEl>
                                              <p:pRg st="3" end="3"/>
                                            </p:txEl>
                                          </p:spTgt>
                                        </p:tgtEl>
                                        <p:attrNameLst>
                                          <p:attrName>style.visibility</p:attrName>
                                        </p:attrNameLst>
                                      </p:cBhvr>
                                      <p:to>
                                        <p:strVal val="visible"/>
                                      </p:to>
                                    </p:set>
                                    <p:animEffect transition="in" filter="fade">
                                      <p:cBhvr>
                                        <p:cTn id="24" dur="1000"/>
                                        <p:tgtEl>
                                          <p:spTgt spid="5">
                                            <p:txEl>
                                              <p:pRg st="3" end="3"/>
                                            </p:txEl>
                                          </p:spTgt>
                                        </p:tgtEl>
                                      </p:cBhvr>
                                    </p:animEffect>
                                    <p:anim calcmode="lin" valueType="num">
                                      <p:cBhvr>
                                        <p:cTn id="25"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5">
                                            <p:txEl>
                                              <p:pRg st="3" end="3"/>
                                            </p:txEl>
                                          </p:spTgt>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5">
                                            <p:txEl>
                                              <p:pRg st="4" end="4"/>
                                            </p:txEl>
                                          </p:spTgt>
                                        </p:tgtEl>
                                        <p:attrNameLst>
                                          <p:attrName>style.visibility</p:attrName>
                                        </p:attrNameLst>
                                      </p:cBhvr>
                                      <p:to>
                                        <p:strVal val="visible"/>
                                      </p:to>
                                    </p:set>
                                    <p:animEffect transition="in" filter="fade">
                                      <p:cBhvr>
                                        <p:cTn id="29" dur="1000"/>
                                        <p:tgtEl>
                                          <p:spTgt spid="5">
                                            <p:txEl>
                                              <p:pRg st="4" end="4"/>
                                            </p:txEl>
                                          </p:spTgt>
                                        </p:tgtEl>
                                      </p:cBhvr>
                                    </p:animEffect>
                                    <p:anim calcmode="lin" valueType="num">
                                      <p:cBhvr>
                                        <p:cTn id="30"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5">
                                            <p:txEl>
                                              <p:pRg st="4" end="4"/>
                                            </p:txEl>
                                          </p:spTgt>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5">
                                            <p:txEl>
                                              <p:pRg st="5" end="5"/>
                                            </p:txEl>
                                          </p:spTgt>
                                        </p:tgtEl>
                                        <p:attrNameLst>
                                          <p:attrName>style.visibility</p:attrName>
                                        </p:attrNameLst>
                                      </p:cBhvr>
                                      <p:to>
                                        <p:strVal val="visible"/>
                                      </p:to>
                                    </p:set>
                                    <p:animEffect transition="in" filter="fade">
                                      <p:cBhvr>
                                        <p:cTn id="34" dur="1000"/>
                                        <p:tgtEl>
                                          <p:spTgt spid="5">
                                            <p:txEl>
                                              <p:pRg st="5" end="5"/>
                                            </p:txEl>
                                          </p:spTgt>
                                        </p:tgtEl>
                                      </p:cBhvr>
                                    </p:animEffect>
                                    <p:anim calcmode="lin" valueType="num">
                                      <p:cBhvr>
                                        <p:cTn id="35"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36" dur="1000" fill="hold"/>
                                        <p:tgtEl>
                                          <p:spTgt spid="5">
                                            <p:txEl>
                                              <p:pRg st="5" end="5"/>
                                            </p:txEl>
                                          </p:spTgt>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5">
                                            <p:txEl>
                                              <p:pRg st="6" end="6"/>
                                            </p:txEl>
                                          </p:spTgt>
                                        </p:tgtEl>
                                        <p:attrNameLst>
                                          <p:attrName>style.visibility</p:attrName>
                                        </p:attrNameLst>
                                      </p:cBhvr>
                                      <p:to>
                                        <p:strVal val="visible"/>
                                      </p:to>
                                    </p:set>
                                    <p:animEffect transition="in" filter="fade">
                                      <p:cBhvr>
                                        <p:cTn id="39" dur="1000"/>
                                        <p:tgtEl>
                                          <p:spTgt spid="5">
                                            <p:txEl>
                                              <p:pRg st="6" end="6"/>
                                            </p:txEl>
                                          </p:spTgt>
                                        </p:tgtEl>
                                      </p:cBhvr>
                                    </p:animEffect>
                                    <p:anim calcmode="lin" valueType="num">
                                      <p:cBhvr>
                                        <p:cTn id="40" dur="1000" fill="hold"/>
                                        <p:tgtEl>
                                          <p:spTgt spid="5">
                                            <p:txEl>
                                              <p:pRg st="6" end="6"/>
                                            </p:txEl>
                                          </p:spTgt>
                                        </p:tgtEl>
                                        <p:attrNameLst>
                                          <p:attrName>ppt_x</p:attrName>
                                        </p:attrNameLst>
                                      </p:cBhvr>
                                      <p:tavLst>
                                        <p:tav tm="0">
                                          <p:val>
                                            <p:strVal val="#ppt_x"/>
                                          </p:val>
                                        </p:tav>
                                        <p:tav tm="100000">
                                          <p:val>
                                            <p:strVal val="#ppt_x"/>
                                          </p:val>
                                        </p:tav>
                                      </p:tavLst>
                                    </p:anim>
                                    <p:anim calcmode="lin" valueType="num">
                                      <p:cBhvr>
                                        <p:cTn id="41" dur="1000" fill="hold"/>
                                        <p:tgtEl>
                                          <p:spTgt spid="5">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066130"/>
          </a:xfrm>
        </p:spPr>
        <p:txBody>
          <a:bodyPr/>
          <a:lstStyle/>
          <a:p>
            <a:r>
              <a:rPr lang="es-ES_tradnl" dirty="0"/>
              <a:t>La importancia de COBOL</a:t>
            </a:r>
            <a:endParaRPr lang="es-ES" dirty="0"/>
          </a:p>
        </p:txBody>
      </p:sp>
      <p:sp>
        <p:nvSpPr>
          <p:cNvPr id="3" name="2 Marcador de contenido"/>
          <p:cNvSpPr>
            <a:spLocks noGrp="1"/>
          </p:cNvSpPr>
          <p:nvPr>
            <p:ph idx="1"/>
          </p:nvPr>
        </p:nvSpPr>
        <p:spPr>
          <a:xfrm>
            <a:off x="467544" y="1412776"/>
            <a:ext cx="8352928" cy="5069160"/>
          </a:xfrm>
        </p:spPr>
        <p:txBody>
          <a:bodyPr/>
          <a:lstStyle/>
          <a:p>
            <a:pPr>
              <a:buFont typeface="Arial" panose="020B0604020202020204" pitchFamily="34" charset="0"/>
              <a:buChar char="•"/>
            </a:pPr>
            <a:endParaRPr lang="es-ES" sz="1400" dirty="0"/>
          </a:p>
          <a:p>
            <a:r>
              <a:rPr lang="es-ES" sz="2800" dirty="0"/>
              <a:t>Soporta cada día el 90% de los sistemas de negocio de </a:t>
            </a:r>
            <a:r>
              <a:rPr lang="es-ES" sz="2800" dirty="0" err="1">
                <a:hlinkClick r:id="rId2"/>
              </a:rPr>
              <a:t>Fortune</a:t>
            </a:r>
            <a:r>
              <a:rPr lang="es-ES" sz="2800" dirty="0">
                <a:hlinkClick r:id="rId2"/>
              </a:rPr>
              <a:t> 500</a:t>
            </a:r>
            <a:endParaRPr lang="es-ES" sz="2800" dirty="0"/>
          </a:p>
          <a:p>
            <a:pPr lvl="1"/>
            <a:r>
              <a:rPr lang="es-ES" sz="2400" dirty="0"/>
              <a:t>70% de la lógica de negocios y datos críticos</a:t>
            </a:r>
          </a:p>
          <a:p>
            <a:r>
              <a:rPr lang="es-ES" sz="2800" dirty="0"/>
              <a:t>Procesa el 85% de todas las transacciones comerciales diarias</a:t>
            </a:r>
          </a:p>
          <a:p>
            <a:pPr lvl="1"/>
            <a:r>
              <a:rPr lang="es-ES" sz="2000" dirty="0"/>
              <a:t>95% de todas las transacciones en cajeros automáticos</a:t>
            </a:r>
          </a:p>
          <a:p>
            <a:pPr lvl="1"/>
            <a:r>
              <a:rPr lang="es-ES" sz="2000" dirty="0"/>
              <a:t>Permite la reserva de 96.000 paquetes de vacaciones al año</a:t>
            </a:r>
          </a:p>
          <a:p>
            <a:pPr lvl="1"/>
            <a:r>
              <a:rPr lang="es-ES" sz="2000" dirty="0"/>
              <a:t>80% de todas las transacciones de punto de venta</a:t>
            </a:r>
          </a:p>
          <a:p>
            <a:pPr lvl="1"/>
            <a:r>
              <a:rPr lang="es-ES" sz="2000" dirty="0"/>
              <a:t>30.000 millones transacciones/día</a:t>
            </a:r>
          </a:p>
          <a:p>
            <a:r>
              <a:rPr lang="es-ES" sz="2800" dirty="0"/>
              <a:t>Hay más transacciones de COBOL al día que búsquedas en </a:t>
            </a:r>
            <a:r>
              <a:rPr lang="es-ES" sz="2800" dirty="0" smtClean="0"/>
              <a:t>YouTube!!</a:t>
            </a:r>
          </a:p>
          <a:p>
            <a:pPr>
              <a:buFont typeface="Arial" panose="020B0604020202020204" pitchFamily="34" charset="0"/>
              <a:buChar char="•"/>
            </a:pPr>
            <a:endParaRPr lang="es-ES" sz="1200" dirty="0" smtClean="0"/>
          </a:p>
          <a:p>
            <a:pPr>
              <a:buFont typeface="Arial" panose="020B0604020202020204" pitchFamily="34" charset="0"/>
              <a:buChar char="•"/>
            </a:pPr>
            <a:r>
              <a:rPr lang="es-ES" sz="1200" dirty="0" smtClean="0"/>
              <a:t>2026-03-18</a:t>
            </a:r>
            <a:r>
              <a:rPr lang="es-ES" sz="1200" dirty="0" smtClean="0"/>
              <a:t>,  </a:t>
            </a:r>
            <a:r>
              <a:rPr lang="es-ES" sz="1200" dirty="0" smtClean="0"/>
              <a:t>“</a:t>
            </a:r>
            <a:r>
              <a:rPr lang="es-ES" sz="1200" i="1" dirty="0" err="1">
                <a:hlinkClick r:id="rId3"/>
              </a:rPr>
              <a:t>Mely</a:t>
            </a:r>
            <a:r>
              <a:rPr lang="es-ES" sz="1200" i="1" dirty="0">
                <a:hlinkClick r:id="rId3"/>
              </a:rPr>
              <a:t> </a:t>
            </a:r>
            <a:r>
              <a:rPr lang="es-ES" sz="1200" i="1" dirty="0" err="1">
                <a:hlinkClick r:id="rId3"/>
              </a:rPr>
              <a:t>Lerman</a:t>
            </a:r>
            <a:r>
              <a:rPr lang="es-ES" sz="1200" i="1" dirty="0">
                <a:hlinkClick r:id="rId3"/>
              </a:rPr>
              <a:t>: ¿El COBOL ha venido para quedarse, o no?</a:t>
            </a:r>
            <a:r>
              <a:rPr lang="es-ES" sz="1200" dirty="0" smtClean="0"/>
              <a:t>”</a:t>
            </a:r>
            <a:endParaRPr lang="es-ES" sz="1200" dirty="0"/>
          </a:p>
          <a:p>
            <a:pPr lvl="2"/>
            <a:endParaRPr lang="en-US" sz="2000" dirty="0"/>
          </a:p>
          <a:p>
            <a:pPr marL="914400" lvl="2" indent="0">
              <a:buNone/>
            </a:pPr>
            <a:endParaRPr lang="en-US" sz="2000" dirty="0"/>
          </a:p>
          <a:p>
            <a:pPr>
              <a:buFont typeface="Arial" panose="020B0604020202020204" pitchFamily="34" charset="0"/>
              <a:buChar char="•"/>
            </a:pPr>
            <a:endParaRPr lang="es-ES" sz="1400" dirty="0"/>
          </a:p>
          <a:p>
            <a:pPr>
              <a:buFont typeface="Arial" panose="020B0604020202020204" pitchFamily="34" charset="0"/>
              <a:buChar char="•"/>
            </a:pPr>
            <a:endParaRPr lang="es-ES" sz="1400" dirty="0"/>
          </a:p>
          <a:p>
            <a:pPr>
              <a:buFont typeface="Arial" panose="020B0604020202020204" pitchFamily="34" charset="0"/>
              <a:buChar char="•"/>
            </a:pPr>
            <a:endParaRPr lang="es-ES" sz="2400" dirty="0"/>
          </a:p>
          <a:p>
            <a:pPr>
              <a:buFont typeface="Arial" panose="020B0604020202020204" pitchFamily="34" charset="0"/>
              <a:buChar char="•"/>
            </a:pPr>
            <a:endParaRPr lang="es-ES" sz="2400" dirty="0"/>
          </a:p>
        </p:txBody>
      </p:sp>
    </p:spTree>
    <p:extLst>
      <p:ext uri="{BB962C8B-B14F-4D97-AF65-F5344CB8AC3E}">
        <p14:creationId xmlns:p14="http://schemas.microsoft.com/office/powerpoint/2010/main" val="3951055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1000"/>
                                        <p:tgtEl>
                                          <p:spTgt spid="3">
                                            <p:txEl>
                                              <p:pRg st="3" end="3"/>
                                            </p:txEl>
                                          </p:spTgt>
                                        </p:tgtEl>
                                      </p:cBhvr>
                                    </p:animEffect>
                                    <p:anim calcmode="lin" valueType="num">
                                      <p:cBhvr>
                                        <p:cTn id="2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fade">
                                      <p:cBhvr>
                                        <p:cTn id="24" dur="1000"/>
                                        <p:tgtEl>
                                          <p:spTgt spid="3">
                                            <p:txEl>
                                              <p:pRg st="4" end="4"/>
                                            </p:txEl>
                                          </p:spTgt>
                                        </p:tgtEl>
                                      </p:cBhvr>
                                    </p:animEffect>
                                    <p:anim calcmode="lin" valueType="num">
                                      <p:cBhvr>
                                        <p:cTn id="2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Effect transition="in" filter="fade">
                                      <p:cBhvr>
                                        <p:cTn id="29" dur="1000"/>
                                        <p:tgtEl>
                                          <p:spTgt spid="3">
                                            <p:txEl>
                                              <p:pRg st="5" end="5"/>
                                            </p:txEl>
                                          </p:spTgt>
                                        </p:tgtEl>
                                      </p:cBhvr>
                                    </p:animEffect>
                                    <p:anim calcmode="lin" valueType="num">
                                      <p:cBhvr>
                                        <p:cTn id="3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3">
                                            <p:txEl>
                                              <p:pRg st="6" end="6"/>
                                            </p:txEl>
                                          </p:spTgt>
                                        </p:tgtEl>
                                        <p:attrNameLst>
                                          <p:attrName>style.visibility</p:attrName>
                                        </p:attrNameLst>
                                      </p:cBhvr>
                                      <p:to>
                                        <p:strVal val="visible"/>
                                      </p:to>
                                    </p:set>
                                    <p:animEffect transition="in" filter="fade">
                                      <p:cBhvr>
                                        <p:cTn id="34" dur="1000"/>
                                        <p:tgtEl>
                                          <p:spTgt spid="3">
                                            <p:txEl>
                                              <p:pRg st="6" end="6"/>
                                            </p:txEl>
                                          </p:spTgt>
                                        </p:tgtEl>
                                      </p:cBhvr>
                                    </p:animEffect>
                                    <p:anim calcmode="lin" valueType="num">
                                      <p:cBhvr>
                                        <p:cTn id="35"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6" end="6"/>
                                            </p:txEl>
                                          </p:spTgt>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animEffect transition="in" filter="fade">
                                      <p:cBhvr>
                                        <p:cTn id="39" dur="1000"/>
                                        <p:tgtEl>
                                          <p:spTgt spid="3">
                                            <p:txEl>
                                              <p:pRg st="7" end="7"/>
                                            </p:txEl>
                                          </p:spTgt>
                                        </p:tgtEl>
                                      </p:cBhvr>
                                    </p:animEffect>
                                    <p:anim calcmode="lin" valueType="num">
                                      <p:cBhvr>
                                        <p:cTn id="40"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grpId="0" nodeType="clickEffect">
                                  <p:stCondLst>
                                    <p:cond delay="0"/>
                                  </p:stCondLst>
                                  <p:childTnLst>
                                    <p:set>
                                      <p:cBhvr>
                                        <p:cTn id="45" dur="1" fill="hold">
                                          <p:stCondLst>
                                            <p:cond delay="0"/>
                                          </p:stCondLst>
                                        </p:cTn>
                                        <p:tgtEl>
                                          <p:spTgt spid="3">
                                            <p:txEl>
                                              <p:pRg st="8" end="8"/>
                                            </p:txEl>
                                          </p:spTgt>
                                        </p:tgtEl>
                                        <p:attrNameLst>
                                          <p:attrName>style.visibility</p:attrName>
                                        </p:attrNameLst>
                                      </p:cBhvr>
                                      <p:to>
                                        <p:strVal val="visible"/>
                                      </p:to>
                                    </p:set>
                                    <p:animEffect transition="in" filter="fade">
                                      <p:cBhvr>
                                        <p:cTn id="46" dur="1000"/>
                                        <p:tgtEl>
                                          <p:spTgt spid="3">
                                            <p:txEl>
                                              <p:pRg st="8" end="8"/>
                                            </p:txEl>
                                          </p:spTgt>
                                        </p:tgtEl>
                                      </p:cBhvr>
                                    </p:animEffect>
                                    <p:anim calcmode="lin" valueType="num">
                                      <p:cBhvr>
                                        <p:cTn id="47"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48"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grpId="0" nodeType="clickEffect">
                                  <p:stCondLst>
                                    <p:cond delay="0"/>
                                  </p:stCondLst>
                                  <p:childTnLst>
                                    <p:set>
                                      <p:cBhvr>
                                        <p:cTn id="52" dur="1" fill="hold">
                                          <p:stCondLst>
                                            <p:cond delay="0"/>
                                          </p:stCondLst>
                                        </p:cTn>
                                        <p:tgtEl>
                                          <p:spTgt spid="3">
                                            <p:txEl>
                                              <p:pRg st="10" end="10"/>
                                            </p:txEl>
                                          </p:spTgt>
                                        </p:tgtEl>
                                        <p:attrNameLst>
                                          <p:attrName>style.visibility</p:attrName>
                                        </p:attrNameLst>
                                      </p:cBhvr>
                                      <p:to>
                                        <p:strVal val="visible"/>
                                      </p:to>
                                    </p:set>
                                    <p:animEffect transition="in" filter="fade">
                                      <p:cBhvr>
                                        <p:cTn id="53" dur="1000"/>
                                        <p:tgtEl>
                                          <p:spTgt spid="3">
                                            <p:txEl>
                                              <p:pRg st="10" end="10"/>
                                            </p:txEl>
                                          </p:spTgt>
                                        </p:tgtEl>
                                      </p:cBhvr>
                                    </p:animEffect>
                                    <p:anim calcmode="lin" valueType="num">
                                      <p:cBhvr>
                                        <p:cTn id="54"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55" dur="1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994122"/>
          </a:xfrm>
        </p:spPr>
        <p:txBody>
          <a:bodyPr/>
          <a:lstStyle/>
          <a:p>
            <a:r>
              <a:rPr lang="es-ES_tradnl" dirty="0"/>
              <a:t>La presencia de COBOL</a:t>
            </a:r>
            <a:endParaRPr lang="es-ES" dirty="0"/>
          </a:p>
        </p:txBody>
      </p:sp>
      <p:sp>
        <p:nvSpPr>
          <p:cNvPr id="3" name="2 Marcador de contenido"/>
          <p:cNvSpPr>
            <a:spLocks noGrp="1"/>
          </p:cNvSpPr>
          <p:nvPr>
            <p:ph idx="1"/>
          </p:nvPr>
        </p:nvSpPr>
        <p:spPr>
          <a:xfrm>
            <a:off x="467544" y="1412776"/>
            <a:ext cx="8568952" cy="5445224"/>
          </a:xfrm>
        </p:spPr>
        <p:txBody>
          <a:bodyPr/>
          <a:lstStyle/>
          <a:p>
            <a:r>
              <a:rPr lang="es-ES" sz="2400" dirty="0"/>
              <a:t>2000 millones de aplicaciones de mainframe están escritas en COBOL en las corporaciones</a:t>
            </a:r>
          </a:p>
          <a:p>
            <a:pPr lvl="1"/>
            <a:r>
              <a:rPr lang="es-ES" sz="2000" dirty="0"/>
              <a:t>5000 millones de líneas nuevas se desarrollan cada año</a:t>
            </a:r>
          </a:p>
          <a:p>
            <a:pPr lvl="1"/>
            <a:r>
              <a:rPr lang="es-ES" sz="2000" dirty="0"/>
              <a:t>1,5 millones de líneas de código COBOL cada día</a:t>
            </a:r>
          </a:p>
          <a:p>
            <a:pPr lvl="1"/>
            <a:r>
              <a:rPr lang="es-ES" sz="2000" dirty="0"/>
              <a:t>Se estima que 2 millones de personas trabajan actualmente en COBOL</a:t>
            </a:r>
          </a:p>
          <a:p>
            <a:r>
              <a:rPr lang="es-ES" sz="2400" dirty="0"/>
              <a:t>El total de la inversión en tecnologías COBOL, el personal y los equipos se estima en $5000 millones</a:t>
            </a:r>
          </a:p>
          <a:p>
            <a:pPr lvl="1"/>
            <a:r>
              <a:rPr lang="en-US" sz="2000" dirty="0"/>
              <a:t>$2 </a:t>
            </a:r>
            <a:r>
              <a:rPr lang="en-US" sz="2000" dirty="0" err="1"/>
              <a:t>trillones</a:t>
            </a:r>
            <a:r>
              <a:rPr lang="en-US" sz="2000" dirty="0"/>
              <a:t> </a:t>
            </a:r>
            <a:r>
              <a:rPr lang="en-US" sz="2000" dirty="0" err="1"/>
              <a:t>invertidos</a:t>
            </a:r>
            <a:r>
              <a:rPr lang="en-US" sz="2000" dirty="0"/>
              <a:t> </a:t>
            </a:r>
            <a:r>
              <a:rPr lang="en-US" sz="2000" dirty="0" err="1"/>
              <a:t>en</a:t>
            </a:r>
            <a:r>
              <a:rPr lang="en-US" sz="2000" dirty="0"/>
              <a:t> los </a:t>
            </a:r>
            <a:r>
              <a:rPr lang="en-US" sz="2000" dirty="0" err="1"/>
              <a:t>últimos</a:t>
            </a:r>
            <a:r>
              <a:rPr lang="en-US" sz="2000" dirty="0"/>
              <a:t> 50 </a:t>
            </a:r>
            <a:r>
              <a:rPr lang="en-US" sz="2000" dirty="0" err="1"/>
              <a:t>años</a:t>
            </a:r>
            <a:endParaRPr lang="es-ES" sz="2000" dirty="0"/>
          </a:p>
          <a:p>
            <a:r>
              <a:rPr lang="en-US" sz="2400" dirty="0" err="1"/>
              <a:t>Reemplazar</a:t>
            </a:r>
            <a:r>
              <a:rPr lang="en-US" sz="2400" dirty="0"/>
              <a:t> los </a:t>
            </a:r>
            <a:r>
              <a:rPr lang="en-US" sz="2400" dirty="0" err="1"/>
              <a:t>sistemas</a:t>
            </a:r>
            <a:r>
              <a:rPr lang="en-US" sz="2400" dirty="0"/>
              <a:t> COBOL (se </a:t>
            </a:r>
            <a:r>
              <a:rPr lang="en-US" sz="2400" dirty="0" err="1"/>
              <a:t>estima</a:t>
            </a:r>
            <a:r>
              <a:rPr lang="en-US" sz="2400" dirty="0"/>
              <a:t> $25 </a:t>
            </a:r>
            <a:r>
              <a:rPr lang="en-US" sz="2400" dirty="0" err="1"/>
              <a:t>por</a:t>
            </a:r>
            <a:r>
              <a:rPr lang="en-US" sz="2400" dirty="0"/>
              <a:t> </a:t>
            </a:r>
            <a:r>
              <a:rPr lang="en-US" sz="2400" dirty="0" err="1"/>
              <a:t>línea</a:t>
            </a:r>
            <a:r>
              <a:rPr lang="en-US" sz="2400" dirty="0"/>
              <a:t>), </a:t>
            </a:r>
            <a:r>
              <a:rPr lang="en-US" sz="2400" dirty="0" err="1"/>
              <a:t>serían</a:t>
            </a:r>
            <a:r>
              <a:rPr lang="en-US" sz="2400" dirty="0"/>
              <a:t> </a:t>
            </a:r>
            <a:r>
              <a:rPr lang="en-US" sz="2400" dirty="0" err="1"/>
              <a:t>cientos</a:t>
            </a:r>
            <a:r>
              <a:rPr lang="en-US" sz="2400" dirty="0"/>
              <a:t> de miles de </a:t>
            </a:r>
            <a:r>
              <a:rPr lang="en-US" sz="2400" dirty="0" err="1"/>
              <a:t>millones</a:t>
            </a:r>
            <a:r>
              <a:rPr lang="en-US" sz="2400" dirty="0"/>
              <a:t> de $</a:t>
            </a:r>
          </a:p>
          <a:p>
            <a:pPr marL="0" indent="0">
              <a:buNone/>
            </a:pPr>
            <a:endParaRPr lang="en-US" sz="1000" dirty="0"/>
          </a:p>
          <a:p>
            <a:pPr>
              <a:buFont typeface="Arial" panose="020B0604020202020204" pitchFamily="34" charset="0"/>
              <a:buChar char="•"/>
            </a:pPr>
            <a:r>
              <a:rPr lang="es-ES" sz="1200" dirty="0">
                <a:effectLst/>
              </a:rPr>
              <a:t>Fuentes: Aberdeen </a:t>
            </a:r>
            <a:r>
              <a:rPr lang="es-ES" sz="1200" dirty="0" err="1">
                <a:effectLst/>
              </a:rPr>
              <a:t>Group</a:t>
            </a:r>
            <a:r>
              <a:rPr lang="es-ES" sz="1200" dirty="0">
                <a:effectLst/>
              </a:rPr>
              <a:t>; Giga </a:t>
            </a:r>
            <a:r>
              <a:rPr lang="es-ES" sz="1200" dirty="0" err="1">
                <a:effectLst/>
              </a:rPr>
              <a:t>Information</a:t>
            </a:r>
            <a:r>
              <a:rPr lang="es-ES" sz="1200" dirty="0">
                <a:effectLst/>
              </a:rPr>
              <a:t> </a:t>
            </a:r>
            <a:r>
              <a:rPr lang="es-ES" sz="1200" dirty="0" err="1">
                <a:effectLst/>
              </a:rPr>
              <a:t>Group</a:t>
            </a:r>
            <a:r>
              <a:rPr lang="es-ES" sz="1200" dirty="0">
                <a:effectLst/>
              </a:rPr>
              <a:t>; </a:t>
            </a:r>
            <a:r>
              <a:rPr lang="es-ES" sz="1200" dirty="0" err="1">
                <a:effectLst/>
              </a:rPr>
              <a:t>Database</a:t>
            </a:r>
            <a:r>
              <a:rPr lang="es-ES" sz="1200" dirty="0">
                <a:effectLst/>
              </a:rPr>
              <a:t> &amp; Network </a:t>
            </a:r>
            <a:r>
              <a:rPr lang="es-ES" sz="1200" dirty="0" err="1">
                <a:effectLst/>
              </a:rPr>
              <a:t>Journal</a:t>
            </a:r>
            <a:r>
              <a:rPr lang="es-ES" sz="1200" dirty="0">
                <a:effectLst/>
              </a:rPr>
              <a:t>; </a:t>
            </a:r>
            <a:r>
              <a:rPr lang="es-ES" sz="1200" dirty="0" err="1">
                <a:effectLst/>
              </a:rPr>
              <a:t>The</a:t>
            </a:r>
            <a:r>
              <a:rPr lang="es-ES" sz="1200" dirty="0">
                <a:effectLst/>
              </a:rPr>
              <a:t> COBOL </a:t>
            </a:r>
            <a:r>
              <a:rPr lang="es-ES" sz="1200" dirty="0" err="1">
                <a:effectLst/>
              </a:rPr>
              <a:t>Report</a:t>
            </a:r>
            <a:r>
              <a:rPr lang="es-ES" sz="1200" dirty="0">
                <a:effectLst/>
              </a:rPr>
              <a:t>; SearchEngineWatch.com; </a:t>
            </a:r>
            <a:r>
              <a:rPr lang="es-ES" sz="1200" dirty="0" err="1">
                <a:effectLst/>
              </a:rPr>
              <a:t>Tactical</a:t>
            </a:r>
            <a:r>
              <a:rPr lang="es-ES" sz="1200" dirty="0">
                <a:effectLst/>
              </a:rPr>
              <a:t> </a:t>
            </a:r>
            <a:r>
              <a:rPr lang="es-ES" sz="1200" dirty="0" err="1">
                <a:effectLst/>
              </a:rPr>
              <a:t>Strategy</a:t>
            </a:r>
            <a:r>
              <a:rPr lang="es-ES" sz="1200" dirty="0">
                <a:effectLst/>
              </a:rPr>
              <a:t> </a:t>
            </a:r>
            <a:r>
              <a:rPr lang="es-ES" sz="1200" dirty="0" err="1">
                <a:effectLst/>
              </a:rPr>
              <a:t>Group</a:t>
            </a:r>
            <a:r>
              <a:rPr lang="es-ES" sz="1200" dirty="0">
                <a:effectLst/>
              </a:rPr>
              <a:t>; </a:t>
            </a:r>
            <a:r>
              <a:rPr lang="es-ES" sz="1200" dirty="0" err="1">
                <a:effectLst/>
              </a:rPr>
              <a:t>The</a:t>
            </a:r>
            <a:r>
              <a:rPr lang="es-ES" sz="1200" dirty="0">
                <a:effectLst/>
              </a:rPr>
              <a:t> </a:t>
            </a:r>
            <a:r>
              <a:rPr lang="es-ES" sz="1200" dirty="0" err="1">
                <a:effectLst/>
              </a:rPr>
              <a:t>Future</a:t>
            </a:r>
            <a:r>
              <a:rPr lang="es-ES" sz="1200" dirty="0">
                <a:effectLst/>
              </a:rPr>
              <a:t> of COBOL </a:t>
            </a:r>
            <a:r>
              <a:rPr lang="es-ES" sz="1200" dirty="0" err="1">
                <a:effectLst/>
              </a:rPr>
              <a:t>Report</a:t>
            </a:r>
            <a:r>
              <a:rPr lang="es-ES" sz="1200" dirty="0">
                <a:effectLst/>
              </a:rPr>
              <a:t>.</a:t>
            </a:r>
          </a:p>
          <a:p>
            <a:pPr>
              <a:buFont typeface="Arial" panose="020B0604020202020204" pitchFamily="34" charset="0"/>
              <a:buChar char="•"/>
            </a:pPr>
            <a:r>
              <a:rPr lang="en-US" sz="1200" dirty="0"/>
              <a:t>“</a:t>
            </a:r>
            <a:r>
              <a:rPr lang="en-US" sz="1200" i="1" dirty="0"/>
              <a:t>Is there still a market for Cobol skills/developers?</a:t>
            </a:r>
            <a:r>
              <a:rPr lang="en-US" sz="1200" dirty="0"/>
              <a:t>“: </a:t>
            </a:r>
            <a:r>
              <a:rPr lang="en-US" sz="1200" dirty="0">
                <a:hlinkClick r:id="rId2"/>
              </a:rPr>
              <a:t>https://cis.hfcc.edu/faq/cobol</a:t>
            </a:r>
            <a:r>
              <a:rPr lang="en-US" sz="1200" dirty="0"/>
              <a:t> </a:t>
            </a:r>
          </a:p>
          <a:p>
            <a:pPr>
              <a:buFont typeface="Arial" panose="020B0604020202020204" pitchFamily="34" charset="0"/>
              <a:buChar char="•"/>
            </a:pPr>
            <a:r>
              <a:rPr lang="es-ES_tradnl" sz="1200" dirty="0">
                <a:effectLst/>
              </a:rPr>
              <a:t>2013-03-06, “</a:t>
            </a:r>
            <a:r>
              <a:rPr lang="es-ES" sz="1200" i="1" dirty="0">
                <a:effectLst/>
                <a:hlinkClick r:id="rId3"/>
              </a:rPr>
              <a:t>Las Universidades siguen sin reaccionar ante la demanda de programadores COBOL</a:t>
            </a:r>
            <a:r>
              <a:rPr lang="es-ES_tradnl" sz="1200" dirty="0" smtClean="0">
                <a:effectLst/>
              </a:rPr>
              <a:t>”</a:t>
            </a:r>
          </a:p>
          <a:p>
            <a:pPr>
              <a:buFont typeface="Arial" panose="020B0604020202020204" pitchFamily="34" charset="0"/>
              <a:buChar char="•"/>
            </a:pPr>
            <a:r>
              <a:rPr lang="es-ES" sz="1200" dirty="0" smtClean="0">
                <a:effectLst/>
              </a:rPr>
              <a:t>2020-04-15</a:t>
            </a:r>
            <a:r>
              <a:rPr lang="es-ES" sz="1200" dirty="0">
                <a:effectLst/>
              </a:rPr>
              <a:t>, “</a:t>
            </a:r>
            <a:r>
              <a:rPr lang="es-ES" sz="1200" i="1" dirty="0">
                <a:effectLst/>
                <a:hlinkClick r:id="rId4"/>
              </a:rPr>
              <a:t>Aumenta la demanda de programadores de COBOL durante la crisis del </a:t>
            </a:r>
            <a:r>
              <a:rPr lang="es-ES" sz="1200" i="1" dirty="0" smtClean="0">
                <a:effectLst/>
                <a:hlinkClick r:id="rId4"/>
              </a:rPr>
              <a:t>coronavirus</a:t>
            </a:r>
            <a:r>
              <a:rPr lang="es-ES" sz="1200" dirty="0" smtClean="0">
                <a:effectLst/>
              </a:rPr>
              <a:t>”</a:t>
            </a:r>
            <a:endParaRPr lang="en-US" sz="2000" dirty="0"/>
          </a:p>
          <a:p>
            <a:pPr>
              <a:buFont typeface="Arial" panose="020B0604020202020204" pitchFamily="34" charset="0"/>
              <a:buChar char="•"/>
            </a:pPr>
            <a:endParaRPr lang="es-ES_tradnl" sz="1200" dirty="0">
              <a:effectLst/>
            </a:endParaRPr>
          </a:p>
        </p:txBody>
      </p:sp>
    </p:spTree>
    <p:extLst>
      <p:ext uri="{BB962C8B-B14F-4D97-AF65-F5344CB8AC3E}">
        <p14:creationId xmlns:p14="http://schemas.microsoft.com/office/powerpoint/2010/main" val="3761181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fade">
                                      <p:cBhvr>
                                        <p:cTn id="29" dur="1000"/>
                                        <p:tgtEl>
                                          <p:spTgt spid="3">
                                            <p:txEl>
                                              <p:pRg st="4" end="4"/>
                                            </p:txEl>
                                          </p:spTgt>
                                        </p:tgtEl>
                                      </p:cBhvr>
                                    </p:animEffect>
                                    <p:anim calcmode="lin" valueType="num">
                                      <p:cBhvr>
                                        <p:cTn id="3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Effect transition="in" filter="fade">
                                      <p:cBhvr>
                                        <p:cTn id="34" dur="1000"/>
                                        <p:tgtEl>
                                          <p:spTgt spid="3">
                                            <p:txEl>
                                              <p:pRg st="5" end="5"/>
                                            </p:txEl>
                                          </p:spTgt>
                                        </p:tgtEl>
                                      </p:cBhvr>
                                    </p:animEffect>
                                    <p:anim calcmode="lin" valueType="num">
                                      <p:cBhvr>
                                        <p:cTn id="35"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Effect transition="in" filter="fade">
                                      <p:cBhvr>
                                        <p:cTn id="41" dur="1000"/>
                                        <p:tgtEl>
                                          <p:spTgt spid="3">
                                            <p:txEl>
                                              <p:pRg st="6" end="6"/>
                                            </p:txEl>
                                          </p:spTgt>
                                        </p:tgtEl>
                                      </p:cBhvr>
                                    </p:animEffect>
                                    <p:anim calcmode="lin" valueType="num">
                                      <p:cBhvr>
                                        <p:cTn id="42"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3"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3">
                                            <p:txEl>
                                              <p:pRg st="8" end="8"/>
                                            </p:txEl>
                                          </p:spTgt>
                                        </p:tgtEl>
                                        <p:attrNameLst>
                                          <p:attrName>style.visibility</p:attrName>
                                        </p:attrNameLst>
                                      </p:cBhvr>
                                      <p:to>
                                        <p:strVal val="visible"/>
                                      </p:to>
                                    </p:set>
                                    <p:animEffect transition="in" filter="fade">
                                      <p:cBhvr>
                                        <p:cTn id="48" dur="1000"/>
                                        <p:tgtEl>
                                          <p:spTgt spid="3">
                                            <p:txEl>
                                              <p:pRg st="8" end="8"/>
                                            </p:txEl>
                                          </p:spTgt>
                                        </p:tgtEl>
                                      </p:cBhvr>
                                    </p:animEffect>
                                    <p:anim calcmode="lin" valueType="num">
                                      <p:cBhvr>
                                        <p:cTn id="49"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0"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grpId="0" nodeType="clickEffect">
                                  <p:stCondLst>
                                    <p:cond delay="0"/>
                                  </p:stCondLst>
                                  <p:childTnLst>
                                    <p:set>
                                      <p:cBhvr>
                                        <p:cTn id="54" dur="1" fill="hold">
                                          <p:stCondLst>
                                            <p:cond delay="0"/>
                                          </p:stCondLst>
                                        </p:cTn>
                                        <p:tgtEl>
                                          <p:spTgt spid="3">
                                            <p:txEl>
                                              <p:pRg st="9" end="9"/>
                                            </p:txEl>
                                          </p:spTgt>
                                        </p:tgtEl>
                                        <p:attrNameLst>
                                          <p:attrName>style.visibility</p:attrName>
                                        </p:attrNameLst>
                                      </p:cBhvr>
                                      <p:to>
                                        <p:strVal val="visible"/>
                                      </p:to>
                                    </p:set>
                                    <p:animEffect transition="in" filter="fade">
                                      <p:cBhvr>
                                        <p:cTn id="55" dur="1000"/>
                                        <p:tgtEl>
                                          <p:spTgt spid="3">
                                            <p:txEl>
                                              <p:pRg st="9" end="9"/>
                                            </p:txEl>
                                          </p:spTgt>
                                        </p:tgtEl>
                                      </p:cBhvr>
                                    </p:animEffect>
                                    <p:anim calcmode="lin" valueType="num">
                                      <p:cBhvr>
                                        <p:cTn id="56"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57"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42" presetClass="entr" presetSubtype="0" fill="hold" grpId="0" nodeType="clickEffect">
                                  <p:stCondLst>
                                    <p:cond delay="0"/>
                                  </p:stCondLst>
                                  <p:childTnLst>
                                    <p:set>
                                      <p:cBhvr>
                                        <p:cTn id="61" dur="1" fill="hold">
                                          <p:stCondLst>
                                            <p:cond delay="0"/>
                                          </p:stCondLst>
                                        </p:cTn>
                                        <p:tgtEl>
                                          <p:spTgt spid="3">
                                            <p:txEl>
                                              <p:pRg st="10" end="10"/>
                                            </p:txEl>
                                          </p:spTgt>
                                        </p:tgtEl>
                                        <p:attrNameLst>
                                          <p:attrName>style.visibility</p:attrName>
                                        </p:attrNameLst>
                                      </p:cBhvr>
                                      <p:to>
                                        <p:strVal val="visible"/>
                                      </p:to>
                                    </p:set>
                                    <p:animEffect transition="in" filter="fade">
                                      <p:cBhvr>
                                        <p:cTn id="62" dur="1000"/>
                                        <p:tgtEl>
                                          <p:spTgt spid="3">
                                            <p:txEl>
                                              <p:pRg st="10" end="10"/>
                                            </p:txEl>
                                          </p:spTgt>
                                        </p:tgtEl>
                                      </p:cBhvr>
                                    </p:animEffect>
                                    <p:anim calcmode="lin" valueType="num">
                                      <p:cBhvr>
                                        <p:cTn id="63"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64" dur="1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42" presetClass="entr" presetSubtype="0" fill="hold" grpId="0" nodeType="clickEffect">
                                  <p:stCondLst>
                                    <p:cond delay="0"/>
                                  </p:stCondLst>
                                  <p:childTnLst>
                                    <p:set>
                                      <p:cBhvr>
                                        <p:cTn id="68" dur="1" fill="hold">
                                          <p:stCondLst>
                                            <p:cond delay="0"/>
                                          </p:stCondLst>
                                        </p:cTn>
                                        <p:tgtEl>
                                          <p:spTgt spid="3">
                                            <p:txEl>
                                              <p:pRg st="11" end="11"/>
                                            </p:txEl>
                                          </p:spTgt>
                                        </p:tgtEl>
                                        <p:attrNameLst>
                                          <p:attrName>style.visibility</p:attrName>
                                        </p:attrNameLst>
                                      </p:cBhvr>
                                      <p:to>
                                        <p:strVal val="visible"/>
                                      </p:to>
                                    </p:set>
                                    <p:animEffect transition="in" filter="fade">
                                      <p:cBhvr>
                                        <p:cTn id="69" dur="1000"/>
                                        <p:tgtEl>
                                          <p:spTgt spid="3">
                                            <p:txEl>
                                              <p:pRg st="11" end="11"/>
                                            </p:txEl>
                                          </p:spTgt>
                                        </p:tgtEl>
                                      </p:cBhvr>
                                    </p:animEffect>
                                    <p:anim calcmode="lin" valueType="num">
                                      <p:cBhvr>
                                        <p:cTn id="70"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71" dur="1000" fill="hold"/>
                                        <p:tgtEl>
                                          <p:spTgt spid="3">
                                            <p:txEl>
                                              <p:pRg st="11" end="1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Título"/>
          <p:cNvSpPr txBox="1">
            <a:spLocks/>
          </p:cNvSpPr>
          <p:nvPr/>
        </p:nvSpPr>
        <p:spPr>
          <a:xfrm>
            <a:off x="93181" y="0"/>
            <a:ext cx="8856984" cy="1143000"/>
          </a:xfrm>
          <a:prstGeom prst="rect">
            <a:avLst/>
          </a:prstGeom>
        </p:spPr>
        <p:txBody>
          <a:bodyPr/>
          <a:lst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a:lstStyle>
          <a:p>
            <a:r>
              <a:rPr lang="es-ES_tradnl" kern="0" dirty="0"/>
              <a:t>¿Pero quien puede usar COBOL hoy en día?</a:t>
            </a:r>
            <a:endParaRPr lang="es-ES" kern="0" dirty="0"/>
          </a:p>
        </p:txBody>
      </p:sp>
      <p:sp>
        <p:nvSpPr>
          <p:cNvPr id="2" name="1 Marcador de contenido"/>
          <p:cNvSpPr>
            <a:spLocks noGrp="1"/>
          </p:cNvSpPr>
          <p:nvPr>
            <p:ph idx="1"/>
          </p:nvPr>
        </p:nvSpPr>
        <p:spPr/>
        <p:txBody>
          <a:bodyPr/>
          <a:lstStyle/>
          <a:p>
            <a:r>
              <a:rPr lang="es-ES_tradnl" dirty="0"/>
              <a:t>2012: </a:t>
            </a:r>
            <a:r>
              <a:rPr lang="es-ES_tradnl" dirty="0">
                <a:hlinkClick r:id="rId2"/>
              </a:rPr>
              <a:t>Encuesta</a:t>
            </a:r>
            <a:r>
              <a:rPr lang="es-ES_tradnl" dirty="0"/>
              <a:t> </a:t>
            </a:r>
            <a:r>
              <a:rPr lang="es-ES_tradnl" dirty="0" err="1"/>
              <a:t>ComputerWorld</a:t>
            </a:r>
            <a:endParaRPr lang="es-ES_tradnl" dirty="0"/>
          </a:p>
          <a:p>
            <a:pPr lvl="1"/>
            <a:r>
              <a:rPr lang="es-ES_tradnl" dirty="0"/>
              <a:t>357 personas</a:t>
            </a:r>
          </a:p>
          <a:p>
            <a:pPr lvl="2"/>
            <a:r>
              <a:rPr lang="es-ES_tradnl" dirty="0"/>
              <a:t>58% jefes de desarrollo o mantenimiento de software</a:t>
            </a:r>
            <a:endParaRPr lang="es-ES" dirty="0"/>
          </a:p>
        </p:txBody>
      </p:sp>
      <p:pic>
        <p:nvPicPr>
          <p:cNvPr id="614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3429000"/>
            <a:ext cx="7494587" cy="3190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38819" y="980728"/>
            <a:ext cx="4343400" cy="5743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37568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148"/>
                                        </p:tgtEl>
                                        <p:attrNameLst>
                                          <p:attrName>style.visibility</p:attrName>
                                        </p:attrNameLst>
                                      </p:cBhvr>
                                      <p:to>
                                        <p:strVal val="visible"/>
                                      </p:to>
                                    </p:set>
                                    <p:animEffect transition="in" filter="fade">
                                      <p:cBhvr>
                                        <p:cTn id="7" dur="1000"/>
                                        <p:tgtEl>
                                          <p:spTgt spid="6148"/>
                                        </p:tgtEl>
                                      </p:cBhvr>
                                    </p:animEffect>
                                    <p:anim calcmode="lin" valueType="num">
                                      <p:cBhvr>
                                        <p:cTn id="8" dur="1000" fill="hold"/>
                                        <p:tgtEl>
                                          <p:spTgt spid="6148"/>
                                        </p:tgtEl>
                                        <p:attrNameLst>
                                          <p:attrName>ppt_x</p:attrName>
                                        </p:attrNameLst>
                                      </p:cBhvr>
                                      <p:tavLst>
                                        <p:tav tm="0">
                                          <p:val>
                                            <p:strVal val="#ppt_x"/>
                                          </p:val>
                                        </p:tav>
                                        <p:tav tm="100000">
                                          <p:val>
                                            <p:strVal val="#ppt_x"/>
                                          </p:val>
                                        </p:tav>
                                      </p:tavLst>
                                    </p:anim>
                                    <p:anim calcmode="lin" valueType="num">
                                      <p:cBhvr>
                                        <p:cTn id="9" dur="1000" fill="hold"/>
                                        <p:tgtEl>
                                          <p:spTgt spid="614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147"/>
                                        </p:tgtEl>
                                        <p:attrNameLst>
                                          <p:attrName>style.visibility</p:attrName>
                                        </p:attrNameLst>
                                      </p:cBhvr>
                                      <p:to>
                                        <p:strVal val="visible"/>
                                      </p:to>
                                    </p:set>
                                    <p:animEffect transition="in" filter="fade">
                                      <p:cBhvr>
                                        <p:cTn id="14" dur="1000"/>
                                        <p:tgtEl>
                                          <p:spTgt spid="6147"/>
                                        </p:tgtEl>
                                      </p:cBhvr>
                                    </p:animEffect>
                                    <p:anim calcmode="lin" valueType="num">
                                      <p:cBhvr>
                                        <p:cTn id="15" dur="1000" fill="hold"/>
                                        <p:tgtEl>
                                          <p:spTgt spid="6147"/>
                                        </p:tgtEl>
                                        <p:attrNameLst>
                                          <p:attrName>ppt_x</p:attrName>
                                        </p:attrNameLst>
                                      </p:cBhvr>
                                      <p:tavLst>
                                        <p:tav tm="0">
                                          <p:val>
                                            <p:strVal val="#ppt_x"/>
                                          </p:val>
                                        </p:tav>
                                        <p:tav tm="100000">
                                          <p:val>
                                            <p:strVal val="#ppt_x"/>
                                          </p:val>
                                        </p:tav>
                                      </p:tavLst>
                                    </p:anim>
                                    <p:anim calcmode="lin" valueType="num">
                                      <p:cBhvr>
                                        <p:cTn id="16" dur="1000" fill="hold"/>
                                        <p:tgtEl>
                                          <p:spTgt spid="61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93181" y="116632"/>
            <a:ext cx="8856984" cy="1143000"/>
          </a:xfrm>
        </p:spPr>
        <p:txBody>
          <a:bodyPr/>
          <a:lstStyle/>
          <a:p>
            <a:r>
              <a:rPr lang="es-ES_tradnl" dirty="0"/>
              <a:t>¿Pero quien puede usar COBOL hoy en día?</a:t>
            </a:r>
            <a:endParaRPr lang="es-ES" dirty="0"/>
          </a:p>
        </p:txBody>
      </p:sp>
      <p:pic>
        <p:nvPicPr>
          <p:cNvPr id="3" name="Imagen 2">
            <a:extLst>
              <a:ext uri="{FF2B5EF4-FFF2-40B4-BE49-F238E27FC236}">
                <a16:creationId xmlns:a16="http://schemas.microsoft.com/office/drawing/2014/main" id="{D48703D8-7B2A-4CA2-8698-8E218A74BBE9}"/>
              </a:ext>
            </a:extLst>
          </p:cNvPr>
          <p:cNvPicPr>
            <a:picLocks noChangeAspect="1"/>
          </p:cNvPicPr>
          <p:nvPr/>
        </p:nvPicPr>
        <p:blipFill>
          <a:blip r:embed="rId2"/>
          <a:stretch>
            <a:fillRect/>
          </a:stretch>
        </p:blipFill>
        <p:spPr>
          <a:xfrm>
            <a:off x="683568" y="1465928"/>
            <a:ext cx="7056784" cy="4647325"/>
          </a:xfrm>
          <a:prstGeom prst="rect">
            <a:avLst/>
          </a:prstGeom>
        </p:spPr>
      </p:pic>
    </p:spTree>
    <p:extLst>
      <p:ext uri="{BB962C8B-B14F-4D97-AF65-F5344CB8AC3E}">
        <p14:creationId xmlns:p14="http://schemas.microsoft.com/office/powerpoint/2010/main" val="240497335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¿Se usará COBOL en el futuro?</a:t>
            </a:r>
            <a:endParaRPr lang="es-ES" dirty="0"/>
          </a:p>
        </p:txBody>
      </p:sp>
      <p:pic>
        <p:nvPicPr>
          <p:cNvPr id="4" name="Terminator.(1984) assembler.avi">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323528" y="1556792"/>
            <a:ext cx="8640960" cy="4608512"/>
          </a:xfrm>
          <a:prstGeom prst="rect">
            <a:avLst/>
          </a:prstGeom>
        </p:spPr>
      </p:pic>
      <p:pic>
        <p:nvPicPr>
          <p:cNvPr id="6" name="Terminator.(1984) cobol.avi">
            <a:hlinkClick r:id="" action="ppaction://media"/>
          </p:cNvPr>
          <p:cNvPicPr>
            <a:picLocks noChangeAspect="1"/>
          </p:cNvPicPr>
          <p:nvPr>
            <a:videoFile r:link="rId4"/>
            <p:extLst>
              <p:ext uri="{DAA4B4D4-6D71-4841-9C94-3DE7FCFB9230}">
                <p14:media xmlns:p14="http://schemas.microsoft.com/office/powerpoint/2010/main" r:embed="rId3"/>
              </p:ext>
            </p:extLst>
          </p:nvPr>
        </p:nvPicPr>
        <p:blipFill>
          <a:blip r:embed="rId7"/>
          <a:stretch>
            <a:fillRect/>
          </a:stretch>
        </p:blipFill>
        <p:spPr>
          <a:xfrm>
            <a:off x="35496" y="1772816"/>
            <a:ext cx="9046005" cy="4824536"/>
          </a:xfrm>
          <a:prstGeom prst="rect">
            <a:avLst/>
          </a:prstGeom>
        </p:spPr>
      </p:pic>
    </p:spTree>
    <p:extLst>
      <p:ext uri="{BB962C8B-B14F-4D97-AF65-F5344CB8AC3E}">
        <p14:creationId xmlns:p14="http://schemas.microsoft.com/office/powerpoint/2010/main" val="2199628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video>
              <p:cMediaNode vol="80000">
                <p:cTn id="11" fill="hold" display="0">
                  <p:stCondLst>
                    <p:cond delay="indefinite"/>
                  </p:stCondLst>
                </p:cTn>
                <p:tgtEl>
                  <p:spTgt spid="4"/>
                </p:tgtEl>
              </p:cMediaNode>
            </p:video>
            <p:video>
              <p:cMediaNode vol="80000">
                <p:cTn id="12" fill="hold" display="0">
                  <p:stCondLst>
                    <p:cond delay="indefinite"/>
                  </p:stCondLst>
                </p:cTn>
                <p:tgtEl>
                  <p:spTgt spid="6"/>
                </p:tgtEl>
              </p:cMediaNode>
            </p:video>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¿Cuál es el programa en uso más antiguo?</a:t>
            </a:r>
            <a:endParaRPr lang="es-ES" dirty="0"/>
          </a:p>
        </p:txBody>
      </p:sp>
      <p:sp>
        <p:nvSpPr>
          <p:cNvPr id="3" name="Marcador de contenido 2"/>
          <p:cNvSpPr>
            <a:spLocks noGrp="1"/>
          </p:cNvSpPr>
          <p:nvPr>
            <p:ph idx="1"/>
          </p:nvPr>
        </p:nvSpPr>
        <p:spPr>
          <a:xfrm>
            <a:off x="323528" y="1600200"/>
            <a:ext cx="8424936" cy="4533900"/>
          </a:xfrm>
        </p:spPr>
        <p:txBody>
          <a:bodyPr/>
          <a:lstStyle/>
          <a:p>
            <a:r>
              <a:rPr lang="en-US" i="1" dirty="0">
                <a:effectLst/>
                <a:hlinkClick r:id="rId2"/>
              </a:rPr>
              <a:t>Mechanization of Contract Administration Services</a:t>
            </a:r>
            <a:r>
              <a:rPr lang="en-US" dirty="0">
                <a:effectLst/>
                <a:hlinkClick r:id="rId2"/>
              </a:rPr>
              <a:t> (</a:t>
            </a:r>
            <a:r>
              <a:rPr lang="en-US" dirty="0" smtClean="0">
                <a:effectLst/>
                <a:hlinkClick r:id="rId2"/>
              </a:rPr>
              <a:t>MOCAS, 1958)</a:t>
            </a:r>
            <a:r>
              <a:rPr lang="en-US" dirty="0" smtClean="0">
                <a:effectLst/>
              </a:rPr>
              <a:t> (</a:t>
            </a:r>
            <a:r>
              <a:rPr lang="en-US" dirty="0" err="1" smtClean="0">
                <a:effectLst/>
              </a:rPr>
              <a:t>ver</a:t>
            </a:r>
            <a:r>
              <a:rPr lang="en-US" dirty="0" smtClean="0">
                <a:effectLst/>
              </a:rPr>
              <a:t> video)</a:t>
            </a:r>
          </a:p>
          <a:p>
            <a:pPr lvl="1"/>
            <a:r>
              <a:rPr lang="es-ES" dirty="0">
                <a:effectLst/>
              </a:rPr>
              <a:t>C</a:t>
            </a:r>
            <a:r>
              <a:rPr lang="es-ES" dirty="0" smtClean="0">
                <a:effectLst/>
              </a:rPr>
              <a:t>reado </a:t>
            </a:r>
            <a:r>
              <a:rPr lang="es-ES" dirty="0">
                <a:effectLst/>
              </a:rPr>
              <a:t>para sistematizar </a:t>
            </a:r>
            <a:r>
              <a:rPr lang="es-ES" dirty="0" smtClean="0">
                <a:effectLst/>
              </a:rPr>
              <a:t>la gestión de contratos </a:t>
            </a:r>
            <a:r>
              <a:rPr lang="es-ES" dirty="0">
                <a:effectLst/>
              </a:rPr>
              <a:t>del Departamento de Defensa de </a:t>
            </a:r>
            <a:r>
              <a:rPr lang="es-ES" dirty="0" smtClean="0">
                <a:effectLst/>
              </a:rPr>
              <a:t>EE.UU (334.000 contratos, $1.3K M) </a:t>
            </a:r>
            <a:endParaRPr lang="en-US" dirty="0" smtClean="0">
              <a:effectLst/>
            </a:endParaRPr>
          </a:p>
          <a:p>
            <a:pPr lvl="1"/>
            <a:r>
              <a:rPr lang="en-US" dirty="0" err="1" smtClean="0">
                <a:effectLst/>
              </a:rPr>
              <a:t>Prog</a:t>
            </a:r>
            <a:r>
              <a:rPr lang="en-US" dirty="0" err="1" smtClean="0">
                <a:effectLst/>
              </a:rPr>
              <a:t>ramado</a:t>
            </a:r>
            <a:r>
              <a:rPr lang="en-US" dirty="0" smtClean="0">
                <a:effectLst/>
              </a:rPr>
              <a:t> </a:t>
            </a:r>
            <a:r>
              <a:rPr lang="en-US" dirty="0" err="1" smtClean="0">
                <a:effectLst/>
              </a:rPr>
              <a:t>en</a:t>
            </a:r>
            <a:r>
              <a:rPr lang="en-US" dirty="0" smtClean="0">
                <a:effectLst/>
              </a:rPr>
              <a:t> COBOL</a:t>
            </a:r>
          </a:p>
          <a:p>
            <a:pPr lvl="2"/>
            <a:r>
              <a:rPr lang="en-US" u="sng" dirty="0" smtClean="0">
                <a:effectLst/>
              </a:rPr>
              <a:t>antes</a:t>
            </a:r>
            <a:r>
              <a:rPr lang="en-US" dirty="0" smtClean="0">
                <a:effectLst/>
              </a:rPr>
              <a:t> de </a:t>
            </a:r>
            <a:r>
              <a:rPr lang="en-US" dirty="0" err="1" smtClean="0">
                <a:effectLst/>
              </a:rPr>
              <a:t>estar</a:t>
            </a:r>
            <a:r>
              <a:rPr lang="en-US" dirty="0" smtClean="0">
                <a:effectLst/>
              </a:rPr>
              <a:t> </a:t>
            </a:r>
            <a:r>
              <a:rPr lang="en-US" dirty="0" err="1" smtClean="0">
                <a:effectLst/>
              </a:rPr>
              <a:t>aprobado</a:t>
            </a:r>
            <a:r>
              <a:rPr lang="en-US" dirty="0" smtClean="0">
                <a:effectLst/>
              </a:rPr>
              <a:t> </a:t>
            </a:r>
            <a:r>
              <a:rPr lang="en-US" dirty="0" err="1" smtClean="0">
                <a:effectLst/>
              </a:rPr>
              <a:t>definitivamente</a:t>
            </a:r>
            <a:r>
              <a:rPr lang="en-US" dirty="0" smtClean="0">
                <a:effectLst/>
              </a:rPr>
              <a:t> </a:t>
            </a:r>
            <a:r>
              <a:rPr lang="en-US" dirty="0" err="1" smtClean="0">
                <a:effectLst/>
              </a:rPr>
              <a:t>como</a:t>
            </a:r>
            <a:r>
              <a:rPr lang="en-US" dirty="0" smtClean="0">
                <a:effectLst/>
              </a:rPr>
              <a:t> LP</a:t>
            </a:r>
          </a:p>
          <a:p>
            <a:pPr lvl="1"/>
            <a:r>
              <a:rPr lang="en-US" dirty="0" smtClean="0">
                <a:effectLst/>
              </a:rPr>
              <a:t>Con el </a:t>
            </a:r>
            <a:r>
              <a:rPr lang="en-US" dirty="0" err="1" smtClean="0">
                <a:effectLst/>
              </a:rPr>
              <a:t>tiempo</a:t>
            </a:r>
            <a:r>
              <a:rPr lang="en-US" dirty="0" smtClean="0">
                <a:effectLst/>
              </a:rPr>
              <a:t> se ha </a:t>
            </a:r>
            <a:r>
              <a:rPr lang="en-US" dirty="0" err="1" smtClean="0">
                <a:effectLst/>
              </a:rPr>
              <a:t>ido</a:t>
            </a:r>
            <a:r>
              <a:rPr lang="en-US" dirty="0" smtClean="0">
                <a:effectLst/>
              </a:rPr>
              <a:t> </a:t>
            </a:r>
            <a:r>
              <a:rPr lang="en-US" dirty="0" err="1" smtClean="0">
                <a:effectLst/>
              </a:rPr>
              <a:t>modernizando</a:t>
            </a:r>
            <a:r>
              <a:rPr lang="en-US" dirty="0" smtClean="0">
                <a:effectLst/>
              </a:rPr>
              <a:t> </a:t>
            </a:r>
            <a:r>
              <a:rPr lang="en-US" dirty="0" err="1" smtClean="0">
                <a:effectLst/>
              </a:rPr>
              <a:t>relativamente</a:t>
            </a:r>
            <a:endParaRPr lang="en-US" dirty="0" smtClean="0">
              <a:effectLst/>
            </a:endParaRPr>
          </a:p>
          <a:p>
            <a:pPr lvl="1"/>
            <a:r>
              <a:rPr lang="en-US" dirty="0" err="1" smtClean="0">
                <a:effectLst/>
              </a:rPr>
              <a:t>Todos</a:t>
            </a:r>
            <a:r>
              <a:rPr lang="en-US" dirty="0" smtClean="0">
                <a:effectLst/>
              </a:rPr>
              <a:t> </a:t>
            </a:r>
            <a:r>
              <a:rPr lang="en-US" dirty="0" err="1" smtClean="0">
                <a:effectLst/>
              </a:rPr>
              <a:t>los</a:t>
            </a:r>
            <a:r>
              <a:rPr lang="en-US" dirty="0" smtClean="0">
                <a:effectLst/>
              </a:rPr>
              <a:t> </a:t>
            </a:r>
            <a:r>
              <a:rPr lang="en-US" dirty="0" err="1" smtClean="0">
                <a:effectLst/>
              </a:rPr>
              <a:t>intentos</a:t>
            </a:r>
            <a:r>
              <a:rPr lang="en-US" dirty="0" smtClean="0">
                <a:effectLst/>
              </a:rPr>
              <a:t> para </a:t>
            </a:r>
            <a:r>
              <a:rPr lang="en-US" dirty="0" err="1" smtClean="0">
                <a:effectLst/>
              </a:rPr>
              <a:t>sustituirlo</a:t>
            </a:r>
            <a:r>
              <a:rPr lang="en-US" dirty="0" smtClean="0">
                <a:effectLst/>
              </a:rPr>
              <a:t> </a:t>
            </a:r>
            <a:r>
              <a:rPr lang="en-US" dirty="0" smtClean="0">
                <a:effectLst/>
                <a:sym typeface="Wingdings" panose="05000000000000000000" pitchFamily="2" charset="2"/>
              </a:rPr>
              <a:t></a:t>
            </a:r>
            <a:r>
              <a:rPr lang="en-US" dirty="0" smtClean="0">
                <a:effectLst/>
              </a:rPr>
              <a:t> </a:t>
            </a:r>
            <a:r>
              <a:rPr lang="en-US" dirty="0" err="1" smtClean="0">
                <a:effectLst/>
              </a:rPr>
              <a:t>fracaso</a:t>
            </a:r>
            <a:r>
              <a:rPr lang="en-US" dirty="0" smtClean="0">
                <a:effectLst/>
              </a:rPr>
              <a:t> </a:t>
            </a:r>
            <a:endParaRPr lang="es-ES" dirty="0"/>
          </a:p>
        </p:txBody>
      </p:sp>
    </p:spTree>
    <p:extLst>
      <p:ext uri="{BB962C8B-B14F-4D97-AF65-F5344CB8AC3E}">
        <p14:creationId xmlns:p14="http://schemas.microsoft.com/office/powerpoint/2010/main" val="331304420"/>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DAE46DE-DBCC-4749-AC51-D6F065B90409}"/>
              </a:ext>
            </a:extLst>
          </p:cNvPr>
          <p:cNvSpPr>
            <a:spLocks noGrp="1"/>
          </p:cNvSpPr>
          <p:nvPr>
            <p:ph type="title"/>
          </p:nvPr>
        </p:nvSpPr>
        <p:spPr>
          <a:xfrm>
            <a:off x="457200" y="0"/>
            <a:ext cx="8229600" cy="1143000"/>
          </a:xfrm>
        </p:spPr>
        <p:txBody>
          <a:bodyPr/>
          <a:lstStyle/>
          <a:p>
            <a:r>
              <a:rPr lang="es-ES" dirty="0"/>
              <a:t>AS/400, RPG</a:t>
            </a:r>
          </a:p>
        </p:txBody>
      </p:sp>
      <p:sp>
        <p:nvSpPr>
          <p:cNvPr id="3" name="Marcador de contenido 2">
            <a:extLst>
              <a:ext uri="{FF2B5EF4-FFF2-40B4-BE49-F238E27FC236}">
                <a16:creationId xmlns:a16="http://schemas.microsoft.com/office/drawing/2014/main" id="{57C5DDE4-7239-4F3D-843B-AE5E5C49FF24}"/>
              </a:ext>
            </a:extLst>
          </p:cNvPr>
          <p:cNvSpPr>
            <a:spLocks noGrp="1"/>
          </p:cNvSpPr>
          <p:nvPr>
            <p:ph idx="1"/>
          </p:nvPr>
        </p:nvSpPr>
        <p:spPr>
          <a:xfrm>
            <a:off x="114852" y="1165508"/>
            <a:ext cx="8614320" cy="5692492"/>
          </a:xfrm>
        </p:spPr>
        <p:txBody>
          <a:bodyPr/>
          <a:lstStyle/>
          <a:p>
            <a:r>
              <a:rPr lang="es-ES" sz="2400" dirty="0"/>
              <a:t>Finales de los 80 </a:t>
            </a:r>
            <a:r>
              <a:rPr lang="es-ES" sz="2400" dirty="0">
                <a:sym typeface="Wingdings" panose="05000000000000000000" pitchFamily="2" charset="2"/>
              </a:rPr>
              <a:t>IBM AS/400</a:t>
            </a:r>
          </a:p>
          <a:p>
            <a:pPr lvl="1"/>
            <a:r>
              <a:rPr lang="es-ES" sz="2000" dirty="0">
                <a:sym typeface="Wingdings" panose="05000000000000000000" pitchFamily="2" charset="2"/>
              </a:rPr>
              <a:t>Ord. empresariales con su propia BD y soporte multiusuario</a:t>
            </a:r>
          </a:p>
          <a:p>
            <a:pPr lvl="1"/>
            <a:r>
              <a:rPr lang="es-ES" sz="2000" dirty="0">
                <a:sym typeface="Wingdings" panose="05000000000000000000" pitchFamily="2" charset="2"/>
              </a:rPr>
              <a:t>OS/400: sin </a:t>
            </a:r>
            <a:r>
              <a:rPr lang="es-ES" sz="2000" i="1" dirty="0" err="1">
                <a:sym typeface="Wingdings" panose="05000000000000000000" pitchFamily="2" charset="2"/>
              </a:rPr>
              <a:t>prompt</a:t>
            </a:r>
            <a:r>
              <a:rPr lang="es-ES" sz="2000" dirty="0">
                <a:sym typeface="Wingdings" panose="05000000000000000000" pitchFamily="2" charset="2"/>
              </a:rPr>
              <a:t>  menús (de texto) de opciones</a:t>
            </a:r>
          </a:p>
          <a:p>
            <a:pPr lvl="1"/>
            <a:r>
              <a:rPr lang="es-ES" sz="2000" dirty="0">
                <a:sym typeface="Wingdings" panose="05000000000000000000" pitchFamily="2" charset="2"/>
              </a:rPr>
              <a:t>Se programa en RPG (1959)</a:t>
            </a:r>
          </a:p>
          <a:p>
            <a:pPr lvl="1"/>
            <a:r>
              <a:rPr lang="es-ES" sz="2000" dirty="0">
                <a:sym typeface="Wingdings" panose="05000000000000000000" pitchFamily="2" charset="2"/>
              </a:rPr>
              <a:t>Muy robusto (nunca se caía)</a:t>
            </a:r>
          </a:p>
          <a:p>
            <a:r>
              <a:rPr lang="es-ES" sz="2400" dirty="0">
                <a:sym typeface="Wingdings" panose="05000000000000000000" pitchFamily="2" charset="2"/>
              </a:rPr>
              <a:t>Industria, banca, seguros siguen usándolo</a:t>
            </a:r>
          </a:p>
          <a:p>
            <a:pPr lvl="1"/>
            <a:r>
              <a:rPr lang="es-ES" sz="2000" dirty="0"/>
              <a:t>Ej.: el SI de </a:t>
            </a:r>
            <a:r>
              <a:rPr lang="es-ES" sz="2000" dirty="0" err="1"/>
              <a:t>Pikolin</a:t>
            </a:r>
            <a:r>
              <a:rPr lang="es-ES" sz="2000" dirty="0"/>
              <a:t> se basa en RPG… y les va </a:t>
            </a:r>
            <a:r>
              <a:rPr lang="es-ES" sz="2000" dirty="0" smtClean="0"/>
              <a:t>genial!</a:t>
            </a:r>
            <a:endParaRPr lang="es-ES" sz="2000" dirty="0"/>
          </a:p>
          <a:p>
            <a:endParaRPr lang="es-ES" sz="2400" dirty="0">
              <a:sym typeface="Wingdings" panose="05000000000000000000" pitchFamily="2" charset="2"/>
            </a:endParaRPr>
          </a:p>
          <a:p>
            <a:r>
              <a:rPr lang="es-ES" sz="2400" dirty="0">
                <a:sym typeface="Wingdings" panose="05000000000000000000" pitchFamily="2" charset="2"/>
              </a:rPr>
              <a:t>IBM nunca ha abandonado este sistema</a:t>
            </a:r>
          </a:p>
          <a:p>
            <a:pPr lvl="1"/>
            <a:r>
              <a:rPr lang="es-ES" sz="2000" dirty="0">
                <a:sym typeface="Wingdings" panose="05000000000000000000" pitchFamily="2" charset="2"/>
              </a:rPr>
              <a:t>Desde 2010, se denomina IBM i</a:t>
            </a:r>
          </a:p>
          <a:p>
            <a:pPr lvl="2"/>
            <a:r>
              <a:rPr lang="es-ES" sz="1600" dirty="0">
                <a:sym typeface="Wingdings" panose="05000000000000000000" pitchFamily="2" charset="2"/>
              </a:rPr>
              <a:t>Soporte Java, C, C++, Linux, servidores Web, etc.</a:t>
            </a:r>
          </a:p>
          <a:p>
            <a:pPr lvl="1"/>
            <a:r>
              <a:rPr lang="es-ES" sz="2000" dirty="0">
                <a:sym typeface="Wingdings" panose="05000000000000000000" pitchFamily="2" charset="2"/>
              </a:rPr>
              <a:t>RPG sigue evolucionando</a:t>
            </a:r>
          </a:p>
          <a:p>
            <a:pPr lvl="2"/>
            <a:r>
              <a:rPr lang="es-ES" sz="1600" dirty="0">
                <a:sym typeface="Wingdings" panose="05000000000000000000" pitchFamily="2" charset="2"/>
              </a:rPr>
              <a:t>Nueva versión cada 3 años, nuevas funcionalidades cada 6 meses</a:t>
            </a:r>
            <a:endParaRPr lang="es-ES" sz="1000" dirty="0">
              <a:hlinkClick r:id="rId2"/>
            </a:endParaRPr>
          </a:p>
          <a:p>
            <a:endParaRPr lang="es-ES" sz="1000" dirty="0">
              <a:hlinkClick r:id="rId2"/>
            </a:endParaRPr>
          </a:p>
          <a:p>
            <a:endParaRPr lang="es-ES" sz="1000" dirty="0">
              <a:hlinkClick r:id="rId2"/>
            </a:endParaRPr>
          </a:p>
          <a:p>
            <a:pPr marL="0" indent="0">
              <a:buNone/>
            </a:pPr>
            <a:r>
              <a:rPr lang="es-ES" sz="1000" dirty="0">
                <a:hlinkClick r:id="rId2"/>
              </a:rPr>
              <a:t>03-05-2020: </a:t>
            </a:r>
            <a:r>
              <a:rPr lang="es-ES" sz="1000" dirty="0" err="1">
                <a:hlinkClick r:id="rId2"/>
              </a:rPr>
              <a:t>Xataka</a:t>
            </a:r>
            <a:r>
              <a:rPr lang="es-ES" sz="1000" dirty="0">
                <a:hlinkClick r:id="rId2"/>
              </a:rPr>
              <a:t>: “AS/400 y los viejos </a:t>
            </a:r>
            <a:r>
              <a:rPr lang="es-ES" sz="1000" dirty="0" err="1">
                <a:hlinkClick r:id="rId2"/>
              </a:rPr>
              <a:t>rockeros</a:t>
            </a:r>
            <a:r>
              <a:rPr lang="es-ES" sz="1000" dirty="0">
                <a:hlinkClick r:id="rId2"/>
              </a:rPr>
              <a:t> que nunca mueren: sigue en activo décadas después de nacer, y hay demanda de profesionales</a:t>
            </a:r>
          </a:p>
        </p:txBody>
      </p:sp>
      <p:pic>
        <p:nvPicPr>
          <p:cNvPr id="8" name="Picture 4" descr="2020 HelpSystems Marketplace Study IT Initiatives &amp; Trends">
            <a:extLst>
              <a:ext uri="{FF2B5EF4-FFF2-40B4-BE49-F238E27FC236}">
                <a16:creationId xmlns:a16="http://schemas.microsoft.com/office/drawing/2014/main" id="{EBAF5595-20AE-466D-9CC9-4420300C9564}"/>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63387"/>
          <a:stretch/>
        </p:blipFill>
        <p:spPr bwMode="auto">
          <a:xfrm>
            <a:off x="7108759" y="1988840"/>
            <a:ext cx="2035241" cy="2017974"/>
          </a:xfrm>
          <a:prstGeom prst="rect">
            <a:avLst/>
          </a:prstGeom>
          <a:solidFill>
            <a:schemeClr val="tx1"/>
          </a:solidFill>
        </p:spPr>
      </p:pic>
      <p:pic>
        <p:nvPicPr>
          <p:cNvPr id="6152" name="Picture 8" descr="AS400 history">
            <a:extLst>
              <a:ext uri="{FF2B5EF4-FFF2-40B4-BE49-F238E27FC236}">
                <a16:creationId xmlns:a16="http://schemas.microsoft.com/office/drawing/2014/main" id="{27B4D706-ECF7-4BD9-92FA-D380C87DB60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10824" y="4149080"/>
            <a:ext cx="2021006" cy="1606272"/>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Breve Historia Del IBM AS400">
            <a:extLst>
              <a:ext uri="{FF2B5EF4-FFF2-40B4-BE49-F238E27FC236}">
                <a16:creationId xmlns:a16="http://schemas.microsoft.com/office/drawing/2014/main" id="{894A447E-5D4E-46CA-82BB-7D7E64AEEA1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4852" y="2132856"/>
            <a:ext cx="6481226" cy="355963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sumatoria">
            <a:extLst>
              <a:ext uri="{FF2B5EF4-FFF2-40B4-BE49-F238E27FC236}">
                <a16:creationId xmlns:a16="http://schemas.microsoft.com/office/drawing/2014/main" id="{0C88756B-BDDE-41DE-B6F5-66D7E883DE0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95736" y="4000925"/>
            <a:ext cx="6271457" cy="2446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5934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10"/>
                                        </p:tgtEl>
                                      </p:cBhvr>
                                    </p:animEffect>
                                    <p:set>
                                      <p:cBhvr>
                                        <p:cTn id="12" dur="1" fill="hold">
                                          <p:stCondLst>
                                            <p:cond delay="499"/>
                                          </p:stCondLst>
                                        </p:cTn>
                                        <p:tgtEl>
                                          <p:spTgt spid="10"/>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nodeType="clickEffect">
                                  <p:stCondLst>
                                    <p:cond delay="0"/>
                                  </p:stCondLst>
                                  <p:childTnLst>
                                    <p:animEffect transition="out" filter="fade">
                                      <p:cBhvr>
                                        <p:cTn id="21" dur="500"/>
                                        <p:tgtEl>
                                          <p:spTgt spid="11"/>
                                        </p:tgtEl>
                                      </p:cBhvr>
                                    </p:animEffect>
                                    <p:set>
                                      <p:cBhvr>
                                        <p:cTn id="22" dur="1" fill="hold">
                                          <p:stCondLst>
                                            <p:cond delay="4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16A916F-C33C-4845-9049-91AEC018F161}"/>
              </a:ext>
            </a:extLst>
          </p:cNvPr>
          <p:cNvSpPr>
            <a:spLocks noGrp="1"/>
          </p:cNvSpPr>
          <p:nvPr>
            <p:ph type="title"/>
          </p:nvPr>
        </p:nvSpPr>
        <p:spPr/>
        <p:txBody>
          <a:bodyPr/>
          <a:lstStyle/>
          <a:p>
            <a:r>
              <a:rPr lang="es-ES" dirty="0"/>
              <a:t>AS/400, RPG</a:t>
            </a:r>
          </a:p>
        </p:txBody>
      </p:sp>
      <p:sp>
        <p:nvSpPr>
          <p:cNvPr id="3" name="Marcador de contenido 2">
            <a:extLst>
              <a:ext uri="{FF2B5EF4-FFF2-40B4-BE49-F238E27FC236}">
                <a16:creationId xmlns:a16="http://schemas.microsoft.com/office/drawing/2014/main" id="{7CE00CED-3092-4816-8DB7-8AB8F5AE7019}"/>
              </a:ext>
            </a:extLst>
          </p:cNvPr>
          <p:cNvSpPr>
            <a:spLocks noGrp="1"/>
          </p:cNvSpPr>
          <p:nvPr>
            <p:ph idx="1"/>
          </p:nvPr>
        </p:nvSpPr>
        <p:spPr>
          <a:xfrm>
            <a:off x="179512" y="1414442"/>
            <a:ext cx="8856984" cy="4533900"/>
          </a:xfrm>
        </p:spPr>
        <p:txBody>
          <a:bodyPr/>
          <a:lstStyle/>
          <a:p>
            <a:r>
              <a:rPr lang="es-ES" sz="2400" dirty="0"/>
              <a:t>Jorge Gros (Software </a:t>
            </a:r>
            <a:r>
              <a:rPr lang="es-ES" sz="2400" dirty="0" err="1"/>
              <a:t>Greenhouse</a:t>
            </a:r>
            <a:r>
              <a:rPr lang="es-ES" sz="2400" dirty="0"/>
              <a:t>)</a:t>
            </a:r>
          </a:p>
          <a:p>
            <a:pPr lvl="1"/>
            <a:r>
              <a:rPr lang="es-ES" sz="2000" dirty="0"/>
              <a:t>“</a:t>
            </a:r>
            <a:r>
              <a:rPr lang="es-ES" sz="2000" i="1" dirty="0"/>
              <a:t>Las aplicaciones funcionan, pero nadie sabe cómo están hechas. Quienes introdujeron la lógica de negocio en las aplicaciones ya no están</a:t>
            </a:r>
            <a:r>
              <a:rPr lang="es-ES" sz="2000" dirty="0"/>
              <a:t>”</a:t>
            </a:r>
          </a:p>
          <a:p>
            <a:pPr lvl="1"/>
            <a:r>
              <a:rPr lang="es-ES" sz="2000" dirty="0"/>
              <a:t>“</a:t>
            </a:r>
            <a:r>
              <a:rPr lang="es-ES" sz="2000" i="1" dirty="0"/>
              <a:t>Los programadores se están retirando más rápido que las máquinas</a:t>
            </a:r>
            <a:r>
              <a:rPr lang="es-ES" sz="2000" dirty="0"/>
              <a:t>”</a:t>
            </a:r>
          </a:p>
          <a:p>
            <a:pPr lvl="1"/>
            <a:r>
              <a:rPr lang="es-ES" sz="2000" dirty="0"/>
              <a:t>“</a:t>
            </a:r>
            <a:r>
              <a:rPr lang="es-ES" sz="2000" i="1" dirty="0"/>
              <a:t>Los sistemas que quedan son aquellos en los que la migración es muy difícil</a:t>
            </a:r>
            <a:r>
              <a:rPr lang="es-ES" sz="2000" dirty="0"/>
              <a:t>”</a:t>
            </a:r>
          </a:p>
          <a:p>
            <a:pPr lvl="1"/>
            <a:r>
              <a:rPr lang="es-ES" sz="2000" dirty="0"/>
              <a:t>“</a:t>
            </a:r>
            <a:r>
              <a:rPr lang="es-ES" sz="2000" i="1" dirty="0"/>
              <a:t>Con las máquinas que ha hecho IBM ya no es necesario migrar, ya tienes toda la plataforma nueva alrededor de tus aplicaciones viejas</a:t>
            </a:r>
            <a:r>
              <a:rPr lang="es-ES" sz="2000" dirty="0"/>
              <a:t>”</a:t>
            </a:r>
          </a:p>
          <a:p>
            <a:pPr lvl="1"/>
            <a:endParaRPr lang="es-ES" sz="2000" dirty="0"/>
          </a:p>
        </p:txBody>
      </p:sp>
      <p:pic>
        <p:nvPicPr>
          <p:cNvPr id="10" name="Picture 4" descr="2020 HelpSystems Marketplace Study IT Initiatives &amp; Trends">
            <a:extLst>
              <a:ext uri="{FF2B5EF4-FFF2-40B4-BE49-F238E27FC236}">
                <a16:creationId xmlns:a16="http://schemas.microsoft.com/office/drawing/2014/main" id="{ED6E4CB1-D4AF-497E-9298-42626C7AB782}"/>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363" t="-4765" r="49601" b="4765"/>
          <a:stretch/>
        </p:blipFill>
        <p:spPr bwMode="auto">
          <a:xfrm>
            <a:off x="2843808" y="4725144"/>
            <a:ext cx="3240360" cy="2081284"/>
          </a:xfrm>
          <a:prstGeom prst="rect">
            <a:avLst/>
          </a:prstGeom>
          <a:solidFill>
            <a:schemeClr val="tx1"/>
          </a:solidFill>
        </p:spPr>
      </p:pic>
    </p:spTree>
    <p:extLst>
      <p:ext uri="{BB962C8B-B14F-4D97-AF65-F5344CB8AC3E}">
        <p14:creationId xmlns:p14="http://schemas.microsoft.com/office/powerpoint/2010/main" val="634923353"/>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8443FFD-71A2-49CF-AA04-281006CB69B2}"/>
              </a:ext>
            </a:extLst>
          </p:cNvPr>
          <p:cNvSpPr>
            <a:spLocks noGrp="1"/>
          </p:cNvSpPr>
          <p:nvPr>
            <p:ph type="title"/>
          </p:nvPr>
        </p:nvSpPr>
        <p:spPr/>
        <p:txBody>
          <a:bodyPr/>
          <a:lstStyle/>
          <a:p>
            <a:r>
              <a:rPr lang="es-ES" dirty="0"/>
              <a:t>AS/400, RPG</a:t>
            </a:r>
          </a:p>
        </p:txBody>
      </p:sp>
      <p:sp>
        <p:nvSpPr>
          <p:cNvPr id="3" name="Marcador de contenido 2">
            <a:extLst>
              <a:ext uri="{FF2B5EF4-FFF2-40B4-BE49-F238E27FC236}">
                <a16:creationId xmlns:a16="http://schemas.microsoft.com/office/drawing/2014/main" id="{CB8CC07C-0735-4B48-8CEE-95152958BDA5}"/>
              </a:ext>
            </a:extLst>
          </p:cNvPr>
          <p:cNvSpPr>
            <a:spLocks noGrp="1"/>
          </p:cNvSpPr>
          <p:nvPr>
            <p:ph idx="1"/>
          </p:nvPr>
        </p:nvSpPr>
        <p:spPr/>
        <p:txBody>
          <a:bodyPr/>
          <a:lstStyle/>
          <a:p>
            <a:r>
              <a:rPr lang="es-ES" sz="2400" dirty="0"/>
              <a:t>Alberto García (director de Sistemas de IBM España)</a:t>
            </a:r>
          </a:p>
          <a:p>
            <a:pPr lvl="1"/>
            <a:r>
              <a:rPr lang="es-ES" sz="2000" dirty="0"/>
              <a:t>“</a:t>
            </a:r>
            <a:r>
              <a:rPr lang="es-ES" sz="2000" i="1" dirty="0"/>
              <a:t>No hay programadores de RPG ni técnicos de sistemas AS/400 en paro</a:t>
            </a:r>
            <a:r>
              <a:rPr lang="es-ES" sz="2000" dirty="0"/>
              <a:t>, es un problema atraer a más profesionales”</a:t>
            </a:r>
          </a:p>
          <a:p>
            <a:pPr lvl="1"/>
            <a:r>
              <a:rPr lang="es-ES" sz="2000" dirty="0"/>
              <a:t>“</a:t>
            </a:r>
            <a:r>
              <a:rPr lang="es-ES" sz="2000" i="1" dirty="0"/>
              <a:t>Apuesto a que más de una vez has conectado con un IBM i (o antiguamente llamado "AS/400") en la Web sin que te hayas dado cuenta</a:t>
            </a:r>
            <a:r>
              <a:rPr lang="es-ES" sz="2000" dirty="0"/>
              <a:t>”</a:t>
            </a:r>
          </a:p>
          <a:p>
            <a:endParaRPr lang="es-ES" dirty="0"/>
          </a:p>
        </p:txBody>
      </p:sp>
      <p:pic>
        <p:nvPicPr>
          <p:cNvPr id="4" name="Imagen 3">
            <a:extLst>
              <a:ext uri="{FF2B5EF4-FFF2-40B4-BE49-F238E27FC236}">
                <a16:creationId xmlns:a16="http://schemas.microsoft.com/office/drawing/2014/main" id="{5183AB09-9345-44FF-A52D-70CB03F6DBF6}"/>
              </a:ext>
            </a:extLst>
          </p:cNvPr>
          <p:cNvPicPr>
            <a:picLocks noChangeAspect="1"/>
          </p:cNvPicPr>
          <p:nvPr/>
        </p:nvPicPr>
        <p:blipFill rotWithShape="1">
          <a:blip r:embed="rId2"/>
          <a:srcRect l="2246" t="17350" r="3253" b="14655"/>
          <a:stretch/>
        </p:blipFill>
        <p:spPr>
          <a:xfrm>
            <a:off x="1475656" y="4163698"/>
            <a:ext cx="6408712" cy="2688339"/>
          </a:xfrm>
          <a:prstGeom prst="rect">
            <a:avLst/>
          </a:prstGeom>
        </p:spPr>
      </p:pic>
    </p:spTree>
    <p:extLst>
      <p:ext uri="{BB962C8B-B14F-4D97-AF65-F5344CB8AC3E}">
        <p14:creationId xmlns:p14="http://schemas.microsoft.com/office/powerpoint/2010/main" val="134440657"/>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95536" y="44624"/>
            <a:ext cx="8229600" cy="1143000"/>
          </a:xfrm>
        </p:spPr>
        <p:txBody>
          <a:bodyPr/>
          <a:lstStyle/>
          <a:p>
            <a:r>
              <a:rPr lang="es-ES" dirty="0" smtClean="0"/>
              <a:t>Un caso real… de 2025</a:t>
            </a:r>
            <a:endParaRPr lang="es-ES" dirty="0"/>
          </a:p>
        </p:txBody>
      </p:sp>
      <p:pic>
        <p:nvPicPr>
          <p:cNvPr id="9" name="Imagen 8"/>
          <p:cNvPicPr>
            <a:picLocks noChangeAspect="1"/>
          </p:cNvPicPr>
          <p:nvPr/>
        </p:nvPicPr>
        <p:blipFill rotWithShape="1">
          <a:blip r:embed="rId2" cstate="print">
            <a:extLst>
              <a:ext uri="{28A0092B-C50C-407E-A947-70E740481C1C}">
                <a14:useLocalDpi xmlns:a14="http://schemas.microsoft.com/office/drawing/2010/main" val="0"/>
              </a:ext>
            </a:extLst>
          </a:blip>
          <a:srcRect r="12860"/>
          <a:stretch/>
        </p:blipFill>
        <p:spPr>
          <a:xfrm>
            <a:off x="4283968" y="1039701"/>
            <a:ext cx="4815462" cy="5818299"/>
          </a:xfrm>
          <a:prstGeom prst="rect">
            <a:avLst/>
          </a:prstGeom>
        </p:spPr>
      </p:pic>
      <p:sp>
        <p:nvSpPr>
          <p:cNvPr id="10" name="Marcador de contenido 9"/>
          <p:cNvSpPr>
            <a:spLocks noGrp="1"/>
          </p:cNvSpPr>
          <p:nvPr>
            <p:ph idx="1"/>
          </p:nvPr>
        </p:nvSpPr>
        <p:spPr>
          <a:xfrm>
            <a:off x="107504" y="1700808"/>
            <a:ext cx="4176464" cy="3989040"/>
          </a:xfrm>
        </p:spPr>
        <p:txBody>
          <a:bodyPr/>
          <a:lstStyle/>
          <a:p>
            <a:pPr marL="0" indent="0">
              <a:buNone/>
            </a:pPr>
            <a:r>
              <a:rPr lang="es-ES" sz="2400" dirty="0" smtClean="0"/>
              <a:t>30/07/2025: email alumno SL del curso 2024/25</a:t>
            </a:r>
          </a:p>
          <a:p>
            <a:r>
              <a:rPr lang="es-ES" sz="1800" dirty="0" smtClean="0"/>
              <a:t>“</a:t>
            </a:r>
            <a:r>
              <a:rPr lang="es-ES" sz="1800" i="1" dirty="0" smtClean="0"/>
              <a:t>Para </a:t>
            </a:r>
            <a:r>
              <a:rPr lang="es-ES" sz="1800" i="1" dirty="0"/>
              <a:t>cuando el año que viene alguien te diga que sistemas legados no </a:t>
            </a:r>
            <a:r>
              <a:rPr lang="es-ES" sz="1800" i="1" dirty="0" smtClean="0"/>
              <a:t>sirve. Aquí </a:t>
            </a:r>
            <a:r>
              <a:rPr lang="es-ES" sz="1800" i="1" dirty="0"/>
              <a:t>estoy, reiniciando servidores AS-400 porque a alguien de </a:t>
            </a:r>
            <a:r>
              <a:rPr lang="es-ES" sz="1800" i="1" dirty="0" err="1"/>
              <a:t>Mahou</a:t>
            </a:r>
            <a:r>
              <a:rPr lang="es-ES" sz="1800" i="1" dirty="0"/>
              <a:t> hace 28 años le pareció buena </a:t>
            </a:r>
            <a:r>
              <a:rPr lang="es-ES" sz="1800" i="1" dirty="0" smtClean="0"/>
              <a:t>idea</a:t>
            </a:r>
            <a:r>
              <a:rPr lang="es-ES" sz="1800" dirty="0" smtClean="0"/>
              <a:t>”</a:t>
            </a:r>
          </a:p>
          <a:p>
            <a:r>
              <a:rPr lang="es-ES" sz="1800" dirty="0" smtClean="0"/>
              <a:t>“</a:t>
            </a:r>
            <a:r>
              <a:rPr lang="es-ES" sz="1800" i="1" dirty="0" smtClean="0"/>
              <a:t>Es </a:t>
            </a:r>
            <a:r>
              <a:rPr lang="es-ES" sz="1800" i="1" dirty="0"/>
              <a:t>increíble ver cómo cada empresa ha desplegado su sistema de una forma completamente distinta y claro me tengo que adaptar a todas ellas. Solaris, Unix, Windows, Linux, AS-400, AIX, y cada uno con una versión distinta con mil </a:t>
            </a:r>
            <a:r>
              <a:rPr lang="es-ES" sz="1800" i="1" dirty="0" smtClean="0"/>
              <a:t>errores</a:t>
            </a:r>
            <a:r>
              <a:rPr lang="es-ES" sz="1800" dirty="0" smtClean="0"/>
              <a:t>”.</a:t>
            </a:r>
            <a:endParaRPr lang="es-ES" sz="1800" dirty="0"/>
          </a:p>
        </p:txBody>
      </p:sp>
    </p:spTree>
    <p:extLst>
      <p:ext uri="{BB962C8B-B14F-4D97-AF65-F5344CB8AC3E}">
        <p14:creationId xmlns:p14="http://schemas.microsoft.com/office/powerpoint/2010/main" val="3033412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fade">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fade">
                                      <p:cBhvr>
                                        <p:cTn id="17" dur="500"/>
                                        <p:tgtEl>
                                          <p:spTgt spid="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Sistemas legados… recientes </a:t>
            </a:r>
            <a:r>
              <a:rPr lang="es-ES_tradnl" dirty="0">
                <a:sym typeface="Wingdings" panose="05000000000000000000" pitchFamily="2" charset="2"/>
              </a:rPr>
              <a:t></a:t>
            </a:r>
            <a:endParaRPr lang="es-ES" dirty="0"/>
          </a:p>
        </p:txBody>
      </p:sp>
      <p:sp>
        <p:nvSpPr>
          <p:cNvPr id="3" name="2 Marcador de contenido"/>
          <p:cNvSpPr>
            <a:spLocks noGrp="1"/>
          </p:cNvSpPr>
          <p:nvPr>
            <p:ph idx="1"/>
          </p:nvPr>
        </p:nvSpPr>
        <p:spPr/>
        <p:txBody>
          <a:bodyPr/>
          <a:lstStyle/>
          <a:p>
            <a:r>
              <a:rPr lang="es-ES_tradnl" dirty="0"/>
              <a:t>11-6-2013: El iPhone original (2007) se considera obsoleto y deja de tener soporte técnico</a:t>
            </a:r>
          </a:p>
          <a:p>
            <a:pPr lvl="1"/>
            <a:r>
              <a:rPr lang="es-ES_tradnl" dirty="0"/>
              <a:t>Junto con </a:t>
            </a:r>
            <a:r>
              <a:rPr lang="es-ES_tradnl" dirty="0" err="1"/>
              <a:t>iMac</a:t>
            </a:r>
            <a:r>
              <a:rPr lang="es-ES_tradnl" dirty="0"/>
              <a:t> 20” y 24”, Mac Book 13”, Mac Book Pro 15” y 17”, </a:t>
            </a:r>
            <a:r>
              <a:rPr lang="es-ES_tradnl" dirty="0" err="1"/>
              <a:t>Xserve</a:t>
            </a:r>
            <a:r>
              <a:rPr lang="es-ES_tradnl" dirty="0"/>
              <a:t> 2006, </a:t>
            </a:r>
            <a:r>
              <a:rPr lang="es-ES_tradnl" dirty="0" err="1"/>
              <a:t>Xserve</a:t>
            </a:r>
            <a:r>
              <a:rPr lang="es-ES_tradnl" dirty="0"/>
              <a:t> RAID 2004</a:t>
            </a:r>
            <a:endParaRPr lang="es-ES" dirty="0"/>
          </a:p>
        </p:txBody>
      </p:sp>
      <p:pic>
        <p:nvPicPr>
          <p:cNvPr id="7176" name="Picture 8" descr="http://i2.cdn.turner.com/money/2010/06/25/technology/iphone_gazelle_nextworth/iphone_trash_recycle.jc.top.jpg"/>
          <p:cNvPicPr>
            <a:picLocks noChangeAspect="1" noChangeArrowheads="1"/>
          </p:cNvPicPr>
          <p:nvPr/>
        </p:nvPicPr>
        <p:blipFill rotWithShape="1">
          <a:blip r:embed="rId2">
            <a:extLst>
              <a:ext uri="{28A0092B-C50C-407E-A947-70E740481C1C}">
                <a14:useLocalDpi xmlns:a14="http://schemas.microsoft.com/office/drawing/2010/main" val="0"/>
              </a:ext>
            </a:extLst>
          </a:blip>
          <a:srcRect l="11155" t="853" r="1322" b="3520"/>
          <a:stretch/>
        </p:blipFill>
        <p:spPr bwMode="auto">
          <a:xfrm>
            <a:off x="1403648" y="4509120"/>
            <a:ext cx="2975123" cy="2271912"/>
          </a:xfrm>
          <a:prstGeom prst="rect">
            <a:avLst/>
          </a:prstGeom>
          <a:noFill/>
          <a:extLst>
            <a:ext uri="{909E8E84-426E-40DD-AFC4-6F175D3DCCD1}">
              <a14:hiddenFill xmlns:a14="http://schemas.microsoft.com/office/drawing/2010/main">
                <a:solidFill>
                  <a:srgbClr val="FFFFFF"/>
                </a:solidFill>
              </a14:hiddenFill>
            </a:ext>
          </a:extLst>
        </p:spPr>
      </p:pic>
      <p:pic>
        <p:nvPicPr>
          <p:cNvPr id="7178" name="Picture 10" descr="http://www.digitalfoo.com/gallery2/d/1023-2/3240imac_trash.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4509120"/>
            <a:ext cx="3076919" cy="22719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7259326"/>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1628800"/>
            <a:ext cx="8435280" cy="4533900"/>
          </a:xfrm>
        </p:spPr>
        <p:txBody>
          <a:bodyPr/>
          <a:lstStyle/>
          <a:p>
            <a:r>
              <a:rPr lang="es-ES" sz="2800" dirty="0">
                <a:effectLst>
                  <a:outerShdw blurRad="38100" dist="38100" dir="2700000" algn="tl">
                    <a:srgbClr val="000000">
                      <a:alpha val="43137"/>
                    </a:srgbClr>
                  </a:outerShdw>
                </a:effectLst>
              </a:rPr>
              <a:t>El 8 de abril de 2014 finalizó el soporte para Windows XP SP3 (2008) y Office 2003</a:t>
            </a:r>
          </a:p>
          <a:p>
            <a:pPr lvl="1"/>
            <a:r>
              <a:rPr lang="es-ES_tradnl" sz="2400" dirty="0">
                <a:effectLst>
                  <a:outerShdw blurRad="38100" dist="38100" dir="2700000" algn="tl">
                    <a:srgbClr val="000000">
                      <a:alpha val="43137"/>
                    </a:srgbClr>
                  </a:outerShdw>
                </a:effectLst>
              </a:rPr>
              <a:t>La versión de Windows más longeva y estable</a:t>
            </a:r>
          </a:p>
          <a:p>
            <a:pPr lvl="1"/>
            <a:r>
              <a:rPr lang="es-ES_tradnl" sz="2400" dirty="0">
                <a:effectLst>
                  <a:outerShdw blurRad="38100" dist="38100" dir="2700000" algn="tl">
                    <a:srgbClr val="000000">
                      <a:alpha val="43137"/>
                    </a:srgbClr>
                  </a:outerShdw>
                </a:effectLst>
              </a:rPr>
              <a:t>Instalado en unos 500M de equipos!! (39% </a:t>
            </a:r>
            <a:r>
              <a:rPr lang="es-ES_tradnl" sz="2400" dirty="0" err="1">
                <a:effectLst>
                  <a:outerShdw blurRad="38100" dist="38100" dir="2700000" algn="tl">
                    <a:srgbClr val="000000">
                      <a:alpha val="43137"/>
                    </a:srgbClr>
                  </a:outerShdw>
                </a:effectLst>
              </a:rPr>
              <a:t>PCs</a:t>
            </a:r>
            <a:r>
              <a:rPr lang="es-ES_tradnl" sz="2400" dirty="0">
                <a:effectLst>
                  <a:outerShdw blurRad="38100" dist="38100" dir="2700000" algn="tl">
                    <a:srgbClr val="000000">
                      <a:alpha val="43137"/>
                    </a:srgbClr>
                  </a:outerShdw>
                </a:effectLst>
              </a:rPr>
              <a:t>, 2013)</a:t>
            </a:r>
          </a:p>
          <a:p>
            <a:r>
              <a:rPr lang="es-ES_tradnl" sz="2800" dirty="0">
                <a:effectLst>
                  <a:outerShdw blurRad="38100" dist="38100" dir="2700000" algn="tl">
                    <a:srgbClr val="000000">
                      <a:alpha val="43137"/>
                    </a:srgbClr>
                  </a:outerShdw>
                </a:effectLst>
              </a:rPr>
              <a:t>Si no migramos </a:t>
            </a:r>
            <a:r>
              <a:rPr lang="es-ES_tradnl" sz="2800" dirty="0">
                <a:effectLst>
                  <a:outerShdw blurRad="38100" dist="38100" dir="2700000" algn="tl">
                    <a:srgbClr val="000000">
                      <a:alpha val="43137"/>
                    </a:srgbClr>
                  </a:outerShdw>
                </a:effectLst>
                <a:sym typeface="Wingdings" panose="05000000000000000000" pitchFamily="2" charset="2"/>
              </a:rPr>
              <a:t> </a:t>
            </a:r>
            <a:r>
              <a:rPr lang="es-ES_tradnl" sz="2800" dirty="0">
                <a:effectLst>
                  <a:outerShdw blurRad="38100" dist="38100" dir="2700000" algn="tl">
                    <a:srgbClr val="000000">
                      <a:alpha val="43137"/>
                    </a:srgbClr>
                  </a:outerShdw>
                </a:effectLst>
              </a:rPr>
              <a:t>El </a:t>
            </a:r>
            <a:r>
              <a:rPr lang="es-ES_tradnl" sz="2800" dirty="0" err="1">
                <a:effectLst>
                  <a:outerShdw blurRad="38100" dist="38100" dir="2700000" algn="tl">
                    <a:srgbClr val="000000">
                      <a:alpha val="43137"/>
                    </a:srgbClr>
                  </a:outerShdw>
                </a:effectLst>
              </a:rPr>
              <a:t>XPocalypse</a:t>
            </a:r>
            <a:r>
              <a:rPr lang="es-ES_tradnl" sz="2800" dirty="0">
                <a:effectLst>
                  <a:outerShdw blurRad="38100" dist="38100" dir="2700000" algn="tl">
                    <a:srgbClr val="000000">
                      <a:alpha val="43137"/>
                    </a:srgbClr>
                  </a:outerShdw>
                </a:effectLst>
              </a:rPr>
              <a:t>!!</a:t>
            </a:r>
          </a:p>
          <a:p>
            <a:pPr lvl="1"/>
            <a:r>
              <a:rPr lang="es-ES_tradnl" sz="2400" dirty="0">
                <a:effectLst>
                  <a:outerShdw blurRad="38100" dist="38100" dir="2700000" algn="tl">
                    <a:srgbClr val="000000">
                      <a:alpha val="43137"/>
                    </a:srgbClr>
                  </a:outerShdw>
                </a:effectLst>
              </a:rPr>
              <a:t>Seremos vulnerables al nuevo malware</a:t>
            </a:r>
          </a:p>
          <a:p>
            <a:pPr lvl="1"/>
            <a:r>
              <a:rPr lang="es-ES_tradnl" sz="2400" dirty="0">
                <a:effectLst>
                  <a:outerShdw blurRad="38100" dist="38100" dir="2700000" algn="tl">
                    <a:srgbClr val="000000">
                      <a:alpha val="43137"/>
                    </a:srgbClr>
                  </a:outerShdw>
                </a:effectLst>
              </a:rPr>
              <a:t>No podremos actualizar ciertas aplicaciones</a:t>
            </a:r>
          </a:p>
          <a:p>
            <a:pPr lvl="1"/>
            <a:r>
              <a:rPr lang="es-ES_tradnl" sz="2400" dirty="0">
                <a:effectLst>
                  <a:outerShdw blurRad="38100" dist="38100" dir="2700000" algn="tl">
                    <a:srgbClr val="000000">
                      <a:alpha val="43137"/>
                    </a:srgbClr>
                  </a:outerShdw>
                </a:effectLst>
              </a:rPr>
              <a:t>Propagaremos los problemas a otros equipos</a:t>
            </a:r>
          </a:p>
          <a:p>
            <a:pPr lvl="1"/>
            <a:r>
              <a:rPr lang="es-ES_tradnl" sz="2400" dirty="0">
                <a:effectLst>
                  <a:outerShdw blurRad="38100" dist="38100" dir="2700000" algn="tl">
                    <a:srgbClr val="000000">
                      <a:alpha val="43137"/>
                    </a:srgbClr>
                  </a:outerShdw>
                </a:effectLst>
              </a:rPr>
              <a:t>Sólo el 42% de la empresas comenzó la migración a tiempo</a:t>
            </a:r>
          </a:p>
          <a:p>
            <a:r>
              <a:rPr lang="es-ES" sz="1800" dirty="0">
                <a:hlinkClick r:id="rId2"/>
              </a:rPr>
              <a:t>http://www.microsoft.com/es-es/windows/endofsupport.aspx</a:t>
            </a:r>
            <a:endParaRPr lang="es-ES" sz="1800" dirty="0"/>
          </a:p>
          <a:p>
            <a:r>
              <a:rPr lang="es-ES" sz="1800" dirty="0">
                <a:hlinkClick r:id="rId3"/>
              </a:rPr>
              <a:t>http://www.consumer.es/web/es/tecnologia/software/2013/10/21/218283.php</a:t>
            </a:r>
          </a:p>
        </p:txBody>
      </p:sp>
      <p:sp>
        <p:nvSpPr>
          <p:cNvPr id="2" name="1 Título"/>
          <p:cNvSpPr>
            <a:spLocks noGrp="1"/>
          </p:cNvSpPr>
          <p:nvPr>
            <p:ph type="title"/>
          </p:nvPr>
        </p:nvSpPr>
        <p:spPr/>
        <p:txBody>
          <a:bodyPr/>
          <a:lstStyle/>
          <a:p>
            <a:r>
              <a:rPr lang="es-ES_tradnl" dirty="0"/>
              <a:t>Windows XP (2001)</a:t>
            </a:r>
            <a:endParaRPr lang="es-ES" dirty="0"/>
          </a:p>
        </p:txBody>
      </p:sp>
      <p:pic>
        <p:nvPicPr>
          <p:cNvPr id="921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92424" y="3429000"/>
            <a:ext cx="1400944" cy="1709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2" name="Picture 6">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47664" y="4005064"/>
            <a:ext cx="5124450" cy="1543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3" name="Picture 7">
            <a:hlinkClick r:id="rId7" action="ppaction://hlinkfile"/>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771800" y="134503"/>
            <a:ext cx="4248472" cy="65889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45743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fade">
                                      <p:cBhvr>
                                        <p:cTn id="24" dur="500"/>
                                        <p:tgtEl>
                                          <p:spTgt spid="3">
                                            <p:txEl>
                                              <p:pRg st="5" end="5"/>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
                                            <p:txEl>
                                              <p:pRg st="7" end="7"/>
                                            </p:txEl>
                                          </p:spTgt>
                                        </p:tgtEl>
                                        <p:attrNameLst>
                                          <p:attrName>style.visibility</p:attrName>
                                        </p:attrNameLst>
                                      </p:cBhvr>
                                      <p:to>
                                        <p:strVal val="visible"/>
                                      </p:to>
                                    </p:set>
                                    <p:animEffect transition="in" filter="fade">
                                      <p:cBhvr>
                                        <p:cTn id="30" dur="500"/>
                                        <p:tgtEl>
                                          <p:spTgt spid="3">
                                            <p:txEl>
                                              <p:pRg st="7" end="7"/>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fade">
                                      <p:cBhvr>
                                        <p:cTn id="35" dur="500"/>
                                        <p:tgtEl>
                                          <p:spTgt spid="3">
                                            <p:txEl>
                                              <p:pRg st="8" end="8"/>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3">
                                            <p:txEl>
                                              <p:pRg st="9" end="9"/>
                                            </p:txEl>
                                          </p:spTgt>
                                        </p:tgtEl>
                                        <p:attrNameLst>
                                          <p:attrName>style.visibility</p:attrName>
                                        </p:attrNameLst>
                                      </p:cBhvr>
                                      <p:to>
                                        <p:strVal val="visible"/>
                                      </p:to>
                                    </p:set>
                                    <p:animEffect transition="in" filter="fade">
                                      <p:cBhvr>
                                        <p:cTn id="40" dur="500"/>
                                        <p:tgtEl>
                                          <p:spTgt spid="3">
                                            <p:txEl>
                                              <p:pRg st="9" end="9"/>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53" presetClass="entr" presetSubtype="16" fill="hold" nodeType="clickEffect">
                                  <p:stCondLst>
                                    <p:cond delay="0"/>
                                  </p:stCondLst>
                                  <p:childTnLst>
                                    <p:set>
                                      <p:cBhvr>
                                        <p:cTn id="44" dur="1" fill="hold">
                                          <p:stCondLst>
                                            <p:cond delay="0"/>
                                          </p:stCondLst>
                                        </p:cTn>
                                        <p:tgtEl>
                                          <p:spTgt spid="9222"/>
                                        </p:tgtEl>
                                        <p:attrNameLst>
                                          <p:attrName>style.visibility</p:attrName>
                                        </p:attrNameLst>
                                      </p:cBhvr>
                                      <p:to>
                                        <p:strVal val="visible"/>
                                      </p:to>
                                    </p:set>
                                    <p:anim calcmode="lin" valueType="num">
                                      <p:cBhvr>
                                        <p:cTn id="45" dur="500" fill="hold"/>
                                        <p:tgtEl>
                                          <p:spTgt spid="9222"/>
                                        </p:tgtEl>
                                        <p:attrNameLst>
                                          <p:attrName>ppt_w</p:attrName>
                                        </p:attrNameLst>
                                      </p:cBhvr>
                                      <p:tavLst>
                                        <p:tav tm="0">
                                          <p:val>
                                            <p:fltVal val="0"/>
                                          </p:val>
                                        </p:tav>
                                        <p:tav tm="100000">
                                          <p:val>
                                            <p:strVal val="#ppt_w"/>
                                          </p:val>
                                        </p:tav>
                                      </p:tavLst>
                                    </p:anim>
                                    <p:anim calcmode="lin" valueType="num">
                                      <p:cBhvr>
                                        <p:cTn id="46" dur="500" fill="hold"/>
                                        <p:tgtEl>
                                          <p:spTgt spid="9222"/>
                                        </p:tgtEl>
                                        <p:attrNameLst>
                                          <p:attrName>ppt_h</p:attrName>
                                        </p:attrNameLst>
                                      </p:cBhvr>
                                      <p:tavLst>
                                        <p:tav tm="0">
                                          <p:val>
                                            <p:fltVal val="0"/>
                                          </p:val>
                                        </p:tav>
                                        <p:tav tm="100000">
                                          <p:val>
                                            <p:strVal val="#ppt_h"/>
                                          </p:val>
                                        </p:tav>
                                      </p:tavLst>
                                    </p:anim>
                                    <p:animEffect transition="in" filter="fade">
                                      <p:cBhvr>
                                        <p:cTn id="47" dur="500"/>
                                        <p:tgtEl>
                                          <p:spTgt spid="9222"/>
                                        </p:tgtEl>
                                      </p:cBhvr>
                                    </p:animEffect>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nodeType="clickEffect">
                                  <p:stCondLst>
                                    <p:cond delay="0"/>
                                  </p:stCondLst>
                                  <p:childTnLst>
                                    <p:set>
                                      <p:cBhvr>
                                        <p:cTn id="51" dur="1" fill="hold">
                                          <p:stCondLst>
                                            <p:cond delay="0"/>
                                          </p:stCondLst>
                                        </p:cTn>
                                        <p:tgtEl>
                                          <p:spTgt spid="9223"/>
                                        </p:tgtEl>
                                        <p:attrNameLst>
                                          <p:attrName>style.visibility</p:attrName>
                                        </p:attrNameLst>
                                      </p:cBhvr>
                                      <p:to>
                                        <p:strVal val="visible"/>
                                      </p:to>
                                    </p:set>
                                    <p:anim calcmode="lin" valueType="num">
                                      <p:cBhvr>
                                        <p:cTn id="52" dur="500" fill="hold"/>
                                        <p:tgtEl>
                                          <p:spTgt spid="9223"/>
                                        </p:tgtEl>
                                        <p:attrNameLst>
                                          <p:attrName>ppt_w</p:attrName>
                                        </p:attrNameLst>
                                      </p:cBhvr>
                                      <p:tavLst>
                                        <p:tav tm="0">
                                          <p:val>
                                            <p:fltVal val="0"/>
                                          </p:val>
                                        </p:tav>
                                        <p:tav tm="100000">
                                          <p:val>
                                            <p:strVal val="#ppt_w"/>
                                          </p:val>
                                        </p:tav>
                                      </p:tavLst>
                                    </p:anim>
                                    <p:anim calcmode="lin" valueType="num">
                                      <p:cBhvr>
                                        <p:cTn id="53" dur="500" fill="hold"/>
                                        <p:tgtEl>
                                          <p:spTgt spid="9223"/>
                                        </p:tgtEl>
                                        <p:attrNameLst>
                                          <p:attrName>ppt_h</p:attrName>
                                        </p:attrNameLst>
                                      </p:cBhvr>
                                      <p:tavLst>
                                        <p:tav tm="0">
                                          <p:val>
                                            <p:fltVal val="0"/>
                                          </p:val>
                                        </p:tav>
                                        <p:tav tm="100000">
                                          <p:val>
                                            <p:strVal val="#ppt_h"/>
                                          </p:val>
                                        </p:tav>
                                      </p:tavLst>
                                    </p:anim>
                                    <p:animEffect transition="in" filter="fade">
                                      <p:cBhvr>
                                        <p:cTn id="54" dur="500"/>
                                        <p:tgtEl>
                                          <p:spTgt spid="92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El primer intento fallido</a:t>
            </a:r>
            <a:endParaRPr lang="es-ES" dirty="0"/>
          </a:p>
        </p:txBody>
      </p:sp>
      <p:sp>
        <p:nvSpPr>
          <p:cNvPr id="3" name="2 Marcador de contenido"/>
          <p:cNvSpPr>
            <a:spLocks noGrp="1"/>
          </p:cNvSpPr>
          <p:nvPr>
            <p:ph idx="1"/>
          </p:nvPr>
        </p:nvSpPr>
        <p:spPr>
          <a:xfrm>
            <a:off x="457200" y="1600200"/>
            <a:ext cx="8435280" cy="4533900"/>
          </a:xfrm>
        </p:spPr>
        <p:txBody>
          <a:bodyPr/>
          <a:lstStyle/>
          <a:p>
            <a:r>
              <a:rPr lang="es-ES_tradnl" dirty="0"/>
              <a:t>Junio 2008: Fin soporte de Windows XP</a:t>
            </a:r>
          </a:p>
          <a:p>
            <a:pPr lvl="1"/>
            <a:r>
              <a:rPr lang="es-ES_tradnl" dirty="0"/>
              <a:t>Usuarios: Windows Vista? No, gracias!!</a:t>
            </a:r>
          </a:p>
          <a:p>
            <a:pPr lvl="1"/>
            <a:r>
              <a:rPr lang="es-ES_tradnl" dirty="0" err="1"/>
              <a:t>Compaq</a:t>
            </a:r>
            <a:r>
              <a:rPr lang="es-ES_tradnl" dirty="0"/>
              <a:t>: Los </a:t>
            </a:r>
            <a:r>
              <a:rPr lang="es-ES_tradnl" dirty="0" err="1"/>
              <a:t>PCs</a:t>
            </a:r>
            <a:r>
              <a:rPr lang="es-ES_tradnl" dirty="0"/>
              <a:t> seguirán con Windows XP</a:t>
            </a:r>
          </a:p>
          <a:p>
            <a:r>
              <a:rPr lang="es-ES_tradnl" dirty="0"/>
              <a:t>Feb 2008: Microsoft extiende el soporte hasta 2014</a:t>
            </a:r>
            <a:endParaRPr lang="es-ES" dirty="0"/>
          </a:p>
          <a:p>
            <a:endParaRPr lang="es-ES" sz="1800" dirty="0">
              <a:hlinkClick r:id="rId2"/>
            </a:endParaRPr>
          </a:p>
          <a:p>
            <a:endParaRPr lang="es-ES" sz="1800" dirty="0">
              <a:hlinkClick r:id="rId2"/>
            </a:endParaRPr>
          </a:p>
          <a:p>
            <a:endParaRPr lang="es-ES" sz="1800" dirty="0">
              <a:hlinkClick r:id="rId2"/>
            </a:endParaRPr>
          </a:p>
          <a:p>
            <a:endParaRPr lang="es-ES" sz="1800" dirty="0">
              <a:hlinkClick r:id="rId2"/>
            </a:endParaRPr>
          </a:p>
          <a:p>
            <a:endParaRPr lang="es-ES" sz="1800" dirty="0">
              <a:hlinkClick r:id="rId2"/>
            </a:endParaRPr>
          </a:p>
          <a:p>
            <a:r>
              <a:rPr lang="es-ES" sz="1800" dirty="0">
                <a:hlinkClick r:id="rId2"/>
              </a:rPr>
              <a:t>http://www.informationweek.com/windows/operating-systems/microsoft-pledges-windows-xp-support-thr/208800494</a:t>
            </a:r>
            <a:endParaRPr lang="es-ES" sz="1800" dirty="0">
              <a:hlinkClick r:id="rId3"/>
            </a:endParaRPr>
          </a:p>
        </p:txBody>
      </p:sp>
      <p:pic>
        <p:nvPicPr>
          <p:cNvPr id="8194" name="Picture 2" descr="http://boygeniusreport.files.wordpress.com/2012/04/windowsxp-dead.jpg?w=94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56806" y="4149080"/>
            <a:ext cx="2592288" cy="1731648"/>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300192" y="4114155"/>
            <a:ext cx="2400561" cy="17665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3069078"/>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¿Que podría hacer Microsoft para prevenir el </a:t>
            </a:r>
            <a:r>
              <a:rPr lang="es-ES_tradnl" dirty="0" err="1"/>
              <a:t>Xpocalypse</a:t>
            </a:r>
            <a:r>
              <a:rPr lang="es-ES_tradnl" dirty="0"/>
              <a:t>?</a:t>
            </a:r>
            <a:endParaRPr lang="es-ES" dirty="0"/>
          </a:p>
        </p:txBody>
      </p:sp>
      <p:sp>
        <p:nvSpPr>
          <p:cNvPr id="3" name="2 Marcador de contenido"/>
          <p:cNvSpPr>
            <a:spLocks noGrp="1"/>
          </p:cNvSpPr>
          <p:nvPr>
            <p:ph idx="1"/>
          </p:nvPr>
        </p:nvSpPr>
        <p:spPr>
          <a:xfrm>
            <a:off x="457200" y="1600200"/>
            <a:ext cx="8686800" cy="4533900"/>
          </a:xfrm>
        </p:spPr>
        <p:txBody>
          <a:bodyPr/>
          <a:lstStyle/>
          <a:p>
            <a:r>
              <a:rPr lang="es-ES_tradnl" sz="2800" dirty="0"/>
              <a:t>Publicar un SP4 final para XP</a:t>
            </a:r>
          </a:p>
          <a:p>
            <a:pPr lvl="1"/>
            <a:r>
              <a:rPr lang="es-ES_tradnl" sz="2400" dirty="0"/>
              <a:t>Accesible para siempre en la Web</a:t>
            </a:r>
          </a:p>
          <a:p>
            <a:r>
              <a:rPr lang="es-ES_tradnl" sz="2800" dirty="0"/>
              <a:t>Seguir publicando parches para XP</a:t>
            </a:r>
          </a:p>
          <a:p>
            <a:pPr lvl="1"/>
            <a:r>
              <a:rPr lang="es-ES_tradnl" sz="2400" dirty="0"/>
              <a:t>$77KM/año, 100K empleados </a:t>
            </a:r>
          </a:p>
          <a:p>
            <a:r>
              <a:rPr lang="es-ES_tradnl" sz="2800" dirty="0"/>
              <a:t>Oferta para XP </a:t>
            </a:r>
            <a:r>
              <a:rPr lang="es-ES_tradnl" sz="2800" dirty="0">
                <a:sym typeface="Wingdings" panose="05000000000000000000" pitchFamily="2" charset="2"/>
              </a:rPr>
              <a:t></a:t>
            </a:r>
            <a:r>
              <a:rPr lang="es-ES_tradnl" sz="2800" dirty="0"/>
              <a:t> Windows 8.1 </a:t>
            </a:r>
          </a:p>
          <a:p>
            <a:pPr lvl="1"/>
            <a:r>
              <a:rPr lang="es-ES_tradnl" sz="2400" dirty="0"/>
              <a:t>W8 costaba $39.99 cuando salió, $119 ahora</a:t>
            </a:r>
          </a:p>
          <a:p>
            <a:pPr lvl="1"/>
            <a:r>
              <a:rPr lang="es-ES_tradnl" sz="2400" dirty="0"/>
              <a:t>Gratis para jubilados</a:t>
            </a:r>
          </a:p>
          <a:p>
            <a:r>
              <a:rPr lang="es-ES_tradnl" sz="2800" dirty="0"/>
              <a:t>Escuchar a los usuarios y prensa</a:t>
            </a:r>
          </a:p>
          <a:p>
            <a:pPr lvl="1"/>
            <a:r>
              <a:rPr lang="es-ES_tradnl" sz="2400" dirty="0"/>
              <a:t>No lo hizo con W8 ni </a:t>
            </a:r>
            <a:r>
              <a:rPr lang="es-ES_tradnl" sz="2400" dirty="0" err="1"/>
              <a:t>Surface</a:t>
            </a:r>
            <a:r>
              <a:rPr lang="es-ES_tradnl" sz="2400" dirty="0"/>
              <a:t> RT </a:t>
            </a:r>
            <a:r>
              <a:rPr lang="es-ES_tradnl" sz="2400" dirty="0">
                <a:sym typeface="Wingdings" panose="05000000000000000000" pitchFamily="2" charset="2"/>
              </a:rPr>
              <a:t> muchas pérdidas</a:t>
            </a:r>
          </a:p>
          <a:p>
            <a:endParaRPr lang="es-ES" sz="1800" dirty="0">
              <a:hlinkClick r:id="rId2"/>
            </a:endParaRPr>
          </a:p>
          <a:p>
            <a:pPr marL="0" indent="0">
              <a:buNone/>
            </a:pPr>
            <a:r>
              <a:rPr lang="es-ES" sz="1800" dirty="0">
                <a:hlinkClick r:id="rId2"/>
              </a:rPr>
              <a:t>http://www.zdnet.com/the-coming-xpocalypse-and-five-things-microsoft-can-do-to-prevent-it-7000020840/</a:t>
            </a:r>
            <a:endParaRPr lang="es-ES" sz="1800" dirty="0"/>
          </a:p>
          <a:p>
            <a:endParaRPr lang="es-ES" sz="2800" dirty="0"/>
          </a:p>
        </p:txBody>
      </p:sp>
    </p:spTree>
    <p:extLst>
      <p:ext uri="{BB962C8B-B14F-4D97-AF65-F5344CB8AC3E}">
        <p14:creationId xmlns:p14="http://schemas.microsoft.com/office/powerpoint/2010/main" val="2714585408"/>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¿Segundo intento fallido?</a:t>
            </a:r>
            <a:endParaRPr lang="es-ES" dirty="0"/>
          </a:p>
        </p:txBody>
      </p:sp>
      <p:sp>
        <p:nvSpPr>
          <p:cNvPr id="5" name="2 Marcador de contenido"/>
          <p:cNvSpPr>
            <a:spLocks noGrp="1"/>
          </p:cNvSpPr>
          <p:nvPr>
            <p:ph idx="1"/>
          </p:nvPr>
        </p:nvSpPr>
        <p:spPr>
          <a:xfrm>
            <a:off x="457200" y="1600200"/>
            <a:ext cx="8686800" cy="5257800"/>
          </a:xfrm>
        </p:spPr>
        <p:txBody>
          <a:bodyPr/>
          <a:lstStyle/>
          <a:p>
            <a:pPr marL="342900" lvl="1" indent="-342900">
              <a:buClr>
                <a:schemeClr val="hlink"/>
              </a:buClr>
              <a:buSzTx/>
              <a:buBlip>
                <a:blip r:embed="rId2"/>
              </a:buBlip>
            </a:pPr>
            <a:r>
              <a:rPr lang="es-ES_tradnl" sz="2400" dirty="0">
                <a:sym typeface="Wingdings" panose="05000000000000000000" pitchFamily="2" charset="2"/>
              </a:rPr>
              <a:t>2014-01: China pide una extensión del soporte</a:t>
            </a:r>
          </a:p>
          <a:p>
            <a:pPr marL="742950" lvl="2" indent="-342900"/>
            <a:r>
              <a:rPr lang="es-ES_tradnl" sz="2000" dirty="0">
                <a:sym typeface="Wingdings" panose="05000000000000000000" pitchFamily="2" charset="2"/>
              </a:rPr>
              <a:t>49% de todos los </a:t>
            </a:r>
            <a:r>
              <a:rPr lang="es-ES_tradnl" sz="2000" dirty="0" err="1">
                <a:sym typeface="Wingdings" panose="05000000000000000000" pitchFamily="2" charset="2"/>
              </a:rPr>
              <a:t>PCs</a:t>
            </a:r>
            <a:r>
              <a:rPr lang="es-ES_tradnl" sz="2000" dirty="0">
                <a:sym typeface="Wingdings" panose="05000000000000000000" pitchFamily="2" charset="2"/>
              </a:rPr>
              <a:t> con XP</a:t>
            </a:r>
            <a:endParaRPr lang="es-ES_tradnl" sz="2000" dirty="0"/>
          </a:p>
          <a:p>
            <a:r>
              <a:rPr lang="es-ES_tradnl" sz="2400" dirty="0"/>
              <a:t>2014-01-15: Microsoft extiende el soporte anti-malware para Windows XP hasta Julio 2015</a:t>
            </a:r>
          </a:p>
          <a:p>
            <a:pPr lvl="1"/>
            <a:r>
              <a:rPr lang="es-ES" sz="2000" dirty="0"/>
              <a:t>“</a:t>
            </a:r>
            <a:r>
              <a:rPr lang="en-US" sz="2000" i="1" dirty="0">
                <a:hlinkClick r:id="rId3"/>
              </a:rPr>
              <a:t>Microsoft will furnish malware assassin to XP users until mid-2015</a:t>
            </a:r>
            <a:r>
              <a:rPr lang="en-US" sz="2000" dirty="0"/>
              <a:t>”</a:t>
            </a:r>
          </a:p>
          <a:p>
            <a:r>
              <a:rPr lang="es-ES" sz="2400" dirty="0"/>
              <a:t>Ciertos países y corporaciones pagan (mucho dinero!!) a Microsoft por seguir teniendo mantenimiento</a:t>
            </a:r>
          </a:p>
          <a:p>
            <a:r>
              <a:rPr lang="es-ES" sz="2400" dirty="0"/>
              <a:t>2014-05: Windows XP </a:t>
            </a:r>
            <a:r>
              <a:rPr lang="es-ES" sz="2400" dirty="0">
                <a:sym typeface="Wingdings" pitchFamily="2" charset="2"/>
              </a:rPr>
              <a:t> </a:t>
            </a:r>
            <a:r>
              <a:rPr lang="es-ES" sz="2400" dirty="0"/>
              <a:t>25% de los </a:t>
            </a:r>
            <a:r>
              <a:rPr lang="es-ES" sz="2400" dirty="0" err="1"/>
              <a:t>PCs</a:t>
            </a:r>
            <a:endParaRPr lang="es-ES" sz="2400" dirty="0"/>
          </a:p>
          <a:p>
            <a:pPr lvl="1"/>
            <a:r>
              <a:rPr lang="es-ES" sz="2000" dirty="0"/>
              <a:t>Windows 8 (sugerencia de cambio de Microsoft)  no llega al 8%</a:t>
            </a:r>
          </a:p>
          <a:p>
            <a:pPr lvl="1"/>
            <a:r>
              <a:rPr lang="es-ES" sz="2000" dirty="0"/>
              <a:t>“</a:t>
            </a:r>
            <a:r>
              <a:rPr lang="en-US" sz="2000" i="1" dirty="0">
                <a:hlinkClick r:id="rId4"/>
              </a:rPr>
              <a:t>Windows XP rises from the grave: Simple hack gives you five more years of updates</a:t>
            </a:r>
            <a:r>
              <a:rPr lang="en-US" sz="2000" dirty="0"/>
              <a:t>”</a:t>
            </a:r>
          </a:p>
          <a:p>
            <a:r>
              <a:rPr lang="es-ES" sz="2400" dirty="0"/>
              <a:t>2014-06-08: “</a:t>
            </a:r>
            <a:r>
              <a:rPr lang="es-ES" sz="2400" i="1" dirty="0" err="1">
                <a:hlinkClick r:id="rId5"/>
              </a:rPr>
              <a:t>XPocalypse</a:t>
            </a:r>
            <a:r>
              <a:rPr lang="es-ES" sz="2400" i="1" dirty="0">
                <a:hlinkClick r:id="rId5"/>
              </a:rPr>
              <a:t>, </a:t>
            </a:r>
            <a:r>
              <a:rPr lang="es-ES" sz="2400" i="1" dirty="0" err="1">
                <a:hlinkClick r:id="rId5"/>
              </a:rPr>
              <a:t>not</a:t>
            </a:r>
            <a:r>
              <a:rPr lang="es-ES" sz="2400" i="1" dirty="0">
                <a:hlinkClick r:id="rId5"/>
              </a:rPr>
              <a:t> </a:t>
            </a:r>
            <a:r>
              <a:rPr lang="es-ES" sz="2400" i="1" dirty="0" err="1">
                <a:hlinkClick r:id="rId5"/>
              </a:rPr>
              <a:t>now</a:t>
            </a:r>
            <a:r>
              <a:rPr lang="es-ES" sz="2400" dirty="0"/>
              <a:t>”</a:t>
            </a:r>
          </a:p>
          <a:p>
            <a:r>
              <a:rPr lang="es-ES" sz="2400" dirty="0"/>
              <a:t>Sep. 2016: 5% </a:t>
            </a:r>
            <a:r>
              <a:rPr lang="es-ES" sz="2400" dirty="0" err="1"/>
              <a:t>PCs</a:t>
            </a:r>
            <a:r>
              <a:rPr lang="es-ES" sz="2400" dirty="0"/>
              <a:t> con Windows XP (23% China, 3% USA)</a:t>
            </a:r>
          </a:p>
          <a:p>
            <a:pPr marL="0" indent="0">
              <a:buNone/>
            </a:pPr>
            <a:endParaRPr lang="en-US" sz="2400" dirty="0"/>
          </a:p>
          <a:p>
            <a:endParaRPr lang="es-ES" sz="2400" dirty="0"/>
          </a:p>
        </p:txBody>
      </p:sp>
      <p:pic>
        <p:nvPicPr>
          <p:cNvPr id="8194"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59632" y="1162075"/>
            <a:ext cx="7056784" cy="51930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61781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fade">
                                      <p:cBhvr>
                                        <p:cTn id="7" dur="1000"/>
                                        <p:tgtEl>
                                          <p:spTgt spid="8194"/>
                                        </p:tgtEl>
                                      </p:cBhvr>
                                    </p:animEffect>
                                    <p:anim calcmode="lin" valueType="num">
                                      <p:cBhvr>
                                        <p:cTn id="8" dur="1000" fill="hold"/>
                                        <p:tgtEl>
                                          <p:spTgt spid="8194"/>
                                        </p:tgtEl>
                                        <p:attrNameLst>
                                          <p:attrName>ppt_x</p:attrName>
                                        </p:attrNameLst>
                                      </p:cBhvr>
                                      <p:tavLst>
                                        <p:tav tm="0">
                                          <p:val>
                                            <p:strVal val="#ppt_x"/>
                                          </p:val>
                                        </p:tav>
                                        <p:tav tm="100000">
                                          <p:val>
                                            <p:strVal val="#ppt_x"/>
                                          </p:val>
                                        </p:tav>
                                      </p:tavLst>
                                    </p:anim>
                                    <p:anim calcmode="lin" valueType="num">
                                      <p:cBhvr>
                                        <p:cTn id="9" dur="1000" fill="hold"/>
                                        <p:tgtEl>
                                          <p:spTgt spid="819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274638"/>
            <a:ext cx="9108504" cy="1143000"/>
          </a:xfrm>
        </p:spPr>
        <p:txBody>
          <a:bodyPr/>
          <a:lstStyle/>
          <a:p>
            <a:r>
              <a:rPr lang="es-ES" dirty="0" smtClean="0"/>
              <a:t>Y más reciente… Windows 10</a:t>
            </a:r>
            <a:br>
              <a:rPr lang="es-ES" dirty="0" smtClean="0"/>
            </a:br>
            <a:r>
              <a:rPr lang="es-ES" dirty="0" smtClean="0"/>
              <a:t>(2015-2025)</a:t>
            </a:r>
            <a:endParaRPr lang="es-ES" dirty="0"/>
          </a:p>
        </p:txBody>
      </p:sp>
      <p:sp>
        <p:nvSpPr>
          <p:cNvPr id="3" name="Marcador de contenido 2"/>
          <p:cNvSpPr>
            <a:spLocks noGrp="1"/>
          </p:cNvSpPr>
          <p:nvPr>
            <p:ph idx="1"/>
          </p:nvPr>
        </p:nvSpPr>
        <p:spPr>
          <a:xfrm>
            <a:off x="457200" y="1600200"/>
            <a:ext cx="8435280" cy="5141168"/>
          </a:xfrm>
        </p:spPr>
        <p:txBody>
          <a:bodyPr/>
          <a:lstStyle/>
          <a:p>
            <a:r>
              <a:rPr lang="es-ES" dirty="0" smtClean="0"/>
              <a:t>Fin soporte: 14 de octubre de 2025</a:t>
            </a:r>
            <a:endParaRPr lang="es-ES" dirty="0" smtClean="0">
              <a:sym typeface="Wingdings" panose="05000000000000000000" pitchFamily="2" charset="2"/>
            </a:endParaRPr>
          </a:p>
          <a:p>
            <a:pPr lvl="1"/>
            <a:r>
              <a:rPr lang="es-ES" dirty="0" smtClean="0">
                <a:sym typeface="Wingdings" panose="05000000000000000000" pitchFamily="2" charset="2"/>
              </a:rPr>
              <a:t>2018: en 700 millones dispositivos</a:t>
            </a:r>
          </a:p>
          <a:p>
            <a:pPr lvl="2"/>
            <a:r>
              <a:rPr lang="es-ES" dirty="0" smtClean="0">
                <a:sym typeface="Wingdings" panose="05000000000000000000" pitchFamily="2" charset="2"/>
              </a:rPr>
              <a:t>La versión de Windows más usada!</a:t>
            </a:r>
          </a:p>
          <a:p>
            <a:pPr lvl="1"/>
            <a:r>
              <a:rPr lang="es-ES" dirty="0" smtClean="0">
                <a:sym typeface="Wingdings" panose="05000000000000000000" pitchFamily="2" charset="2"/>
              </a:rPr>
              <a:t>16 Marzo 2020: en 1000 millones dispositivos</a:t>
            </a:r>
          </a:p>
          <a:p>
            <a:pPr lvl="1"/>
            <a:r>
              <a:rPr lang="es-ES" dirty="0">
                <a:sym typeface="Wingdings" panose="05000000000000000000" pitchFamily="2" charset="2"/>
              </a:rPr>
              <a:t>2024: Está en 3 de cada 4 </a:t>
            </a:r>
            <a:r>
              <a:rPr lang="es-ES" dirty="0" err="1">
                <a:sym typeface="Wingdings" panose="05000000000000000000" pitchFamily="2" charset="2"/>
              </a:rPr>
              <a:t>PCs</a:t>
            </a:r>
            <a:r>
              <a:rPr lang="es-ES" dirty="0" smtClean="0">
                <a:sym typeface="Wingdings" panose="05000000000000000000" pitchFamily="2" charset="2"/>
              </a:rPr>
              <a:t>!!</a:t>
            </a:r>
          </a:p>
          <a:p>
            <a:pPr lvl="1"/>
            <a:r>
              <a:rPr lang="es-ES" dirty="0" smtClean="0">
                <a:sym typeface="Wingdings" panose="05000000000000000000" pitchFamily="2" charset="2"/>
              </a:rPr>
              <a:t>2025</a:t>
            </a:r>
            <a:r>
              <a:rPr lang="es-ES" dirty="0">
                <a:sym typeface="Wingdings" panose="05000000000000000000" pitchFamily="2" charset="2"/>
              </a:rPr>
              <a:t>: Si la transición a Windows 11 continúa al ritmo actual, según los datos de </a:t>
            </a:r>
            <a:r>
              <a:rPr lang="es-ES" dirty="0" smtClean="0">
                <a:sym typeface="Wingdings" panose="05000000000000000000" pitchFamily="2" charset="2"/>
              </a:rPr>
              <a:t>DAP</a:t>
            </a:r>
            <a:r>
              <a:rPr lang="es-ES" baseline="30000" dirty="0" smtClean="0">
                <a:sym typeface="Wingdings" panose="05000000000000000000" pitchFamily="2" charset="2"/>
              </a:rPr>
              <a:t>1</a:t>
            </a:r>
            <a:r>
              <a:rPr lang="es-ES" dirty="0" smtClean="0">
                <a:sym typeface="Wingdings" panose="05000000000000000000" pitchFamily="2" charset="2"/>
              </a:rPr>
              <a:t>, el </a:t>
            </a:r>
            <a:r>
              <a:rPr lang="es-ES" dirty="0">
                <a:sym typeface="Wingdings" panose="05000000000000000000" pitchFamily="2" charset="2"/>
              </a:rPr>
              <a:t>35 % de </a:t>
            </a:r>
            <a:r>
              <a:rPr lang="es-ES" dirty="0" err="1" smtClean="0">
                <a:sym typeface="Wingdings" panose="05000000000000000000" pitchFamily="2" charset="2"/>
              </a:rPr>
              <a:t>PCs</a:t>
            </a:r>
            <a:r>
              <a:rPr lang="es-ES" dirty="0" smtClean="0">
                <a:sym typeface="Wingdings" panose="05000000000000000000" pitchFamily="2" charset="2"/>
              </a:rPr>
              <a:t> </a:t>
            </a:r>
            <a:r>
              <a:rPr lang="es-ES" dirty="0">
                <a:sym typeface="Wingdings" panose="05000000000000000000" pitchFamily="2" charset="2"/>
              </a:rPr>
              <a:t>seguirán </a:t>
            </a:r>
            <a:r>
              <a:rPr lang="es-ES" dirty="0" smtClean="0">
                <a:sym typeface="Wingdings" panose="05000000000000000000" pitchFamily="2" charset="2"/>
              </a:rPr>
              <a:t>con Windows </a:t>
            </a:r>
            <a:r>
              <a:rPr lang="es-ES" dirty="0">
                <a:sym typeface="Wingdings" panose="05000000000000000000" pitchFamily="2" charset="2"/>
              </a:rPr>
              <a:t>10 en octubre </a:t>
            </a:r>
            <a:r>
              <a:rPr lang="es-ES" dirty="0" smtClean="0">
                <a:sym typeface="Wingdings" panose="05000000000000000000" pitchFamily="2" charset="2"/>
              </a:rPr>
              <a:t>2025</a:t>
            </a:r>
            <a:endParaRPr lang="es-ES" dirty="0">
              <a:sym typeface="Wingdings" panose="05000000000000000000" pitchFamily="2" charset="2"/>
            </a:endParaRPr>
          </a:p>
          <a:p>
            <a:pPr lvl="2"/>
            <a:r>
              <a:rPr lang="es-ES" dirty="0" smtClean="0">
                <a:sym typeface="Wingdings" panose="05000000000000000000" pitchFamily="2" charset="2"/>
              </a:rPr>
              <a:t>+ </a:t>
            </a:r>
            <a:r>
              <a:rPr lang="es-ES" dirty="0">
                <a:sym typeface="Wingdings" panose="05000000000000000000" pitchFamily="2" charset="2"/>
              </a:rPr>
              <a:t>500 millones </a:t>
            </a:r>
            <a:r>
              <a:rPr lang="es-ES" dirty="0" err="1" smtClean="0">
                <a:sym typeface="Wingdings" panose="05000000000000000000" pitchFamily="2" charset="2"/>
              </a:rPr>
              <a:t>PCs</a:t>
            </a:r>
            <a:r>
              <a:rPr lang="es-ES" dirty="0" smtClean="0">
                <a:sym typeface="Wingdings" panose="05000000000000000000" pitchFamily="2" charset="2"/>
              </a:rPr>
              <a:t> con SO </a:t>
            </a:r>
            <a:r>
              <a:rPr lang="es-ES" dirty="0">
                <a:sym typeface="Wingdings" panose="05000000000000000000" pitchFamily="2" charset="2"/>
              </a:rPr>
              <a:t>obsoleto y sin </a:t>
            </a:r>
            <a:r>
              <a:rPr lang="es-ES" dirty="0" smtClean="0">
                <a:sym typeface="Wingdings" panose="05000000000000000000" pitchFamily="2" charset="2"/>
              </a:rPr>
              <a:t>soporte</a:t>
            </a:r>
          </a:p>
          <a:p>
            <a:pPr marL="514350" lvl="1" indent="0">
              <a:buNone/>
            </a:pPr>
            <a:r>
              <a:rPr lang="es-ES" sz="1200" baseline="30000" dirty="0" smtClean="0">
                <a:sym typeface="Wingdings" panose="05000000000000000000" pitchFamily="2" charset="2"/>
              </a:rPr>
              <a:t>1</a:t>
            </a:r>
            <a:r>
              <a:rPr lang="es-ES" sz="1200" dirty="0" smtClean="0">
                <a:sym typeface="Wingdings" panose="05000000000000000000" pitchFamily="2" charset="2"/>
              </a:rPr>
              <a:t> </a:t>
            </a:r>
            <a:r>
              <a:rPr lang="es-ES" sz="1200" dirty="0">
                <a:effectLst/>
                <a:hlinkClick r:id="rId2"/>
              </a:rPr>
              <a:t>Programa de Análisis Digital </a:t>
            </a:r>
            <a:r>
              <a:rPr lang="es-ES" sz="1200" dirty="0" smtClean="0">
                <a:effectLst/>
                <a:hlinkClick r:id="rId3"/>
              </a:rPr>
              <a:t>(</a:t>
            </a:r>
            <a:r>
              <a:rPr lang="es-ES" sz="1200" dirty="0" smtClean="0">
                <a:effectLst/>
              </a:rPr>
              <a:t>del </a:t>
            </a:r>
            <a:r>
              <a:rPr lang="es-ES" sz="1200" dirty="0">
                <a:effectLst/>
              </a:rPr>
              <a:t>gobierno de Estados Unidos , que cuenta con un repositorio de información bien organizado sobre el tráfico a sitios web oficiales </a:t>
            </a:r>
            <a:r>
              <a:rPr lang="es-ES" sz="1200" dirty="0" smtClean="0">
                <a:effectLst/>
              </a:rPr>
              <a:t>.</a:t>
            </a:r>
            <a:endParaRPr lang="es-ES" sz="1200" dirty="0" smtClean="0">
              <a:sym typeface="Wingdings" panose="05000000000000000000" pitchFamily="2" charset="2"/>
            </a:endParaRPr>
          </a:p>
        </p:txBody>
      </p:sp>
    </p:spTree>
    <p:extLst>
      <p:ext uri="{BB962C8B-B14F-4D97-AF65-F5344CB8AC3E}">
        <p14:creationId xmlns:p14="http://schemas.microsoft.com/office/powerpoint/2010/main" val="1283775466"/>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Windows 11</a:t>
            </a:r>
            <a:endParaRPr lang="es-ES" dirty="0"/>
          </a:p>
        </p:txBody>
      </p:sp>
      <p:sp>
        <p:nvSpPr>
          <p:cNvPr id="3" name="Marcador de contenido 2"/>
          <p:cNvSpPr>
            <a:spLocks noGrp="1"/>
          </p:cNvSpPr>
          <p:nvPr>
            <p:ph idx="1"/>
          </p:nvPr>
        </p:nvSpPr>
        <p:spPr>
          <a:xfrm>
            <a:off x="457199" y="1600200"/>
            <a:ext cx="8476913" cy="5141168"/>
          </a:xfrm>
        </p:spPr>
        <p:txBody>
          <a:bodyPr/>
          <a:lstStyle/>
          <a:p>
            <a:r>
              <a:rPr lang="es-ES" dirty="0" smtClean="0">
                <a:sym typeface="Wingdings" panose="05000000000000000000" pitchFamily="2" charset="2"/>
              </a:rPr>
              <a:t>Microsoft:</a:t>
            </a:r>
          </a:p>
          <a:p>
            <a:pPr lvl="1"/>
            <a:r>
              <a:rPr lang="es-ES" dirty="0" smtClean="0">
                <a:sym typeface="Wingdings" panose="05000000000000000000" pitchFamily="2" charset="2"/>
              </a:rPr>
              <a:t>Windows 10  Windows 11</a:t>
            </a:r>
          </a:p>
          <a:p>
            <a:r>
              <a:rPr lang="es-ES" dirty="0" smtClean="0">
                <a:sym typeface="Wingdings" panose="05000000000000000000" pitchFamily="2" charset="2"/>
              </a:rPr>
              <a:t>Nuevas características</a:t>
            </a:r>
          </a:p>
          <a:p>
            <a:pPr lvl="1"/>
            <a:r>
              <a:rPr lang="es-ES" dirty="0" err="1" smtClean="0">
                <a:sym typeface="Wingdings" panose="05000000000000000000" pitchFamily="2" charset="2"/>
              </a:rPr>
              <a:t>Copilot</a:t>
            </a:r>
            <a:r>
              <a:rPr lang="es-ES" dirty="0">
                <a:sym typeface="Wingdings" panose="05000000000000000000" pitchFamily="2" charset="2"/>
              </a:rPr>
              <a:t>+</a:t>
            </a:r>
          </a:p>
          <a:p>
            <a:pPr lvl="1"/>
            <a:r>
              <a:rPr lang="es-ES" dirty="0" err="1">
                <a:sym typeface="Wingdings" panose="05000000000000000000" pitchFamily="2" charset="2"/>
              </a:rPr>
              <a:t>Sincr</a:t>
            </a:r>
            <a:r>
              <a:rPr lang="es-ES" dirty="0">
                <a:sym typeface="Wingdings" panose="05000000000000000000" pitchFamily="2" charset="2"/>
              </a:rPr>
              <a:t>. </a:t>
            </a:r>
            <a:r>
              <a:rPr lang="es-ES" dirty="0" err="1">
                <a:sym typeface="Wingdings" panose="05000000000000000000" pitchFamily="2" charset="2"/>
              </a:rPr>
              <a:t>Tfno</a:t>
            </a:r>
            <a:r>
              <a:rPr lang="es-ES" dirty="0">
                <a:sym typeface="Wingdings" panose="05000000000000000000" pitchFamily="2" charset="2"/>
              </a:rPr>
              <a:t>  PC (llamadas, mensajes, etc.)</a:t>
            </a:r>
          </a:p>
          <a:p>
            <a:pPr lvl="1"/>
            <a:r>
              <a:rPr lang="es-ES" dirty="0"/>
              <a:t>Borrado/relleno generativo (</a:t>
            </a:r>
            <a:r>
              <a:rPr lang="es-ES" dirty="0">
                <a:sym typeface="Symbol" panose="05050102010706020507" pitchFamily="18" charset="2"/>
              </a:rPr>
              <a:t> Photoshop)</a:t>
            </a:r>
          </a:p>
          <a:p>
            <a:pPr lvl="1"/>
            <a:r>
              <a:rPr lang="es-ES" dirty="0">
                <a:sym typeface="Symbol" panose="05050102010706020507" pitchFamily="18" charset="2"/>
              </a:rPr>
              <a:t>Ventanas con esquinas </a:t>
            </a:r>
            <a:r>
              <a:rPr lang="es-ES" dirty="0" smtClean="0">
                <a:sym typeface="Symbol" panose="05050102010706020507" pitchFamily="18" charset="2"/>
              </a:rPr>
              <a:t>redondeadas :-O </a:t>
            </a:r>
            <a:endParaRPr lang="es-ES" dirty="0">
              <a:sym typeface="Symbol" panose="05050102010706020507" pitchFamily="18" charset="2"/>
            </a:endParaRPr>
          </a:p>
          <a:p>
            <a:pPr lvl="1"/>
            <a:r>
              <a:rPr lang="es-ES" dirty="0">
                <a:solidFill>
                  <a:srgbClr val="FF0000"/>
                </a:solidFill>
                <a:sym typeface="Wingdings" panose="05000000000000000000" pitchFamily="2" charset="2"/>
              </a:rPr>
              <a:t></a:t>
            </a:r>
            <a:r>
              <a:rPr lang="es-ES" dirty="0">
                <a:sym typeface="Wingdings" panose="05000000000000000000" pitchFamily="2" charset="2"/>
              </a:rPr>
              <a:t> </a:t>
            </a:r>
            <a:r>
              <a:rPr lang="es-ES" dirty="0">
                <a:sym typeface="Symbol" panose="05050102010706020507" pitchFamily="18" charset="2"/>
              </a:rPr>
              <a:t>Mueven de sitio Menú inicio, caja búsqueda, icono apagar sistema, etc.</a:t>
            </a:r>
            <a:endParaRPr lang="es-ES" dirty="0"/>
          </a:p>
        </p:txBody>
      </p:sp>
      <p:sp>
        <p:nvSpPr>
          <p:cNvPr id="4" name="CuadroTexto 3"/>
          <p:cNvSpPr txBox="1"/>
          <p:nvPr/>
        </p:nvSpPr>
        <p:spPr>
          <a:xfrm>
            <a:off x="1259632" y="5733256"/>
            <a:ext cx="3960440" cy="936104"/>
          </a:xfrm>
          <a:prstGeom prst="rect">
            <a:avLst/>
          </a:prstGeom>
          <a:noFill/>
        </p:spPr>
        <p:txBody>
          <a:bodyPr wrap="square" rtlCol="0">
            <a:noAutofit/>
          </a:bodyPr>
          <a:lstStyle/>
          <a:p>
            <a:endParaRPr lang="es-ES" dirty="0"/>
          </a:p>
        </p:txBody>
      </p:sp>
      <p:pic>
        <p:nvPicPr>
          <p:cNvPr id="6" name="Imagen 5"/>
          <p:cNvPicPr>
            <a:picLocks noChangeAspect="1"/>
          </p:cNvPicPr>
          <p:nvPr/>
        </p:nvPicPr>
        <p:blipFill>
          <a:blip r:embed="rId2"/>
          <a:stretch>
            <a:fillRect/>
          </a:stretch>
        </p:blipFill>
        <p:spPr>
          <a:xfrm>
            <a:off x="7308304" y="188640"/>
            <a:ext cx="1625809" cy="1747239"/>
          </a:xfrm>
          <a:prstGeom prst="rect">
            <a:avLst/>
          </a:prstGeom>
        </p:spPr>
      </p:pic>
    </p:spTree>
    <p:extLst>
      <p:ext uri="{BB962C8B-B14F-4D97-AF65-F5344CB8AC3E}">
        <p14:creationId xmlns:p14="http://schemas.microsoft.com/office/powerpoint/2010/main" val="2379932605"/>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Windows 11</a:t>
            </a:r>
            <a:endParaRPr lang="es-ES" dirty="0"/>
          </a:p>
        </p:txBody>
      </p:sp>
      <p:sp>
        <p:nvSpPr>
          <p:cNvPr id="3" name="Marcador de contenido 2"/>
          <p:cNvSpPr>
            <a:spLocks noGrp="1"/>
          </p:cNvSpPr>
          <p:nvPr>
            <p:ph idx="1"/>
          </p:nvPr>
        </p:nvSpPr>
        <p:spPr/>
        <p:txBody>
          <a:bodyPr/>
          <a:lstStyle/>
          <a:p>
            <a:r>
              <a:rPr lang="es-ES" dirty="0" smtClean="0"/>
              <a:t>Requisitos mínimos</a:t>
            </a:r>
          </a:p>
          <a:p>
            <a:pPr lvl="1"/>
            <a:r>
              <a:rPr lang="es-ES" dirty="0" smtClean="0"/>
              <a:t>CPU 1 GHz, 4 Gb </a:t>
            </a:r>
            <a:r>
              <a:rPr lang="es-ES" dirty="0" err="1" smtClean="0"/>
              <a:t>ram</a:t>
            </a:r>
            <a:r>
              <a:rPr lang="es-ES" dirty="0" smtClean="0"/>
              <a:t>, 64Gb </a:t>
            </a:r>
            <a:r>
              <a:rPr lang="es-ES" dirty="0" err="1" smtClean="0"/>
              <a:t>alm.</a:t>
            </a:r>
            <a:r>
              <a:rPr lang="es-ES" dirty="0" smtClean="0"/>
              <a:t>, firmware UEFI, TPM 2.0 (chip criptográfico), </a:t>
            </a:r>
            <a:r>
              <a:rPr lang="es-ES" dirty="0" err="1" smtClean="0"/>
              <a:t>DirectX</a:t>
            </a:r>
            <a:r>
              <a:rPr lang="es-ES" dirty="0" smtClean="0"/>
              <a:t> 12, 720p, </a:t>
            </a:r>
          </a:p>
          <a:p>
            <a:pPr lvl="2"/>
            <a:r>
              <a:rPr lang="es-ES" dirty="0" err="1" smtClean="0"/>
              <a:t>Copilot</a:t>
            </a:r>
            <a:r>
              <a:rPr lang="es-ES" dirty="0" smtClean="0"/>
              <a:t>+ </a:t>
            </a:r>
            <a:r>
              <a:rPr lang="es-ES" dirty="0" smtClean="0">
                <a:sym typeface="Wingdings" panose="05000000000000000000" pitchFamily="2" charset="2"/>
              </a:rPr>
              <a:t> chip NPU 40 TOPS</a:t>
            </a:r>
            <a:r>
              <a:rPr lang="es-ES" baseline="30000" dirty="0" smtClean="0">
                <a:sym typeface="Wingdings" panose="05000000000000000000" pitchFamily="2" charset="2"/>
              </a:rPr>
              <a:t>1</a:t>
            </a:r>
            <a:r>
              <a:rPr lang="es-ES" dirty="0" smtClean="0">
                <a:sym typeface="Wingdings" panose="05000000000000000000" pitchFamily="2" charset="2"/>
              </a:rPr>
              <a:t>, </a:t>
            </a:r>
            <a:r>
              <a:rPr lang="es-ES" dirty="0" err="1" smtClean="0">
                <a:sym typeface="Wingdings" panose="05000000000000000000" pitchFamily="2" charset="2"/>
              </a:rPr>
              <a:t>ram</a:t>
            </a:r>
            <a:r>
              <a:rPr lang="es-ES" dirty="0" smtClean="0">
                <a:sym typeface="Wingdings" panose="05000000000000000000" pitchFamily="2" charset="2"/>
              </a:rPr>
              <a:t> 16Gb DDR5, </a:t>
            </a:r>
            <a:r>
              <a:rPr lang="es-ES" dirty="0" err="1" smtClean="0">
                <a:sym typeface="Wingdings" panose="05000000000000000000" pitchFamily="2" charset="2"/>
              </a:rPr>
              <a:t>alm.</a:t>
            </a:r>
            <a:r>
              <a:rPr lang="es-ES" dirty="0" smtClean="0">
                <a:sym typeface="Wingdings" panose="05000000000000000000" pitchFamily="2" charset="2"/>
              </a:rPr>
              <a:t> 256 Gb SSD</a:t>
            </a:r>
          </a:p>
          <a:p>
            <a:pPr lvl="1"/>
            <a:r>
              <a:rPr lang="es-ES" dirty="0" smtClean="0">
                <a:sym typeface="Wingdings" panose="05000000000000000000" pitchFamily="2" charset="2"/>
              </a:rPr>
              <a:t>Microsoft: </a:t>
            </a:r>
            <a:r>
              <a:rPr lang="es-ES" dirty="0" smtClean="0"/>
              <a:t>“</a:t>
            </a:r>
            <a:r>
              <a:rPr lang="es-ES" i="1" dirty="0" smtClean="0"/>
              <a:t>Si </a:t>
            </a:r>
            <a:r>
              <a:rPr lang="es-ES" i="1" dirty="0"/>
              <a:t>tu PC no es </a:t>
            </a:r>
            <a:r>
              <a:rPr lang="es-ES" i="1" dirty="0" smtClean="0"/>
              <a:t>apto, </a:t>
            </a:r>
            <a:r>
              <a:rPr lang="es-ES" i="1" dirty="0"/>
              <a:t>puedes pasar a Windows 11 si compras un nuevo </a:t>
            </a:r>
            <a:r>
              <a:rPr lang="es-ES" i="1" dirty="0" smtClean="0"/>
              <a:t>PC</a:t>
            </a:r>
            <a:r>
              <a:rPr lang="es-ES" dirty="0" smtClean="0"/>
              <a:t>” :-O</a:t>
            </a:r>
            <a:endParaRPr lang="es-ES" dirty="0"/>
          </a:p>
        </p:txBody>
      </p:sp>
      <p:sp>
        <p:nvSpPr>
          <p:cNvPr id="4" name="CuadroTexto 3"/>
          <p:cNvSpPr txBox="1"/>
          <p:nvPr/>
        </p:nvSpPr>
        <p:spPr>
          <a:xfrm>
            <a:off x="1259632" y="5733256"/>
            <a:ext cx="3960440" cy="936104"/>
          </a:xfrm>
          <a:prstGeom prst="rect">
            <a:avLst/>
          </a:prstGeom>
          <a:noFill/>
        </p:spPr>
        <p:txBody>
          <a:bodyPr wrap="square" rtlCol="0">
            <a:noAutofit/>
          </a:bodyPr>
          <a:lstStyle/>
          <a:p>
            <a:endParaRPr lang="es-ES" dirty="0"/>
          </a:p>
        </p:txBody>
      </p:sp>
      <p:sp>
        <p:nvSpPr>
          <p:cNvPr id="5" name="CuadroTexto 4"/>
          <p:cNvSpPr txBox="1"/>
          <p:nvPr/>
        </p:nvSpPr>
        <p:spPr>
          <a:xfrm>
            <a:off x="457200" y="5949280"/>
            <a:ext cx="8147248" cy="360040"/>
          </a:xfrm>
          <a:prstGeom prst="rect">
            <a:avLst/>
          </a:prstGeom>
          <a:noFill/>
        </p:spPr>
        <p:txBody>
          <a:bodyPr wrap="square" rtlCol="0">
            <a:noAutofit/>
          </a:bodyPr>
          <a:lstStyle/>
          <a:p>
            <a:r>
              <a:rPr lang="es-ES" baseline="30000" dirty="0" smtClean="0"/>
              <a:t>1</a:t>
            </a:r>
            <a:r>
              <a:rPr lang="es-ES" dirty="0" smtClean="0"/>
              <a:t> </a:t>
            </a:r>
            <a:r>
              <a:rPr lang="es-ES" i="1" dirty="0" smtClean="0"/>
              <a:t>Tera </a:t>
            </a:r>
            <a:r>
              <a:rPr lang="es-ES" i="1" dirty="0" err="1"/>
              <a:t>Operations</a:t>
            </a:r>
            <a:r>
              <a:rPr lang="es-ES" i="1" dirty="0"/>
              <a:t> Per </a:t>
            </a:r>
            <a:r>
              <a:rPr lang="es-ES" i="1" dirty="0" err="1" smtClean="0"/>
              <a:t>Second</a:t>
            </a:r>
            <a:r>
              <a:rPr lang="es-ES" i="1" dirty="0" smtClean="0"/>
              <a:t>, o </a:t>
            </a:r>
            <a:r>
              <a:rPr lang="es-ES" dirty="0"/>
              <a:t>trillones de operaciones de coma flotante por </a:t>
            </a:r>
            <a:r>
              <a:rPr lang="es-ES" dirty="0" smtClean="0"/>
              <a:t>segundo, </a:t>
            </a:r>
            <a:r>
              <a:rPr lang="es-ES" i="1" dirty="0" smtClean="0"/>
              <a:t>unidad de </a:t>
            </a:r>
            <a:r>
              <a:rPr lang="es-ES" i="1" dirty="0"/>
              <a:t>medida rendimiento de la Unidad de Procesamiento Neural (NPU</a:t>
            </a:r>
            <a:r>
              <a:rPr lang="es-ES" i="1" dirty="0" smtClean="0"/>
              <a:t>).</a:t>
            </a:r>
            <a:endParaRPr lang="es-ES" dirty="0"/>
          </a:p>
        </p:txBody>
      </p:sp>
      <p:pic>
        <p:nvPicPr>
          <p:cNvPr id="6" name="Imagen 5"/>
          <p:cNvPicPr>
            <a:picLocks noChangeAspect="1"/>
          </p:cNvPicPr>
          <p:nvPr/>
        </p:nvPicPr>
        <p:blipFill>
          <a:blip r:embed="rId2"/>
          <a:stretch>
            <a:fillRect/>
          </a:stretch>
        </p:blipFill>
        <p:spPr>
          <a:xfrm>
            <a:off x="7308304" y="188640"/>
            <a:ext cx="1625809" cy="1747239"/>
          </a:xfrm>
          <a:prstGeom prst="rect">
            <a:avLst/>
          </a:prstGeom>
        </p:spPr>
      </p:pic>
    </p:spTree>
    <p:extLst>
      <p:ext uri="{BB962C8B-B14F-4D97-AF65-F5344CB8AC3E}">
        <p14:creationId xmlns:p14="http://schemas.microsoft.com/office/powerpoint/2010/main" val="4104606227"/>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Windows 10 </a:t>
            </a:r>
            <a:r>
              <a:rPr lang="es-ES" dirty="0" smtClean="0">
                <a:sym typeface="Wingdings" panose="05000000000000000000" pitchFamily="2" charset="2"/>
              </a:rPr>
              <a:t> Windows 11</a:t>
            </a:r>
            <a:endParaRPr lang="es-ES" dirty="0"/>
          </a:p>
        </p:txBody>
      </p:sp>
      <p:sp>
        <p:nvSpPr>
          <p:cNvPr id="3" name="Marcador de contenido 2"/>
          <p:cNvSpPr>
            <a:spLocks noGrp="1"/>
          </p:cNvSpPr>
          <p:nvPr>
            <p:ph idx="1"/>
          </p:nvPr>
        </p:nvSpPr>
        <p:spPr>
          <a:xfrm>
            <a:off x="457200" y="1600200"/>
            <a:ext cx="8229600" cy="5141168"/>
          </a:xfrm>
        </p:spPr>
        <p:txBody>
          <a:bodyPr/>
          <a:lstStyle/>
          <a:p>
            <a:r>
              <a:rPr lang="es-ES" sz="2400" dirty="0" smtClean="0"/>
              <a:t>14/10/2025 (35% </a:t>
            </a:r>
            <a:r>
              <a:rPr lang="es-ES" sz="2400" dirty="0" err="1" smtClean="0"/>
              <a:t>PCs</a:t>
            </a:r>
            <a:r>
              <a:rPr lang="es-ES" sz="2400" dirty="0" smtClean="0"/>
              <a:t> W10)</a:t>
            </a:r>
          </a:p>
          <a:p>
            <a:pPr lvl="1"/>
            <a:r>
              <a:rPr lang="es-ES" sz="2000" dirty="0" smtClean="0">
                <a:hlinkClick r:id="rId2"/>
              </a:rPr>
              <a:t>“El </a:t>
            </a:r>
            <a:r>
              <a:rPr lang="es-ES" sz="2000" dirty="0">
                <a:hlinkClick r:id="rId2"/>
              </a:rPr>
              <a:t>gran apagón de Microsoft es hoy: Windows 10 llega a su fin cuando todavía millones de españoles lo </a:t>
            </a:r>
            <a:r>
              <a:rPr lang="es-ES" sz="2000" dirty="0" smtClean="0">
                <a:hlinkClick r:id="rId2"/>
              </a:rPr>
              <a:t>usan</a:t>
            </a:r>
            <a:r>
              <a:rPr lang="es-ES" sz="2000" dirty="0" smtClean="0"/>
              <a:t>” </a:t>
            </a:r>
          </a:p>
          <a:p>
            <a:pPr lvl="1"/>
            <a:r>
              <a:rPr lang="es-ES" sz="2000" dirty="0" smtClean="0">
                <a:hlinkClick r:id="rId3"/>
              </a:rPr>
              <a:t>“El </a:t>
            </a:r>
            <a:r>
              <a:rPr lang="es-ES" sz="2000" dirty="0">
                <a:hlinkClick r:id="rId3"/>
              </a:rPr>
              <a:t>fin de Windows 10 deja sin protección tres millones de ordenadores en </a:t>
            </a:r>
            <a:r>
              <a:rPr lang="es-ES" sz="2000" dirty="0" smtClean="0">
                <a:hlinkClick r:id="rId3"/>
              </a:rPr>
              <a:t>España</a:t>
            </a:r>
            <a:r>
              <a:rPr lang="es-ES" sz="2000" dirty="0" smtClean="0"/>
              <a:t>” </a:t>
            </a:r>
          </a:p>
          <a:p>
            <a:pPr lvl="1"/>
            <a:r>
              <a:rPr lang="es-ES" sz="2000" dirty="0"/>
              <a:t>26/09/2025</a:t>
            </a:r>
          </a:p>
          <a:p>
            <a:pPr lvl="2"/>
            <a:r>
              <a:rPr lang="es-ES" sz="1600" dirty="0" smtClean="0">
                <a:hlinkClick r:id="rId4"/>
              </a:rPr>
              <a:t>“La </a:t>
            </a:r>
            <a:r>
              <a:rPr lang="es-ES" sz="1600" dirty="0">
                <a:hlinkClick r:id="rId4"/>
              </a:rPr>
              <a:t>asociación </a:t>
            </a:r>
            <a:r>
              <a:rPr lang="es-ES" sz="1600" dirty="0" err="1">
                <a:hlinkClick r:id="rId4"/>
              </a:rPr>
              <a:t>Euroconsumer</a:t>
            </a:r>
            <a:r>
              <a:rPr lang="es-ES" sz="1600" dirty="0">
                <a:hlinkClick r:id="rId4"/>
              </a:rPr>
              <a:t> obliga a Microsoft a extender el soporte 1 año más en </a:t>
            </a:r>
            <a:r>
              <a:rPr lang="es-ES" sz="1600" dirty="0" smtClean="0">
                <a:hlinkClick r:id="rId4"/>
              </a:rPr>
              <a:t>Europa</a:t>
            </a:r>
            <a:r>
              <a:rPr lang="es-ES" sz="1600" dirty="0" smtClean="0"/>
              <a:t>”</a:t>
            </a:r>
            <a:endParaRPr lang="es-ES" sz="2000" dirty="0" smtClean="0"/>
          </a:p>
          <a:p>
            <a:pPr lvl="1"/>
            <a:r>
              <a:rPr lang="es-ES" sz="2000" dirty="0" smtClean="0"/>
              <a:t>Fin del soporte extendido: </a:t>
            </a:r>
            <a:r>
              <a:rPr lang="es-ES" sz="2000" dirty="0"/>
              <a:t>13/10/2026</a:t>
            </a:r>
            <a:endParaRPr lang="es-ES" sz="2000" dirty="0" smtClean="0"/>
          </a:p>
          <a:p>
            <a:pPr lvl="2"/>
            <a:r>
              <a:rPr lang="es-ES" sz="1600" dirty="0" smtClean="0"/>
              <a:t>Se calculan 240 millones de </a:t>
            </a:r>
            <a:r>
              <a:rPr lang="es-ES" sz="1600" dirty="0" err="1" smtClean="0"/>
              <a:t>PCs</a:t>
            </a:r>
            <a:r>
              <a:rPr lang="es-ES" sz="1600" dirty="0" smtClean="0"/>
              <a:t> en el mundo que técnicamente no pueden pasarse a W11</a:t>
            </a:r>
          </a:p>
          <a:p>
            <a:r>
              <a:rPr lang="es-ES" sz="2400" dirty="0" smtClean="0"/>
              <a:t>27/06/2026 (26% </a:t>
            </a:r>
            <a:r>
              <a:rPr lang="es-ES" sz="2400" dirty="0" err="1" smtClean="0"/>
              <a:t>PCs</a:t>
            </a:r>
            <a:r>
              <a:rPr lang="es-ES" sz="2400" dirty="0" smtClean="0"/>
              <a:t> W10)</a:t>
            </a:r>
          </a:p>
          <a:p>
            <a:pPr lvl="1"/>
            <a:r>
              <a:rPr lang="es-ES" sz="2000" dirty="0" smtClean="0">
                <a:hlinkClick r:id="rId5"/>
              </a:rPr>
              <a:t>“Windows </a:t>
            </a:r>
            <a:r>
              <a:rPr lang="es-ES" sz="2000" dirty="0">
                <a:hlinkClick r:id="rId5"/>
              </a:rPr>
              <a:t>10 se resiste a morir: Microsoft extiende sus actualizaciones de seguridad hasta </a:t>
            </a:r>
            <a:r>
              <a:rPr lang="es-ES" sz="2000" dirty="0" smtClean="0">
                <a:hlinkClick r:id="rId5"/>
              </a:rPr>
              <a:t>12 octubre </a:t>
            </a:r>
            <a:r>
              <a:rPr lang="es-ES" sz="2000" dirty="0">
                <a:hlinkClick r:id="rId5"/>
              </a:rPr>
              <a:t>de </a:t>
            </a:r>
            <a:r>
              <a:rPr lang="es-ES" sz="2000" dirty="0" smtClean="0">
                <a:hlinkClick r:id="rId5"/>
              </a:rPr>
              <a:t>2027</a:t>
            </a:r>
            <a:r>
              <a:rPr lang="es-ES" sz="2000" dirty="0" smtClean="0"/>
              <a:t>”</a:t>
            </a:r>
          </a:p>
          <a:p>
            <a:pPr lvl="1"/>
            <a:r>
              <a:rPr lang="es-ES" sz="2000" dirty="0" smtClean="0"/>
              <a:t>Solo actualizaciones de seguridad, solo con cuenta Microsoft</a:t>
            </a:r>
          </a:p>
          <a:p>
            <a:endParaRPr lang="es-ES" sz="2400" dirty="0"/>
          </a:p>
        </p:txBody>
      </p:sp>
    </p:spTree>
    <p:extLst>
      <p:ext uri="{BB962C8B-B14F-4D97-AF65-F5344CB8AC3E}">
        <p14:creationId xmlns:p14="http://schemas.microsoft.com/office/powerpoint/2010/main" val="339594524"/>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err="1"/>
              <a:t>SO’s</a:t>
            </a:r>
            <a:r>
              <a:rPr lang="es-ES" dirty="0"/>
              <a:t> en </a:t>
            </a:r>
            <a:r>
              <a:rPr lang="es-ES" dirty="0" err="1"/>
              <a:t>PCs</a:t>
            </a:r>
            <a:r>
              <a:rPr lang="es-ES" dirty="0"/>
              <a:t> (</a:t>
            </a:r>
            <a:r>
              <a:rPr lang="es-ES" i="1" dirty="0" err="1" smtClean="0"/>
              <a:t>worldwide</a:t>
            </a:r>
            <a:r>
              <a:rPr lang="es-ES" dirty="0" smtClean="0"/>
              <a:t>)</a:t>
            </a:r>
            <a:br>
              <a:rPr lang="es-ES" dirty="0" smtClean="0"/>
            </a:br>
            <a:r>
              <a:rPr lang="es-ES" dirty="0" smtClean="0"/>
              <a:t>hoy en día</a:t>
            </a:r>
            <a:endParaRPr lang="es-ES" dirty="0"/>
          </a:p>
        </p:txBody>
      </p:sp>
      <p:sp>
        <p:nvSpPr>
          <p:cNvPr id="5" name="Rectángulo 4"/>
          <p:cNvSpPr/>
          <p:nvPr/>
        </p:nvSpPr>
        <p:spPr>
          <a:xfrm>
            <a:off x="457200" y="6381328"/>
            <a:ext cx="8507288" cy="307777"/>
          </a:xfrm>
          <a:prstGeom prst="rect">
            <a:avLst/>
          </a:prstGeom>
        </p:spPr>
        <p:txBody>
          <a:bodyPr wrap="square">
            <a:spAutoFit/>
          </a:bodyPr>
          <a:lstStyle/>
          <a:p>
            <a:r>
              <a:rPr lang="es-ES" sz="1400" dirty="0">
                <a:hlinkClick r:id="rId2"/>
              </a:rPr>
              <a:t>https://</a:t>
            </a:r>
            <a:r>
              <a:rPr lang="es-ES" sz="1400" dirty="0" smtClean="0">
                <a:hlinkClick r:id="rId2"/>
              </a:rPr>
              <a:t>gs.statcounter.com/windows-version-market-share/desktop/worldwide#monthly-200901-202608</a:t>
            </a:r>
            <a:r>
              <a:rPr lang="es-ES" sz="1400" dirty="0" smtClean="0"/>
              <a:t> </a:t>
            </a:r>
            <a:endParaRPr lang="es-ES" sz="1400" dirty="0"/>
          </a:p>
        </p:txBody>
      </p:sp>
      <p:pic>
        <p:nvPicPr>
          <p:cNvPr id="6" name="Imagen 5"/>
          <p:cNvPicPr>
            <a:picLocks noChangeAspect="1"/>
          </p:cNvPicPr>
          <p:nvPr/>
        </p:nvPicPr>
        <p:blipFill>
          <a:blip r:embed="rId3"/>
          <a:stretch>
            <a:fillRect/>
          </a:stretch>
        </p:blipFill>
        <p:spPr>
          <a:xfrm>
            <a:off x="0" y="1628800"/>
            <a:ext cx="9144000" cy="4656666"/>
          </a:xfrm>
          <a:prstGeom prst="rect">
            <a:avLst/>
          </a:prstGeom>
        </p:spPr>
      </p:pic>
    </p:spTree>
    <p:extLst>
      <p:ext uri="{BB962C8B-B14F-4D97-AF65-F5344CB8AC3E}">
        <p14:creationId xmlns:p14="http://schemas.microsoft.com/office/powerpoint/2010/main" val="300051682"/>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435280" cy="706090"/>
          </a:xfrm>
        </p:spPr>
        <p:txBody>
          <a:bodyPr/>
          <a:lstStyle/>
          <a:p>
            <a:r>
              <a:rPr lang="es-ES_tradnl" dirty="0"/>
              <a:t>El futuro del soporte de Windows</a:t>
            </a:r>
            <a:endParaRPr lang="es-ES" dirty="0"/>
          </a:p>
        </p:txBody>
      </p:sp>
      <p:graphicFrame>
        <p:nvGraphicFramePr>
          <p:cNvPr id="3" name="2 Tabla"/>
          <p:cNvGraphicFramePr>
            <a:graphicFrameLocks noGrp="1"/>
          </p:cNvGraphicFramePr>
          <p:nvPr>
            <p:extLst>
              <p:ext uri="{D42A27DB-BD31-4B8C-83A1-F6EECF244321}">
                <p14:modId xmlns:p14="http://schemas.microsoft.com/office/powerpoint/2010/main" val="1007023865"/>
              </p:ext>
            </p:extLst>
          </p:nvPr>
        </p:nvGraphicFramePr>
        <p:xfrm>
          <a:off x="107504" y="1556792"/>
          <a:ext cx="8856983" cy="4873872"/>
        </p:xfrm>
        <a:graphic>
          <a:graphicData uri="http://schemas.openxmlformats.org/drawingml/2006/table">
            <a:tbl>
              <a:tblPr>
                <a:tableStyleId>{5C22544A-7EE6-4342-B048-85BDC9FD1C3A}</a:tableStyleId>
              </a:tblPr>
              <a:tblGrid>
                <a:gridCol w="2233154">
                  <a:extLst>
                    <a:ext uri="{9D8B030D-6E8A-4147-A177-3AD203B41FA5}">
                      <a16:colId xmlns:a16="http://schemas.microsoft.com/office/drawing/2014/main" val="20000"/>
                    </a:ext>
                  </a:extLst>
                </a:gridCol>
                <a:gridCol w="2197328">
                  <a:extLst>
                    <a:ext uri="{9D8B030D-6E8A-4147-A177-3AD203B41FA5}">
                      <a16:colId xmlns:a16="http://schemas.microsoft.com/office/drawing/2014/main" val="20001"/>
                    </a:ext>
                  </a:extLst>
                </a:gridCol>
                <a:gridCol w="1910720">
                  <a:extLst>
                    <a:ext uri="{9D8B030D-6E8A-4147-A177-3AD203B41FA5}">
                      <a16:colId xmlns:a16="http://schemas.microsoft.com/office/drawing/2014/main" val="20002"/>
                    </a:ext>
                  </a:extLst>
                </a:gridCol>
                <a:gridCol w="2515781">
                  <a:extLst>
                    <a:ext uri="{9D8B030D-6E8A-4147-A177-3AD203B41FA5}">
                      <a16:colId xmlns:a16="http://schemas.microsoft.com/office/drawing/2014/main" val="20003"/>
                    </a:ext>
                  </a:extLst>
                </a:gridCol>
              </a:tblGrid>
              <a:tr h="777006">
                <a:tc>
                  <a:txBody>
                    <a:bodyPr/>
                    <a:lstStyle/>
                    <a:p>
                      <a:pPr algn="ctr" rtl="0" fontAlgn="t"/>
                      <a:r>
                        <a:rPr lang="es-ES" sz="1800" b="1" u="none" strike="noStrike" dirty="0">
                          <a:effectLst/>
                        </a:rPr>
                        <a:t>Desktop </a:t>
                      </a:r>
                      <a:r>
                        <a:rPr lang="es-ES" sz="1800" b="1" u="none" strike="noStrike" dirty="0" err="1">
                          <a:effectLst/>
                        </a:rPr>
                        <a:t>operating</a:t>
                      </a:r>
                      <a:r>
                        <a:rPr lang="es-ES" sz="1800" b="1" u="none" strike="noStrike" dirty="0">
                          <a:effectLst/>
                        </a:rPr>
                        <a:t> </a:t>
                      </a:r>
                      <a:r>
                        <a:rPr lang="es-ES" sz="1800" b="1" u="none" strike="noStrike" dirty="0" err="1">
                          <a:effectLst/>
                        </a:rPr>
                        <a:t>systems</a:t>
                      </a:r>
                      <a:endParaRPr lang="es-ES" sz="1800" b="1" i="0" u="none" strike="noStrike" dirty="0">
                        <a:solidFill>
                          <a:srgbClr val="3832B8"/>
                        </a:solidFill>
                        <a:effectLst/>
                        <a:latin typeface="Arial"/>
                      </a:endParaRPr>
                    </a:p>
                  </a:txBody>
                  <a:tcPr marL="9525" marR="9525" marT="9525" marB="0"/>
                </a:tc>
                <a:tc>
                  <a:txBody>
                    <a:bodyPr/>
                    <a:lstStyle/>
                    <a:p>
                      <a:pPr algn="ctr" rtl="0" fontAlgn="t"/>
                      <a:r>
                        <a:rPr lang="es-ES" sz="1800" b="1" u="none" strike="noStrike" dirty="0" err="1">
                          <a:effectLst/>
                        </a:rPr>
                        <a:t>Release</a:t>
                      </a:r>
                      <a:r>
                        <a:rPr lang="es-ES" sz="1800" b="1" u="none" strike="noStrike" dirty="0">
                          <a:effectLst/>
                        </a:rPr>
                        <a:t> date</a:t>
                      </a:r>
                      <a:endParaRPr lang="es-ES" sz="1800" b="1" i="0" u="none" strike="noStrike" dirty="0">
                        <a:solidFill>
                          <a:srgbClr val="3832B8"/>
                        </a:solidFill>
                        <a:effectLst/>
                        <a:latin typeface="Arial"/>
                      </a:endParaRPr>
                    </a:p>
                  </a:txBody>
                  <a:tcPr marL="9525" marR="9525" marT="9525" marB="0"/>
                </a:tc>
                <a:tc>
                  <a:txBody>
                    <a:bodyPr/>
                    <a:lstStyle/>
                    <a:p>
                      <a:pPr algn="ctr" rtl="0" fontAlgn="t"/>
                      <a:r>
                        <a:rPr lang="es-ES" sz="1800" b="1" u="none" strike="noStrike" dirty="0" err="1">
                          <a:effectLst/>
                        </a:rPr>
                        <a:t>End</a:t>
                      </a:r>
                      <a:r>
                        <a:rPr lang="es-ES" sz="1800" b="1" u="none" strike="noStrike" dirty="0">
                          <a:effectLst/>
                        </a:rPr>
                        <a:t> of </a:t>
                      </a:r>
                      <a:r>
                        <a:rPr lang="es-ES" sz="1800" b="1" u="none" strike="noStrike" dirty="0" err="1">
                          <a:effectLst/>
                        </a:rPr>
                        <a:t>mainstream</a:t>
                      </a:r>
                      <a:r>
                        <a:rPr lang="es-ES" sz="1800" b="1" u="none" strike="noStrike" dirty="0">
                          <a:effectLst/>
                        </a:rPr>
                        <a:t> </a:t>
                      </a:r>
                      <a:r>
                        <a:rPr lang="es-ES" sz="1800" b="1" u="none" strike="noStrike" dirty="0" err="1">
                          <a:effectLst/>
                        </a:rPr>
                        <a:t>support</a:t>
                      </a:r>
                      <a:endParaRPr lang="es-ES" sz="1800" b="1" i="0" u="none" strike="noStrike" dirty="0">
                        <a:solidFill>
                          <a:srgbClr val="3832B8"/>
                        </a:solidFill>
                        <a:effectLst/>
                        <a:latin typeface="Arial"/>
                      </a:endParaRPr>
                    </a:p>
                  </a:txBody>
                  <a:tcPr marL="9525" marR="9525" marT="9525" marB="0"/>
                </a:tc>
                <a:tc>
                  <a:txBody>
                    <a:bodyPr/>
                    <a:lstStyle/>
                    <a:p>
                      <a:pPr algn="ctr" rtl="0" fontAlgn="t"/>
                      <a:r>
                        <a:rPr lang="es-ES" sz="1800" b="1" u="none" strike="noStrike" dirty="0" err="1">
                          <a:effectLst/>
                        </a:rPr>
                        <a:t>End</a:t>
                      </a:r>
                      <a:r>
                        <a:rPr lang="es-ES" sz="1800" b="1" u="none" strike="noStrike" dirty="0">
                          <a:effectLst/>
                        </a:rPr>
                        <a:t> of extended </a:t>
                      </a:r>
                      <a:r>
                        <a:rPr lang="es-ES" sz="1800" b="1" u="none" strike="noStrike" dirty="0" err="1">
                          <a:effectLst/>
                        </a:rPr>
                        <a:t>support</a:t>
                      </a:r>
                      <a:endParaRPr lang="es-ES" sz="1800" b="1" i="0" u="none" strike="noStrike" dirty="0">
                        <a:solidFill>
                          <a:srgbClr val="3832B8"/>
                        </a:solidFill>
                        <a:effectLst/>
                        <a:latin typeface="Arial"/>
                      </a:endParaRPr>
                    </a:p>
                  </a:txBody>
                  <a:tcPr marL="9525" marR="9525" marT="9525" marB="0"/>
                </a:tc>
                <a:extLst>
                  <a:ext uri="{0D108BD9-81ED-4DB2-BD59-A6C34878D82A}">
                    <a16:rowId xmlns:a16="http://schemas.microsoft.com/office/drawing/2014/main" val="10000"/>
                  </a:ext>
                </a:extLst>
              </a:tr>
              <a:tr h="337115">
                <a:tc>
                  <a:txBody>
                    <a:bodyPr/>
                    <a:lstStyle/>
                    <a:p>
                      <a:pPr algn="ctr" rtl="0" fontAlgn="t"/>
                      <a:r>
                        <a:rPr lang="es-ES" sz="1400" b="1" u="none" strike="noStrike" dirty="0">
                          <a:solidFill>
                            <a:srgbClr val="FF0000"/>
                          </a:solidFill>
                          <a:effectLst/>
                        </a:rPr>
                        <a:t>Windows 3.1x</a:t>
                      </a:r>
                      <a:endParaRPr lang="es-ES" sz="1400" b="1" i="0" u="none" strike="noStrike" dirty="0">
                        <a:solidFill>
                          <a:srgbClr val="FF0000"/>
                        </a:solidFill>
                        <a:effectLst/>
                        <a:latin typeface="WOL_Reg"/>
                      </a:endParaRPr>
                    </a:p>
                  </a:txBody>
                  <a:tcPr marL="9525" marR="9525" marT="9525" marB="0"/>
                </a:tc>
                <a:tc>
                  <a:txBody>
                    <a:bodyPr/>
                    <a:lstStyle/>
                    <a:p>
                      <a:pPr algn="ctr" rtl="0" fontAlgn="t"/>
                      <a:r>
                        <a:rPr lang="es-ES" sz="1400" u="none" strike="noStrike" dirty="0">
                          <a:solidFill>
                            <a:schemeClr val="bg1"/>
                          </a:solidFill>
                          <a:effectLst/>
                        </a:rPr>
                        <a:t>April 6, 1992</a:t>
                      </a:r>
                      <a:endParaRPr lang="es-ES" sz="1400" b="0" i="0" u="none" strike="noStrike" dirty="0">
                        <a:solidFill>
                          <a:schemeClr val="bg1"/>
                        </a:solidFill>
                        <a:effectLst/>
                        <a:latin typeface="Arial"/>
                      </a:endParaRPr>
                    </a:p>
                  </a:txBody>
                  <a:tcPr marL="9525" marR="9525" marT="9525" marB="0"/>
                </a:tc>
                <a:tc>
                  <a:txBody>
                    <a:bodyPr/>
                    <a:lstStyle/>
                    <a:p>
                      <a:pPr algn="ctr" rtl="0" fontAlgn="t"/>
                      <a:r>
                        <a:rPr lang="es-ES" sz="1400" u="none" strike="noStrike" dirty="0">
                          <a:solidFill>
                            <a:srgbClr val="FF0000"/>
                          </a:solidFill>
                          <a:effectLst/>
                        </a:rPr>
                        <a:t> </a:t>
                      </a:r>
                      <a:endParaRPr lang="es-ES" sz="1400" b="0" i="0" u="none" strike="noStrike" dirty="0">
                        <a:solidFill>
                          <a:srgbClr val="FF0000"/>
                        </a:solidFill>
                        <a:effectLst/>
                        <a:latin typeface="Arial"/>
                      </a:endParaRPr>
                    </a:p>
                  </a:txBody>
                  <a:tcPr marL="9525" marR="9525" marT="9525" marB="0"/>
                </a:tc>
                <a:tc>
                  <a:txBody>
                    <a:bodyPr/>
                    <a:lstStyle/>
                    <a:p>
                      <a:pPr algn="ctr" rtl="0" fontAlgn="t"/>
                      <a:r>
                        <a:rPr lang="es-ES" sz="1400" u="none" strike="noStrike">
                          <a:solidFill>
                            <a:srgbClr val="FF0000"/>
                          </a:solidFill>
                          <a:effectLst/>
                        </a:rPr>
                        <a:t>December 2001</a:t>
                      </a:r>
                      <a:endParaRPr lang="es-ES" sz="1400" b="0" i="0" u="none" strike="noStrike">
                        <a:solidFill>
                          <a:srgbClr val="FF0000"/>
                        </a:solidFill>
                        <a:effectLst/>
                        <a:latin typeface="Arial"/>
                      </a:endParaRPr>
                    </a:p>
                  </a:txBody>
                  <a:tcPr marL="9525" marR="9525" marT="9525" marB="0"/>
                </a:tc>
                <a:extLst>
                  <a:ext uri="{0D108BD9-81ED-4DB2-BD59-A6C34878D82A}">
                    <a16:rowId xmlns:a16="http://schemas.microsoft.com/office/drawing/2014/main" val="10001"/>
                  </a:ext>
                </a:extLst>
              </a:tr>
              <a:tr h="337115">
                <a:tc>
                  <a:txBody>
                    <a:bodyPr/>
                    <a:lstStyle/>
                    <a:p>
                      <a:pPr algn="ctr" rtl="0" fontAlgn="t"/>
                      <a:r>
                        <a:rPr lang="es-ES" sz="1400" b="1" u="none" strike="noStrike" dirty="0">
                          <a:solidFill>
                            <a:srgbClr val="FF0000"/>
                          </a:solidFill>
                          <a:effectLst/>
                        </a:rPr>
                        <a:t>Windows NT</a:t>
                      </a:r>
                      <a:endParaRPr lang="es-ES" sz="1400" b="1" i="0" u="none" strike="noStrike" dirty="0">
                        <a:solidFill>
                          <a:srgbClr val="FF0000"/>
                        </a:solidFill>
                        <a:effectLst/>
                        <a:latin typeface="WOL_Reg"/>
                      </a:endParaRPr>
                    </a:p>
                  </a:txBody>
                  <a:tcPr marL="9525" marR="9525" marT="9525" marB="0"/>
                </a:tc>
                <a:tc>
                  <a:txBody>
                    <a:bodyPr/>
                    <a:lstStyle/>
                    <a:p>
                      <a:pPr algn="ctr" rtl="0" fontAlgn="t"/>
                      <a:r>
                        <a:rPr lang="es-ES" sz="1400" u="none" strike="noStrike" dirty="0" err="1">
                          <a:solidFill>
                            <a:schemeClr val="bg1"/>
                          </a:solidFill>
                          <a:effectLst/>
                        </a:rPr>
                        <a:t>July</a:t>
                      </a:r>
                      <a:r>
                        <a:rPr lang="es-ES" sz="1400" u="none" strike="noStrike" dirty="0">
                          <a:solidFill>
                            <a:schemeClr val="bg1"/>
                          </a:solidFill>
                          <a:effectLst/>
                        </a:rPr>
                        <a:t> 27, 1993</a:t>
                      </a:r>
                      <a:endParaRPr lang="es-ES" sz="1400" b="0" i="0" u="none" strike="noStrike" dirty="0">
                        <a:solidFill>
                          <a:schemeClr val="bg1"/>
                        </a:solidFill>
                        <a:effectLst/>
                        <a:latin typeface="Arial"/>
                      </a:endParaRPr>
                    </a:p>
                  </a:txBody>
                  <a:tcPr marL="9525" marR="9525" marT="9525" marB="0"/>
                </a:tc>
                <a:tc>
                  <a:txBody>
                    <a:bodyPr/>
                    <a:lstStyle/>
                    <a:p>
                      <a:pPr algn="ctr" rtl="0" fontAlgn="t"/>
                      <a:r>
                        <a:rPr lang="es-ES" sz="1400" u="none" strike="noStrike" dirty="0">
                          <a:solidFill>
                            <a:srgbClr val="FF0000"/>
                          </a:solidFill>
                          <a:effectLst/>
                        </a:rPr>
                        <a:t> </a:t>
                      </a:r>
                      <a:endParaRPr lang="es-ES" sz="1400" b="0" i="0" u="none" strike="noStrike" dirty="0">
                        <a:solidFill>
                          <a:srgbClr val="FF0000"/>
                        </a:solidFill>
                        <a:effectLst/>
                        <a:latin typeface="Arial"/>
                      </a:endParaRPr>
                    </a:p>
                  </a:txBody>
                  <a:tcPr marL="9525" marR="9525" marT="9525" marB="0"/>
                </a:tc>
                <a:tc>
                  <a:txBody>
                    <a:bodyPr/>
                    <a:lstStyle/>
                    <a:p>
                      <a:pPr algn="ctr" rtl="0" fontAlgn="t"/>
                      <a:r>
                        <a:rPr lang="es-ES" sz="1400" u="none" strike="noStrike" dirty="0" err="1">
                          <a:solidFill>
                            <a:srgbClr val="FF0000"/>
                          </a:solidFill>
                          <a:effectLst/>
                        </a:rPr>
                        <a:t>December</a:t>
                      </a:r>
                      <a:r>
                        <a:rPr lang="es-ES" sz="1400" u="none" strike="noStrike" dirty="0">
                          <a:solidFill>
                            <a:srgbClr val="FF0000"/>
                          </a:solidFill>
                          <a:effectLst/>
                        </a:rPr>
                        <a:t> 31, 2004</a:t>
                      </a:r>
                      <a:endParaRPr lang="es-ES" sz="1400" b="0" i="0" u="none" strike="noStrike" dirty="0">
                        <a:solidFill>
                          <a:srgbClr val="FF0000"/>
                        </a:solidFill>
                        <a:effectLst/>
                        <a:latin typeface="WOL_Reg"/>
                      </a:endParaRPr>
                    </a:p>
                  </a:txBody>
                  <a:tcPr marL="9525" marR="9525" marT="9525" marB="0"/>
                </a:tc>
                <a:extLst>
                  <a:ext uri="{0D108BD9-81ED-4DB2-BD59-A6C34878D82A}">
                    <a16:rowId xmlns:a16="http://schemas.microsoft.com/office/drawing/2014/main" val="10002"/>
                  </a:ext>
                </a:extLst>
              </a:tr>
              <a:tr h="337115">
                <a:tc>
                  <a:txBody>
                    <a:bodyPr/>
                    <a:lstStyle/>
                    <a:p>
                      <a:pPr algn="ctr" rtl="0" fontAlgn="t"/>
                      <a:r>
                        <a:rPr lang="es-ES" sz="1400" b="1" u="none" strike="noStrike" dirty="0">
                          <a:solidFill>
                            <a:srgbClr val="FF0000"/>
                          </a:solidFill>
                          <a:effectLst/>
                        </a:rPr>
                        <a:t>Windows 95</a:t>
                      </a:r>
                      <a:endParaRPr lang="es-ES" sz="1400" b="1" i="0" u="none" strike="noStrike" dirty="0">
                        <a:solidFill>
                          <a:srgbClr val="FF0000"/>
                        </a:solidFill>
                        <a:effectLst/>
                        <a:latin typeface="WOL_Reg"/>
                      </a:endParaRPr>
                    </a:p>
                  </a:txBody>
                  <a:tcPr marL="9525" marR="9525" marT="9525" marB="0"/>
                </a:tc>
                <a:tc>
                  <a:txBody>
                    <a:bodyPr/>
                    <a:lstStyle/>
                    <a:p>
                      <a:pPr algn="ctr" rtl="0" fontAlgn="t"/>
                      <a:r>
                        <a:rPr lang="es-ES" sz="1400" u="none" strike="noStrike" dirty="0" err="1">
                          <a:solidFill>
                            <a:schemeClr val="bg1"/>
                          </a:solidFill>
                          <a:effectLst/>
                        </a:rPr>
                        <a:t>August</a:t>
                      </a:r>
                      <a:r>
                        <a:rPr lang="es-ES" sz="1400" u="none" strike="noStrike" dirty="0">
                          <a:solidFill>
                            <a:schemeClr val="bg1"/>
                          </a:solidFill>
                          <a:effectLst/>
                        </a:rPr>
                        <a:t> 24, 1995</a:t>
                      </a:r>
                      <a:endParaRPr lang="es-ES" sz="1400" b="0" i="0" u="none" strike="noStrike" dirty="0">
                        <a:solidFill>
                          <a:schemeClr val="bg1"/>
                        </a:solidFill>
                        <a:effectLst/>
                        <a:latin typeface="Arial"/>
                      </a:endParaRPr>
                    </a:p>
                  </a:txBody>
                  <a:tcPr marL="9525" marR="9525" marT="9525" marB="0"/>
                </a:tc>
                <a:tc>
                  <a:txBody>
                    <a:bodyPr/>
                    <a:lstStyle/>
                    <a:p>
                      <a:pPr algn="ctr" rtl="0" fontAlgn="t"/>
                      <a:r>
                        <a:rPr lang="es-ES" sz="1400" u="none" strike="noStrike">
                          <a:solidFill>
                            <a:srgbClr val="FF0000"/>
                          </a:solidFill>
                          <a:effectLst/>
                        </a:rPr>
                        <a:t> </a:t>
                      </a:r>
                      <a:endParaRPr lang="es-ES" sz="1400" b="0" i="0" u="none" strike="noStrike">
                        <a:solidFill>
                          <a:srgbClr val="FF0000"/>
                        </a:solidFill>
                        <a:effectLst/>
                        <a:latin typeface="Arial"/>
                      </a:endParaRPr>
                    </a:p>
                  </a:txBody>
                  <a:tcPr marL="9525" marR="9525" marT="9525" marB="0"/>
                </a:tc>
                <a:tc>
                  <a:txBody>
                    <a:bodyPr/>
                    <a:lstStyle/>
                    <a:p>
                      <a:pPr algn="ctr" rtl="0" fontAlgn="t"/>
                      <a:r>
                        <a:rPr lang="es-ES" sz="1400" u="none" strike="noStrike" dirty="0" err="1">
                          <a:solidFill>
                            <a:srgbClr val="FF0000"/>
                          </a:solidFill>
                          <a:effectLst/>
                        </a:rPr>
                        <a:t>December</a:t>
                      </a:r>
                      <a:r>
                        <a:rPr lang="es-ES" sz="1400" u="none" strike="noStrike" dirty="0">
                          <a:solidFill>
                            <a:srgbClr val="FF0000"/>
                          </a:solidFill>
                          <a:effectLst/>
                        </a:rPr>
                        <a:t> 31, 2001</a:t>
                      </a:r>
                      <a:endParaRPr lang="es-ES" sz="1400" b="0" i="0" u="none" strike="noStrike" dirty="0">
                        <a:solidFill>
                          <a:srgbClr val="FF0000"/>
                        </a:solidFill>
                        <a:effectLst/>
                        <a:latin typeface="Arial"/>
                      </a:endParaRPr>
                    </a:p>
                  </a:txBody>
                  <a:tcPr marL="9525" marR="9525" marT="9525" marB="0"/>
                </a:tc>
                <a:extLst>
                  <a:ext uri="{0D108BD9-81ED-4DB2-BD59-A6C34878D82A}">
                    <a16:rowId xmlns:a16="http://schemas.microsoft.com/office/drawing/2014/main" val="10003"/>
                  </a:ext>
                </a:extLst>
              </a:tr>
              <a:tr h="337115">
                <a:tc>
                  <a:txBody>
                    <a:bodyPr/>
                    <a:lstStyle/>
                    <a:p>
                      <a:pPr algn="ctr" rtl="0" fontAlgn="t"/>
                      <a:r>
                        <a:rPr lang="es-ES" sz="1400" b="1" u="none" strike="noStrike" dirty="0">
                          <a:solidFill>
                            <a:srgbClr val="FF0000"/>
                          </a:solidFill>
                          <a:effectLst/>
                        </a:rPr>
                        <a:t>Windows 98</a:t>
                      </a:r>
                      <a:endParaRPr lang="es-ES" sz="1400" b="1" i="0" u="none" strike="noStrike" dirty="0">
                        <a:solidFill>
                          <a:srgbClr val="FF0000"/>
                        </a:solidFill>
                        <a:effectLst/>
                        <a:latin typeface="WOL_Reg"/>
                      </a:endParaRPr>
                    </a:p>
                  </a:txBody>
                  <a:tcPr marL="9525" marR="9525" marT="9525" marB="0"/>
                </a:tc>
                <a:tc>
                  <a:txBody>
                    <a:bodyPr/>
                    <a:lstStyle/>
                    <a:p>
                      <a:pPr algn="ctr" rtl="0" fontAlgn="t"/>
                      <a:r>
                        <a:rPr lang="es-ES" sz="1400" u="none" strike="noStrike" dirty="0">
                          <a:solidFill>
                            <a:schemeClr val="bg1"/>
                          </a:solidFill>
                          <a:effectLst/>
                        </a:rPr>
                        <a:t>May 15, 1998</a:t>
                      </a:r>
                      <a:endParaRPr lang="es-ES" sz="1400" b="0" i="0" u="none" strike="noStrike" dirty="0">
                        <a:solidFill>
                          <a:schemeClr val="bg1"/>
                        </a:solidFill>
                        <a:effectLst/>
                        <a:latin typeface="Arial"/>
                      </a:endParaRPr>
                    </a:p>
                  </a:txBody>
                  <a:tcPr marL="9525" marR="9525" marT="9525" marB="0"/>
                </a:tc>
                <a:tc>
                  <a:txBody>
                    <a:bodyPr/>
                    <a:lstStyle/>
                    <a:p>
                      <a:pPr algn="ctr" rtl="0" fontAlgn="t"/>
                      <a:r>
                        <a:rPr lang="es-ES" sz="1400" u="none" strike="noStrike" dirty="0">
                          <a:solidFill>
                            <a:srgbClr val="FF0000"/>
                          </a:solidFill>
                          <a:effectLst/>
                        </a:rPr>
                        <a:t> </a:t>
                      </a:r>
                      <a:endParaRPr lang="es-ES" sz="1400" b="0" i="0" u="none" strike="noStrike" dirty="0">
                        <a:solidFill>
                          <a:srgbClr val="FF0000"/>
                        </a:solidFill>
                        <a:effectLst/>
                        <a:latin typeface="Arial"/>
                      </a:endParaRPr>
                    </a:p>
                  </a:txBody>
                  <a:tcPr marL="9525" marR="9525" marT="9525" marB="0"/>
                </a:tc>
                <a:tc>
                  <a:txBody>
                    <a:bodyPr/>
                    <a:lstStyle/>
                    <a:p>
                      <a:pPr algn="ctr" rtl="0" fontAlgn="t"/>
                      <a:r>
                        <a:rPr lang="es-ES" sz="1400" u="none" strike="noStrike" dirty="0" err="1">
                          <a:solidFill>
                            <a:srgbClr val="FF0000"/>
                          </a:solidFill>
                          <a:effectLst/>
                        </a:rPr>
                        <a:t>July</a:t>
                      </a:r>
                      <a:r>
                        <a:rPr lang="es-ES" sz="1400" u="none" strike="noStrike" dirty="0">
                          <a:solidFill>
                            <a:srgbClr val="FF0000"/>
                          </a:solidFill>
                          <a:effectLst/>
                        </a:rPr>
                        <a:t> 11, 2006</a:t>
                      </a:r>
                      <a:endParaRPr lang="es-ES" sz="1400" b="0" i="0" u="none" strike="noStrike" dirty="0">
                        <a:solidFill>
                          <a:srgbClr val="FF0000"/>
                        </a:solidFill>
                        <a:effectLst/>
                        <a:latin typeface="Arial"/>
                      </a:endParaRPr>
                    </a:p>
                  </a:txBody>
                  <a:tcPr marL="9525" marR="9525" marT="9525" marB="0"/>
                </a:tc>
                <a:extLst>
                  <a:ext uri="{0D108BD9-81ED-4DB2-BD59-A6C34878D82A}">
                    <a16:rowId xmlns:a16="http://schemas.microsoft.com/office/drawing/2014/main" val="10004"/>
                  </a:ext>
                </a:extLst>
              </a:tr>
              <a:tr h="337115">
                <a:tc>
                  <a:txBody>
                    <a:bodyPr/>
                    <a:lstStyle/>
                    <a:p>
                      <a:pPr algn="ctr" rtl="0" fontAlgn="t"/>
                      <a:r>
                        <a:rPr lang="es-ES" sz="1400" b="1" u="none" strike="noStrike" dirty="0">
                          <a:solidFill>
                            <a:srgbClr val="FF0000"/>
                          </a:solidFill>
                          <a:effectLst/>
                        </a:rPr>
                        <a:t>Windows ME</a:t>
                      </a:r>
                      <a:endParaRPr lang="es-ES" sz="1400" b="1" i="0" u="none" strike="noStrike" dirty="0">
                        <a:solidFill>
                          <a:srgbClr val="FF0000"/>
                        </a:solidFill>
                        <a:effectLst/>
                        <a:latin typeface="WOL_Reg"/>
                      </a:endParaRPr>
                    </a:p>
                  </a:txBody>
                  <a:tcPr marL="9525" marR="9525" marT="9525" marB="0"/>
                </a:tc>
                <a:tc>
                  <a:txBody>
                    <a:bodyPr/>
                    <a:lstStyle/>
                    <a:p>
                      <a:pPr algn="ctr" rtl="0" fontAlgn="t"/>
                      <a:r>
                        <a:rPr lang="es-ES" sz="1400" u="none" strike="noStrike" dirty="0" err="1">
                          <a:solidFill>
                            <a:schemeClr val="bg1"/>
                          </a:solidFill>
                          <a:effectLst/>
                        </a:rPr>
                        <a:t>September</a:t>
                      </a:r>
                      <a:r>
                        <a:rPr lang="es-ES" sz="1400" u="none" strike="noStrike" dirty="0">
                          <a:solidFill>
                            <a:schemeClr val="bg1"/>
                          </a:solidFill>
                          <a:effectLst/>
                        </a:rPr>
                        <a:t> 14, 2000</a:t>
                      </a:r>
                      <a:endParaRPr lang="es-ES" sz="1400" b="0" i="0" u="none" strike="noStrike" dirty="0">
                        <a:solidFill>
                          <a:schemeClr val="bg1"/>
                        </a:solidFill>
                        <a:effectLst/>
                        <a:latin typeface="Arial"/>
                      </a:endParaRPr>
                    </a:p>
                  </a:txBody>
                  <a:tcPr marL="9525" marR="9525" marT="9525" marB="0"/>
                </a:tc>
                <a:tc>
                  <a:txBody>
                    <a:bodyPr/>
                    <a:lstStyle/>
                    <a:p>
                      <a:pPr algn="ctr" rtl="0" fontAlgn="t"/>
                      <a:r>
                        <a:rPr lang="es-ES" sz="1400" u="none" strike="noStrike" dirty="0">
                          <a:solidFill>
                            <a:srgbClr val="FF0000"/>
                          </a:solidFill>
                          <a:effectLst/>
                        </a:rPr>
                        <a:t> </a:t>
                      </a:r>
                      <a:endParaRPr lang="es-ES" sz="1400" b="0" i="0" u="none" strike="noStrike" dirty="0">
                        <a:solidFill>
                          <a:srgbClr val="FF0000"/>
                        </a:solidFill>
                        <a:effectLst/>
                        <a:latin typeface="Arial"/>
                      </a:endParaRPr>
                    </a:p>
                  </a:txBody>
                  <a:tcPr marL="9525" marR="9525" marT="9525" marB="0"/>
                </a:tc>
                <a:tc>
                  <a:txBody>
                    <a:bodyPr/>
                    <a:lstStyle/>
                    <a:p>
                      <a:pPr algn="ctr" rtl="0" fontAlgn="t"/>
                      <a:r>
                        <a:rPr lang="es-ES" sz="1400" u="none" strike="noStrike" dirty="0" err="1">
                          <a:solidFill>
                            <a:srgbClr val="FF0000"/>
                          </a:solidFill>
                          <a:effectLst/>
                        </a:rPr>
                        <a:t>July</a:t>
                      </a:r>
                      <a:r>
                        <a:rPr lang="es-ES" sz="1400" u="none" strike="noStrike" dirty="0">
                          <a:solidFill>
                            <a:srgbClr val="FF0000"/>
                          </a:solidFill>
                          <a:effectLst/>
                        </a:rPr>
                        <a:t> 11, 2006</a:t>
                      </a:r>
                      <a:endParaRPr lang="es-ES" sz="1400" b="0" i="0" u="none" strike="noStrike" dirty="0">
                        <a:solidFill>
                          <a:srgbClr val="FF0000"/>
                        </a:solidFill>
                        <a:effectLst/>
                        <a:latin typeface="Arial"/>
                      </a:endParaRPr>
                    </a:p>
                  </a:txBody>
                  <a:tcPr marL="9525" marR="9525" marT="9525" marB="0"/>
                </a:tc>
                <a:extLst>
                  <a:ext uri="{0D108BD9-81ED-4DB2-BD59-A6C34878D82A}">
                    <a16:rowId xmlns:a16="http://schemas.microsoft.com/office/drawing/2014/main" val="10005"/>
                  </a:ext>
                </a:extLst>
              </a:tr>
              <a:tr h="337115">
                <a:tc>
                  <a:txBody>
                    <a:bodyPr/>
                    <a:lstStyle/>
                    <a:p>
                      <a:pPr algn="ctr" rtl="0" fontAlgn="t"/>
                      <a:r>
                        <a:rPr lang="es-ES" sz="1400" b="1" u="none" strike="noStrike" dirty="0">
                          <a:solidFill>
                            <a:srgbClr val="FF0000"/>
                          </a:solidFill>
                          <a:effectLst/>
                        </a:rPr>
                        <a:t>Windows 2000</a:t>
                      </a:r>
                      <a:endParaRPr lang="es-ES" sz="1400" b="1" i="0" u="none" strike="noStrike" dirty="0">
                        <a:solidFill>
                          <a:srgbClr val="FF0000"/>
                        </a:solidFill>
                        <a:effectLst/>
                        <a:latin typeface="WOL_Reg"/>
                      </a:endParaRPr>
                    </a:p>
                  </a:txBody>
                  <a:tcPr marL="9525" marR="9525" marT="9525" marB="0"/>
                </a:tc>
                <a:tc>
                  <a:txBody>
                    <a:bodyPr/>
                    <a:lstStyle/>
                    <a:p>
                      <a:pPr algn="ctr" rtl="0" fontAlgn="t"/>
                      <a:r>
                        <a:rPr lang="es-ES" sz="1400" u="none" strike="noStrike" dirty="0" err="1">
                          <a:solidFill>
                            <a:schemeClr val="bg1"/>
                          </a:solidFill>
                          <a:effectLst/>
                        </a:rPr>
                        <a:t>February</a:t>
                      </a:r>
                      <a:r>
                        <a:rPr lang="es-ES" sz="1400" u="none" strike="noStrike" dirty="0">
                          <a:solidFill>
                            <a:schemeClr val="bg1"/>
                          </a:solidFill>
                          <a:effectLst/>
                        </a:rPr>
                        <a:t> 17, 2000</a:t>
                      </a:r>
                      <a:endParaRPr lang="es-ES" sz="1400" b="0" i="0" u="none" strike="noStrike" dirty="0">
                        <a:solidFill>
                          <a:schemeClr val="bg1"/>
                        </a:solidFill>
                        <a:effectLst/>
                        <a:latin typeface="Arial"/>
                      </a:endParaRPr>
                    </a:p>
                  </a:txBody>
                  <a:tcPr marL="9525" marR="9525" marT="9525" marB="0"/>
                </a:tc>
                <a:tc>
                  <a:txBody>
                    <a:bodyPr/>
                    <a:lstStyle/>
                    <a:p>
                      <a:pPr algn="ctr" rtl="0" fontAlgn="t"/>
                      <a:r>
                        <a:rPr lang="es-ES" sz="1400" u="none" strike="noStrike">
                          <a:solidFill>
                            <a:srgbClr val="FF0000"/>
                          </a:solidFill>
                          <a:effectLst/>
                        </a:rPr>
                        <a:t> </a:t>
                      </a:r>
                      <a:endParaRPr lang="es-ES" sz="1400" b="0" i="0" u="none" strike="noStrike">
                        <a:solidFill>
                          <a:srgbClr val="FF0000"/>
                        </a:solidFill>
                        <a:effectLst/>
                        <a:latin typeface="Arial"/>
                      </a:endParaRPr>
                    </a:p>
                  </a:txBody>
                  <a:tcPr marL="9525" marR="9525" marT="9525" marB="0"/>
                </a:tc>
                <a:tc>
                  <a:txBody>
                    <a:bodyPr/>
                    <a:lstStyle/>
                    <a:p>
                      <a:pPr algn="ctr" rtl="0" fontAlgn="t"/>
                      <a:r>
                        <a:rPr lang="es-ES" sz="1400" u="none" strike="noStrike" dirty="0" err="1">
                          <a:solidFill>
                            <a:srgbClr val="FF0000"/>
                          </a:solidFill>
                          <a:effectLst/>
                        </a:rPr>
                        <a:t>July</a:t>
                      </a:r>
                      <a:r>
                        <a:rPr lang="es-ES" sz="1400" u="none" strike="noStrike" dirty="0">
                          <a:solidFill>
                            <a:srgbClr val="FF0000"/>
                          </a:solidFill>
                          <a:effectLst/>
                        </a:rPr>
                        <a:t> 13, 2010</a:t>
                      </a:r>
                      <a:endParaRPr lang="es-ES" sz="1400" b="0" i="0" u="none" strike="noStrike" dirty="0">
                        <a:solidFill>
                          <a:srgbClr val="FF0000"/>
                        </a:solidFill>
                        <a:effectLst/>
                        <a:latin typeface="Arial"/>
                      </a:endParaRPr>
                    </a:p>
                  </a:txBody>
                  <a:tcPr marL="9525" marR="9525" marT="9525" marB="0"/>
                </a:tc>
                <a:extLst>
                  <a:ext uri="{0D108BD9-81ED-4DB2-BD59-A6C34878D82A}">
                    <a16:rowId xmlns:a16="http://schemas.microsoft.com/office/drawing/2014/main" val="10006"/>
                  </a:ext>
                </a:extLst>
              </a:tr>
              <a:tr h="337115">
                <a:tc>
                  <a:txBody>
                    <a:bodyPr/>
                    <a:lstStyle/>
                    <a:p>
                      <a:pPr algn="ctr" rtl="0" fontAlgn="t"/>
                      <a:r>
                        <a:rPr lang="es-ES" sz="1400" b="1" u="none" strike="noStrike" dirty="0">
                          <a:solidFill>
                            <a:srgbClr val="FF0000"/>
                          </a:solidFill>
                          <a:effectLst/>
                        </a:rPr>
                        <a:t>Windows XP</a:t>
                      </a:r>
                      <a:endParaRPr lang="es-ES" sz="1400" b="1" i="0" u="none" strike="noStrike" dirty="0">
                        <a:solidFill>
                          <a:srgbClr val="FF0000"/>
                        </a:solidFill>
                        <a:effectLst/>
                        <a:latin typeface="WOL_Bold"/>
                      </a:endParaRPr>
                    </a:p>
                  </a:txBody>
                  <a:tcPr marL="9525" marR="9525" marT="9525" marB="0"/>
                </a:tc>
                <a:tc>
                  <a:txBody>
                    <a:bodyPr/>
                    <a:lstStyle/>
                    <a:p>
                      <a:pPr algn="ctr" rtl="0" fontAlgn="t"/>
                      <a:r>
                        <a:rPr lang="es-ES" sz="1400" u="none" strike="noStrike" dirty="0">
                          <a:solidFill>
                            <a:schemeClr val="bg1"/>
                          </a:solidFill>
                          <a:effectLst/>
                        </a:rPr>
                        <a:t>August 14, 2001</a:t>
                      </a:r>
                      <a:endParaRPr lang="es-ES" sz="1400" b="0" i="0" u="none" strike="noStrike" dirty="0">
                        <a:solidFill>
                          <a:schemeClr val="bg1"/>
                        </a:solidFill>
                        <a:effectLst/>
                        <a:latin typeface="WOL_Reg"/>
                      </a:endParaRPr>
                    </a:p>
                  </a:txBody>
                  <a:tcPr marL="9525" marR="9525" marT="9525" marB="0"/>
                </a:tc>
                <a:tc>
                  <a:txBody>
                    <a:bodyPr/>
                    <a:lstStyle/>
                    <a:p>
                      <a:pPr algn="ctr" rtl="0" fontAlgn="t"/>
                      <a:r>
                        <a:rPr lang="es-ES" sz="1400" u="none" strike="noStrike">
                          <a:solidFill>
                            <a:srgbClr val="FF0000"/>
                          </a:solidFill>
                          <a:effectLst/>
                        </a:rPr>
                        <a:t>April 14, 2009</a:t>
                      </a:r>
                      <a:endParaRPr lang="es-ES" sz="1400" b="0" i="0" u="none" strike="noStrike">
                        <a:solidFill>
                          <a:srgbClr val="FF0000"/>
                        </a:solidFill>
                        <a:effectLst/>
                        <a:latin typeface="WOL_Reg"/>
                      </a:endParaRPr>
                    </a:p>
                  </a:txBody>
                  <a:tcPr marL="9525" marR="9525" marT="9525" marB="0"/>
                </a:tc>
                <a:tc>
                  <a:txBody>
                    <a:bodyPr/>
                    <a:lstStyle/>
                    <a:p>
                      <a:pPr marL="0" algn="ctr" defTabSz="914400" rtl="0" eaLnBrk="1" fontAlgn="t" latinLnBrk="0" hangingPunct="1"/>
                      <a:r>
                        <a:rPr lang="es-ES" sz="1400" u="none" strike="noStrike" kern="1200" dirty="0" err="1">
                          <a:solidFill>
                            <a:srgbClr val="FF0000"/>
                          </a:solidFill>
                          <a:effectLst/>
                          <a:latin typeface="+mn-lt"/>
                          <a:ea typeface="+mn-ea"/>
                          <a:cs typeface="+mn-cs"/>
                        </a:rPr>
                        <a:t>April</a:t>
                      </a:r>
                      <a:r>
                        <a:rPr lang="es-ES" sz="1400" u="none" strike="noStrike" kern="1200" dirty="0">
                          <a:solidFill>
                            <a:srgbClr val="FF0000"/>
                          </a:solidFill>
                          <a:effectLst/>
                          <a:latin typeface="+mn-lt"/>
                          <a:ea typeface="+mn-ea"/>
                          <a:cs typeface="+mn-cs"/>
                        </a:rPr>
                        <a:t> 8, 2014</a:t>
                      </a:r>
                    </a:p>
                  </a:txBody>
                  <a:tcPr marL="9525" marR="9525" marT="9525" marB="0"/>
                </a:tc>
                <a:extLst>
                  <a:ext uri="{0D108BD9-81ED-4DB2-BD59-A6C34878D82A}">
                    <a16:rowId xmlns:a16="http://schemas.microsoft.com/office/drawing/2014/main" val="10007"/>
                  </a:ext>
                </a:extLst>
              </a:tr>
              <a:tr h="337115">
                <a:tc>
                  <a:txBody>
                    <a:bodyPr/>
                    <a:lstStyle/>
                    <a:p>
                      <a:pPr algn="ctr" rtl="0" fontAlgn="t"/>
                      <a:r>
                        <a:rPr lang="es-ES" sz="1400" b="1" u="none" strike="noStrike" dirty="0">
                          <a:solidFill>
                            <a:srgbClr val="FF0000"/>
                          </a:solidFill>
                          <a:effectLst/>
                        </a:rPr>
                        <a:t>Windows Vista</a:t>
                      </a:r>
                      <a:endParaRPr lang="es-ES" sz="1400" b="1" i="0" u="none" strike="noStrike" dirty="0">
                        <a:solidFill>
                          <a:srgbClr val="FF0000"/>
                        </a:solidFill>
                        <a:effectLst/>
                        <a:latin typeface="WOL_Bold"/>
                      </a:endParaRPr>
                    </a:p>
                  </a:txBody>
                  <a:tcPr marL="9525" marR="9525" marT="9525" marB="0"/>
                </a:tc>
                <a:tc>
                  <a:txBody>
                    <a:bodyPr/>
                    <a:lstStyle/>
                    <a:p>
                      <a:pPr algn="ctr" rtl="0" fontAlgn="t"/>
                      <a:r>
                        <a:rPr lang="es-ES" sz="1400" u="none" strike="noStrike" dirty="0" err="1">
                          <a:solidFill>
                            <a:schemeClr val="bg1"/>
                          </a:solidFill>
                          <a:effectLst/>
                        </a:rPr>
                        <a:t>November</a:t>
                      </a:r>
                      <a:r>
                        <a:rPr lang="es-ES" sz="1400" u="none" strike="noStrike" dirty="0">
                          <a:solidFill>
                            <a:schemeClr val="bg1"/>
                          </a:solidFill>
                          <a:effectLst/>
                        </a:rPr>
                        <a:t> 8, 2006</a:t>
                      </a:r>
                      <a:endParaRPr lang="es-ES" sz="1400" b="0" i="0" u="none" strike="noStrike" dirty="0">
                        <a:solidFill>
                          <a:schemeClr val="bg1"/>
                        </a:solidFill>
                        <a:effectLst/>
                        <a:latin typeface="WOL_Reg"/>
                      </a:endParaRPr>
                    </a:p>
                  </a:txBody>
                  <a:tcPr marL="9525" marR="9525" marT="9525" marB="0"/>
                </a:tc>
                <a:tc>
                  <a:txBody>
                    <a:bodyPr/>
                    <a:lstStyle/>
                    <a:p>
                      <a:pPr algn="ctr" rtl="0" fontAlgn="t"/>
                      <a:r>
                        <a:rPr lang="es-ES" sz="1400" u="none" strike="noStrike" dirty="0" err="1">
                          <a:solidFill>
                            <a:srgbClr val="FF0000"/>
                          </a:solidFill>
                          <a:effectLst/>
                        </a:rPr>
                        <a:t>April</a:t>
                      </a:r>
                      <a:r>
                        <a:rPr lang="es-ES" sz="1400" u="none" strike="noStrike" dirty="0">
                          <a:solidFill>
                            <a:srgbClr val="FF0000"/>
                          </a:solidFill>
                          <a:effectLst/>
                        </a:rPr>
                        <a:t> 10, 2012</a:t>
                      </a:r>
                      <a:endParaRPr lang="es-ES" sz="1400" b="0" i="0" u="none" strike="noStrike" dirty="0">
                        <a:solidFill>
                          <a:srgbClr val="FF0000"/>
                        </a:solidFill>
                        <a:effectLst/>
                        <a:latin typeface="WOL_Reg"/>
                      </a:endParaRPr>
                    </a:p>
                  </a:txBody>
                  <a:tcPr marL="9525" marR="9525" marT="9525" marB="0"/>
                </a:tc>
                <a:tc>
                  <a:txBody>
                    <a:bodyPr/>
                    <a:lstStyle/>
                    <a:p>
                      <a:pPr marL="0" algn="ctr" defTabSz="914400" rtl="0" eaLnBrk="1" fontAlgn="t" latinLnBrk="0" hangingPunct="1"/>
                      <a:r>
                        <a:rPr lang="es-ES" sz="1400" u="none" strike="noStrike" kern="1200" dirty="0" err="1">
                          <a:solidFill>
                            <a:srgbClr val="FF0000"/>
                          </a:solidFill>
                          <a:effectLst/>
                          <a:latin typeface="+mn-lt"/>
                          <a:ea typeface="+mn-ea"/>
                          <a:cs typeface="+mn-cs"/>
                        </a:rPr>
                        <a:t>April</a:t>
                      </a:r>
                      <a:r>
                        <a:rPr lang="es-ES" sz="1400" u="none" strike="noStrike" kern="1200" dirty="0">
                          <a:solidFill>
                            <a:srgbClr val="FF0000"/>
                          </a:solidFill>
                          <a:effectLst/>
                          <a:latin typeface="+mn-lt"/>
                          <a:ea typeface="+mn-ea"/>
                          <a:cs typeface="+mn-cs"/>
                        </a:rPr>
                        <a:t> 11, 2017</a:t>
                      </a:r>
                    </a:p>
                  </a:txBody>
                  <a:tcPr marL="9525" marR="9525" marT="9525" marB="0"/>
                </a:tc>
                <a:extLst>
                  <a:ext uri="{0D108BD9-81ED-4DB2-BD59-A6C34878D82A}">
                    <a16:rowId xmlns:a16="http://schemas.microsoft.com/office/drawing/2014/main" val="10008"/>
                  </a:ext>
                </a:extLst>
              </a:tr>
              <a:tr h="337115">
                <a:tc>
                  <a:txBody>
                    <a:bodyPr/>
                    <a:lstStyle/>
                    <a:p>
                      <a:pPr algn="ctr" rtl="0" fontAlgn="t"/>
                      <a:r>
                        <a:rPr lang="es-ES" sz="1400" b="1" u="none" strike="noStrike" dirty="0">
                          <a:solidFill>
                            <a:srgbClr val="FF0000"/>
                          </a:solidFill>
                          <a:effectLst/>
                        </a:rPr>
                        <a:t>Windows 7</a:t>
                      </a:r>
                      <a:endParaRPr lang="es-ES" sz="1400" b="1" i="0" u="none" strike="noStrike" dirty="0">
                        <a:solidFill>
                          <a:srgbClr val="FF0000"/>
                        </a:solidFill>
                        <a:effectLst/>
                        <a:latin typeface="WOL_Bold"/>
                      </a:endParaRPr>
                    </a:p>
                  </a:txBody>
                  <a:tcPr marL="9525" marR="9525" marT="9525" marB="0"/>
                </a:tc>
                <a:tc>
                  <a:txBody>
                    <a:bodyPr/>
                    <a:lstStyle/>
                    <a:p>
                      <a:pPr algn="ctr" rtl="0" fontAlgn="t"/>
                      <a:r>
                        <a:rPr lang="es-ES" sz="1400" u="none" strike="noStrike" dirty="0" err="1">
                          <a:solidFill>
                            <a:schemeClr val="bg1"/>
                          </a:solidFill>
                          <a:effectLst/>
                        </a:rPr>
                        <a:t>July</a:t>
                      </a:r>
                      <a:r>
                        <a:rPr lang="es-ES" sz="1400" u="none" strike="noStrike" dirty="0">
                          <a:solidFill>
                            <a:schemeClr val="bg1"/>
                          </a:solidFill>
                          <a:effectLst/>
                        </a:rPr>
                        <a:t> 22, 2009</a:t>
                      </a:r>
                      <a:endParaRPr lang="es-ES" sz="1400" b="0" i="0" u="none" strike="noStrike" dirty="0">
                        <a:solidFill>
                          <a:schemeClr val="bg1"/>
                        </a:solidFill>
                        <a:effectLst/>
                        <a:latin typeface="WOL_Reg"/>
                      </a:endParaRPr>
                    </a:p>
                  </a:txBody>
                  <a:tcPr marL="9525" marR="9525" marT="9525" marB="0"/>
                </a:tc>
                <a:tc>
                  <a:txBody>
                    <a:bodyPr/>
                    <a:lstStyle/>
                    <a:p>
                      <a:pPr algn="ctr" rtl="0" fontAlgn="t"/>
                      <a:r>
                        <a:rPr lang="es-ES" sz="1400" u="none" strike="noStrike" dirty="0" err="1">
                          <a:solidFill>
                            <a:srgbClr val="FF0000"/>
                          </a:solidFill>
                          <a:effectLst/>
                        </a:rPr>
                        <a:t>January</a:t>
                      </a:r>
                      <a:r>
                        <a:rPr lang="es-ES" sz="1400" u="none" strike="noStrike" dirty="0">
                          <a:solidFill>
                            <a:srgbClr val="FF0000"/>
                          </a:solidFill>
                          <a:effectLst/>
                        </a:rPr>
                        <a:t> 13, 2015</a:t>
                      </a:r>
                      <a:endParaRPr lang="es-ES" sz="1400" b="0" i="0" u="none" strike="noStrike" dirty="0">
                        <a:solidFill>
                          <a:srgbClr val="FF0000"/>
                        </a:solidFill>
                        <a:effectLst/>
                        <a:latin typeface="WOL_Reg"/>
                      </a:endParaRPr>
                    </a:p>
                  </a:txBody>
                  <a:tcPr marL="9525" marR="9525" marT="9525" marB="0"/>
                </a:tc>
                <a:tc>
                  <a:txBody>
                    <a:bodyPr/>
                    <a:lstStyle/>
                    <a:p>
                      <a:pPr algn="ctr" rtl="0" fontAlgn="t"/>
                      <a:r>
                        <a:rPr lang="es-ES" sz="1400" b="0" u="none" strike="noStrike" dirty="0" err="1">
                          <a:solidFill>
                            <a:srgbClr val="FF0000"/>
                          </a:solidFill>
                          <a:effectLst/>
                        </a:rPr>
                        <a:t>January</a:t>
                      </a:r>
                      <a:r>
                        <a:rPr lang="es-ES" sz="1400" b="0" u="none" strike="noStrike" dirty="0">
                          <a:solidFill>
                            <a:srgbClr val="FF0000"/>
                          </a:solidFill>
                          <a:effectLst/>
                        </a:rPr>
                        <a:t> 14, 2020</a:t>
                      </a:r>
                      <a:endParaRPr lang="es-ES" sz="1400" b="0" i="0" u="none" strike="noStrike" dirty="0">
                        <a:solidFill>
                          <a:srgbClr val="FF0000"/>
                        </a:solidFill>
                        <a:effectLst/>
                        <a:latin typeface="WOL_Reg"/>
                      </a:endParaRPr>
                    </a:p>
                  </a:txBody>
                  <a:tcPr marL="9525" marR="9525" marT="9525" marB="0"/>
                </a:tc>
                <a:extLst>
                  <a:ext uri="{0D108BD9-81ED-4DB2-BD59-A6C34878D82A}">
                    <a16:rowId xmlns:a16="http://schemas.microsoft.com/office/drawing/2014/main" val="10009"/>
                  </a:ext>
                </a:extLst>
              </a:tr>
              <a:tr h="309944">
                <a:tc>
                  <a:txBody>
                    <a:bodyPr/>
                    <a:lstStyle/>
                    <a:p>
                      <a:pPr algn="ctr" rtl="0" fontAlgn="t"/>
                      <a:r>
                        <a:rPr lang="es-ES" sz="1400" b="1" u="none" strike="noStrike" dirty="0">
                          <a:solidFill>
                            <a:srgbClr val="FF0000"/>
                          </a:solidFill>
                          <a:effectLst/>
                        </a:rPr>
                        <a:t>Windows 8</a:t>
                      </a:r>
                      <a:endParaRPr lang="es-ES" sz="1400" b="1" i="0" u="none" strike="noStrike" dirty="0">
                        <a:solidFill>
                          <a:srgbClr val="FF0000"/>
                        </a:solidFill>
                        <a:effectLst/>
                        <a:latin typeface="WOL_Bold"/>
                      </a:endParaRPr>
                    </a:p>
                  </a:txBody>
                  <a:tcPr marL="9525" marR="9525" marT="9525" marB="0"/>
                </a:tc>
                <a:tc>
                  <a:txBody>
                    <a:bodyPr/>
                    <a:lstStyle/>
                    <a:p>
                      <a:pPr algn="ctr" rtl="0" fontAlgn="t"/>
                      <a:r>
                        <a:rPr lang="es-ES" sz="1400" u="none" strike="noStrike" dirty="0" err="1">
                          <a:solidFill>
                            <a:schemeClr val="bg1"/>
                          </a:solidFill>
                          <a:effectLst/>
                        </a:rPr>
                        <a:t>August</a:t>
                      </a:r>
                      <a:r>
                        <a:rPr lang="es-ES" sz="1400" u="none" strike="noStrike" dirty="0">
                          <a:solidFill>
                            <a:schemeClr val="bg1"/>
                          </a:solidFill>
                          <a:effectLst/>
                        </a:rPr>
                        <a:t> 1, 2012</a:t>
                      </a:r>
                      <a:endParaRPr lang="es-ES" sz="1400" b="0" i="0" u="none" strike="noStrike" dirty="0">
                        <a:solidFill>
                          <a:schemeClr val="bg1"/>
                        </a:solidFill>
                        <a:effectLst/>
                        <a:latin typeface="WOL_Reg"/>
                      </a:endParaRPr>
                    </a:p>
                  </a:txBody>
                  <a:tcPr marL="9525" marR="9525" marT="9525" marB="0"/>
                </a:tc>
                <a:tc>
                  <a:txBody>
                    <a:bodyPr/>
                    <a:lstStyle/>
                    <a:p>
                      <a:pPr algn="ctr" rtl="0" fontAlgn="t"/>
                      <a:r>
                        <a:rPr lang="es-ES" sz="1400" u="none" strike="noStrike" dirty="0" err="1">
                          <a:solidFill>
                            <a:srgbClr val="FF0000"/>
                          </a:solidFill>
                          <a:effectLst/>
                        </a:rPr>
                        <a:t>January</a:t>
                      </a:r>
                      <a:r>
                        <a:rPr lang="es-ES" sz="1400" u="none" strike="noStrike" dirty="0">
                          <a:solidFill>
                            <a:srgbClr val="FF0000"/>
                          </a:solidFill>
                          <a:effectLst/>
                        </a:rPr>
                        <a:t> 9, 2018</a:t>
                      </a:r>
                      <a:endParaRPr lang="es-ES" sz="1400" b="0" i="0" u="none" strike="noStrike" dirty="0">
                        <a:solidFill>
                          <a:srgbClr val="FF0000"/>
                        </a:solidFill>
                        <a:effectLst/>
                        <a:latin typeface="WOL_Reg"/>
                      </a:endParaRPr>
                    </a:p>
                  </a:txBody>
                  <a:tcPr marL="9525" marR="9525" marT="9525" marB="0"/>
                </a:tc>
                <a:tc>
                  <a:txBody>
                    <a:bodyPr/>
                    <a:lstStyle/>
                    <a:p>
                      <a:pPr algn="ctr" rtl="0" fontAlgn="t"/>
                      <a:r>
                        <a:rPr lang="es-ES" sz="1400" u="none" strike="noStrike" dirty="0" err="1">
                          <a:solidFill>
                            <a:srgbClr val="FF0000"/>
                          </a:solidFill>
                          <a:effectLst/>
                        </a:rPr>
                        <a:t>January</a:t>
                      </a:r>
                      <a:r>
                        <a:rPr lang="es-ES" sz="1400" u="none" strike="noStrike" dirty="0">
                          <a:solidFill>
                            <a:srgbClr val="FF0000"/>
                          </a:solidFill>
                          <a:effectLst/>
                        </a:rPr>
                        <a:t> 10, 2023</a:t>
                      </a:r>
                      <a:endParaRPr lang="es-ES" sz="1400" b="0" i="0" u="none" strike="noStrike" dirty="0">
                        <a:solidFill>
                          <a:srgbClr val="FF0000"/>
                        </a:solidFill>
                        <a:effectLst/>
                        <a:latin typeface="WOL_Reg"/>
                      </a:endParaRPr>
                    </a:p>
                  </a:txBody>
                  <a:tcPr marL="9525" marR="9525" marT="9525" marB="0"/>
                </a:tc>
                <a:extLst>
                  <a:ext uri="{0D108BD9-81ED-4DB2-BD59-A6C34878D82A}">
                    <a16:rowId xmlns:a16="http://schemas.microsoft.com/office/drawing/2014/main" val="10010"/>
                  </a:ext>
                </a:extLst>
              </a:tr>
              <a:tr h="348704">
                <a:tc>
                  <a:txBody>
                    <a:bodyPr/>
                    <a:lstStyle/>
                    <a:p>
                      <a:pPr algn="ctr" rtl="0" fontAlgn="t"/>
                      <a:r>
                        <a:rPr lang="es-ES" sz="1400" b="1" u="none" strike="noStrike" dirty="0">
                          <a:solidFill>
                            <a:srgbClr val="FFC000"/>
                          </a:solidFill>
                          <a:effectLst/>
                        </a:rPr>
                        <a:t>Windows 10</a:t>
                      </a:r>
                      <a:endParaRPr lang="es-ES" sz="1400" b="1" i="0" u="none" strike="noStrike" dirty="0">
                        <a:solidFill>
                          <a:srgbClr val="FFC000"/>
                        </a:solidFill>
                        <a:effectLst/>
                        <a:latin typeface="WOL_Bold"/>
                      </a:endParaRPr>
                    </a:p>
                  </a:txBody>
                  <a:tcPr marL="9525" marR="9525" marT="9525" marB="0"/>
                </a:tc>
                <a:tc>
                  <a:txBody>
                    <a:bodyPr/>
                    <a:lstStyle/>
                    <a:p>
                      <a:pPr algn="ctr" rtl="0" fontAlgn="t"/>
                      <a:r>
                        <a:rPr lang="es-ES" sz="1400" u="none" strike="noStrike" dirty="0" err="1">
                          <a:effectLst/>
                          <a:latin typeface="+mn-lt"/>
                        </a:rPr>
                        <a:t>July</a:t>
                      </a:r>
                      <a:r>
                        <a:rPr lang="es-ES" sz="1400" u="none" strike="noStrike" dirty="0">
                          <a:effectLst/>
                          <a:latin typeface="+mn-lt"/>
                        </a:rPr>
                        <a:t> 29, 2015</a:t>
                      </a:r>
                      <a:endParaRPr lang="es-ES" sz="1400" b="0" i="0" u="none" strike="noStrike" dirty="0">
                        <a:solidFill>
                          <a:srgbClr val="FFFFFF"/>
                        </a:solidFill>
                        <a:effectLst/>
                        <a:latin typeface="+mn-lt"/>
                      </a:endParaRPr>
                    </a:p>
                  </a:txBody>
                  <a:tcPr marL="9525" marR="9525" marT="9525" marB="0"/>
                </a:tc>
                <a:tc>
                  <a:txBody>
                    <a:bodyPr/>
                    <a:lstStyle/>
                    <a:p>
                      <a:pPr algn="ctr" rtl="0" fontAlgn="t"/>
                      <a:r>
                        <a:rPr lang="es-ES" sz="1400" b="0" i="0" u="none" strike="noStrike" dirty="0" err="1">
                          <a:solidFill>
                            <a:srgbClr val="FF0000"/>
                          </a:solidFill>
                          <a:effectLst/>
                          <a:latin typeface="+mn-lt"/>
                        </a:rPr>
                        <a:t>October</a:t>
                      </a:r>
                      <a:r>
                        <a:rPr lang="es-ES" sz="1400" b="0" i="0" u="none" strike="noStrike" dirty="0">
                          <a:solidFill>
                            <a:srgbClr val="FF0000"/>
                          </a:solidFill>
                          <a:effectLst/>
                          <a:latin typeface="+mn-lt"/>
                        </a:rPr>
                        <a:t> 13, 2020</a:t>
                      </a:r>
                    </a:p>
                  </a:txBody>
                  <a:tcPr marL="9525" marR="9525" marT="9525" marB="0"/>
                </a:tc>
                <a:tc>
                  <a:txBody>
                    <a:bodyPr/>
                    <a:lstStyle/>
                    <a:p>
                      <a:pPr algn="ctr" rtl="0" fontAlgn="t"/>
                      <a:r>
                        <a:rPr lang="es-ES" sz="1400" b="1" u="none" strike="noStrike" dirty="0" err="1">
                          <a:solidFill>
                            <a:srgbClr val="FF0000"/>
                          </a:solidFill>
                          <a:effectLst/>
                        </a:rPr>
                        <a:t>October</a:t>
                      </a:r>
                      <a:r>
                        <a:rPr lang="es-ES" sz="1400" b="1" u="none" strike="noStrike" dirty="0">
                          <a:solidFill>
                            <a:srgbClr val="FF0000"/>
                          </a:solidFill>
                          <a:effectLst/>
                        </a:rPr>
                        <a:t> 14, </a:t>
                      </a:r>
                      <a:r>
                        <a:rPr lang="es-ES" sz="1400" b="1" u="none" strike="noStrike" dirty="0" smtClean="0">
                          <a:solidFill>
                            <a:srgbClr val="FF0000"/>
                          </a:solidFill>
                          <a:effectLst/>
                        </a:rPr>
                        <a:t>2025</a:t>
                      </a:r>
                      <a:endParaRPr lang="es-ES" sz="1400" b="1" i="0" u="none" strike="noStrike" dirty="0">
                        <a:solidFill>
                          <a:srgbClr val="FF0000"/>
                        </a:solidFill>
                        <a:effectLst/>
                        <a:latin typeface="+mn-lt"/>
                      </a:endParaRPr>
                    </a:p>
                  </a:txBody>
                  <a:tcPr marL="9525" marR="9525" marT="9525" marB="0"/>
                </a:tc>
                <a:extLst>
                  <a:ext uri="{0D108BD9-81ED-4DB2-BD59-A6C34878D82A}">
                    <a16:rowId xmlns:a16="http://schemas.microsoft.com/office/drawing/2014/main" val="10011"/>
                  </a:ext>
                </a:extLst>
              </a:tr>
              <a:tr h="348704">
                <a:tc>
                  <a:txBody>
                    <a:bodyPr/>
                    <a:lstStyle/>
                    <a:p>
                      <a:pPr algn="ctr" rtl="0" fontAlgn="t"/>
                      <a:r>
                        <a:rPr lang="es-ES" sz="1400" b="1" i="0" u="none" strike="noStrike" dirty="0">
                          <a:solidFill>
                            <a:srgbClr val="002060"/>
                          </a:solidFill>
                          <a:effectLst/>
                          <a:latin typeface="+mj-lt"/>
                        </a:rPr>
                        <a:t>Windows 11</a:t>
                      </a:r>
                    </a:p>
                  </a:txBody>
                  <a:tcPr marL="9525" marR="9525" marT="9525" marB="0"/>
                </a:tc>
                <a:tc>
                  <a:txBody>
                    <a:bodyPr/>
                    <a:lstStyle/>
                    <a:p>
                      <a:pPr algn="ctr" rtl="0" fontAlgn="t"/>
                      <a:r>
                        <a:rPr lang="es-ES" sz="1400" b="0" u="none" strike="noStrike" dirty="0" err="1">
                          <a:solidFill>
                            <a:schemeClr val="bg1"/>
                          </a:solidFill>
                          <a:effectLst/>
                          <a:latin typeface="+mn-lt"/>
                        </a:rPr>
                        <a:t>October</a:t>
                      </a:r>
                      <a:r>
                        <a:rPr lang="es-ES" sz="1400" b="0" u="none" strike="noStrike" dirty="0">
                          <a:solidFill>
                            <a:schemeClr val="bg1"/>
                          </a:solidFill>
                          <a:effectLst/>
                          <a:latin typeface="+mn-lt"/>
                        </a:rPr>
                        <a:t> 5, 2021</a:t>
                      </a:r>
                      <a:endParaRPr lang="es-ES" sz="1400" b="0" i="0" u="none" strike="noStrike" dirty="0">
                        <a:solidFill>
                          <a:schemeClr val="bg1"/>
                        </a:solidFill>
                        <a:effectLst/>
                        <a:latin typeface="+mn-lt"/>
                      </a:endParaRPr>
                    </a:p>
                  </a:txBody>
                  <a:tcPr marL="9525" marR="9525" marT="9525" marB="0"/>
                </a:tc>
                <a:tc>
                  <a:txBody>
                    <a:bodyPr/>
                    <a:lstStyle/>
                    <a:p>
                      <a:pPr algn="ctr" rtl="0" fontAlgn="t"/>
                      <a:r>
                        <a:rPr lang="es-ES" sz="1400" b="1" u="none" strike="noStrike" dirty="0" err="1" smtClean="0">
                          <a:solidFill>
                            <a:srgbClr val="FF0000"/>
                          </a:solidFill>
                          <a:effectLst/>
                          <a:latin typeface="+mn-lt"/>
                        </a:rPr>
                        <a:t>October</a:t>
                      </a:r>
                      <a:r>
                        <a:rPr lang="es-ES" sz="1400" b="1" u="none" strike="noStrike" dirty="0" smtClean="0">
                          <a:solidFill>
                            <a:srgbClr val="FF0000"/>
                          </a:solidFill>
                          <a:effectLst/>
                          <a:latin typeface="+mn-lt"/>
                        </a:rPr>
                        <a:t> 8, 2024</a:t>
                      </a:r>
                      <a:endParaRPr lang="es-ES" sz="1400" b="1" i="0" u="none" strike="noStrike" dirty="0">
                        <a:solidFill>
                          <a:srgbClr val="FF0000"/>
                        </a:solidFill>
                        <a:effectLst/>
                        <a:latin typeface="+mn-lt"/>
                      </a:endParaRPr>
                    </a:p>
                  </a:txBody>
                  <a:tcPr marL="9525" marR="9525" marT="9525" marB="0"/>
                </a:tc>
                <a:tc>
                  <a:txBody>
                    <a:bodyPr/>
                    <a:lstStyle/>
                    <a:p>
                      <a:pPr algn="ctr" rtl="0" fontAlgn="t"/>
                      <a:r>
                        <a:rPr lang="es-ES" sz="1400" b="1" u="none" strike="noStrike" dirty="0">
                          <a:solidFill>
                            <a:srgbClr val="FFC000"/>
                          </a:solidFill>
                          <a:effectLst/>
                          <a:latin typeface="+mn-lt"/>
                        </a:rPr>
                        <a:t>????</a:t>
                      </a:r>
                      <a:endParaRPr lang="es-ES" sz="1400" b="1" i="0" u="none" strike="noStrike" dirty="0">
                        <a:solidFill>
                          <a:srgbClr val="FFC000"/>
                        </a:solidFill>
                        <a:effectLst/>
                        <a:latin typeface="+mn-lt"/>
                      </a:endParaRPr>
                    </a:p>
                  </a:txBody>
                  <a:tcPr marL="9525" marR="9525" marT="9525" marB="0"/>
                </a:tc>
                <a:extLst>
                  <a:ext uri="{0D108BD9-81ED-4DB2-BD59-A6C34878D82A}">
                    <a16:rowId xmlns:a16="http://schemas.microsoft.com/office/drawing/2014/main" val="3543658459"/>
                  </a:ext>
                </a:extLst>
              </a:tr>
            </a:tbl>
          </a:graphicData>
        </a:graphic>
      </p:graphicFrame>
      <p:pic>
        <p:nvPicPr>
          <p:cNvPr id="4" name="Picture 2" descr="E:\downloads\Captura.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0680" y="1154988"/>
            <a:ext cx="7428320" cy="5292055"/>
          </a:xfrm>
          <a:prstGeom prst="rect">
            <a:avLst/>
          </a:prstGeom>
          <a:noFill/>
          <a:extLst>
            <a:ext uri="{909E8E84-426E-40DD-AFC4-6F175D3DCCD1}">
              <a14:hiddenFill xmlns:a14="http://schemas.microsoft.com/office/drawing/2010/main">
                <a:solidFill>
                  <a:srgbClr val="FFFFFF"/>
                </a:solidFill>
              </a14:hiddenFill>
            </a:ext>
          </a:extLst>
        </p:spPr>
      </p:pic>
      <p:pic>
        <p:nvPicPr>
          <p:cNvPr id="5" name="Imagen 4"/>
          <p:cNvPicPr>
            <a:picLocks noChangeAspect="1"/>
          </p:cNvPicPr>
          <p:nvPr/>
        </p:nvPicPr>
        <p:blipFill rotWithShape="1">
          <a:blip r:embed="rId3" cstate="print">
            <a:extLst>
              <a:ext uri="{28A0092B-C50C-407E-A947-70E740481C1C}">
                <a14:useLocalDpi xmlns:a14="http://schemas.microsoft.com/office/drawing/2010/main" val="0"/>
              </a:ext>
            </a:extLst>
          </a:blip>
          <a:srcRect l="1390" t="-543" r="5305" b="543"/>
          <a:stretch/>
        </p:blipFill>
        <p:spPr>
          <a:xfrm>
            <a:off x="35496" y="1981195"/>
            <a:ext cx="9040934" cy="4472141"/>
          </a:xfrm>
          <a:prstGeom prst="rect">
            <a:avLst/>
          </a:prstGeom>
        </p:spPr>
      </p:pic>
    </p:spTree>
    <p:extLst>
      <p:ext uri="{BB962C8B-B14F-4D97-AF65-F5344CB8AC3E}">
        <p14:creationId xmlns:p14="http://schemas.microsoft.com/office/powerpoint/2010/main" val="3846702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xit" presetSubtype="32" fill="hold" nodeType="clickEffect">
                                  <p:stCondLst>
                                    <p:cond delay="0"/>
                                  </p:stCondLst>
                                  <p:childTnLst>
                                    <p:anim calcmode="lin" valueType="num">
                                      <p:cBhvr>
                                        <p:cTn id="13" dur="500"/>
                                        <p:tgtEl>
                                          <p:spTgt spid="4"/>
                                        </p:tgtEl>
                                        <p:attrNameLst>
                                          <p:attrName>ppt_w</p:attrName>
                                        </p:attrNameLst>
                                      </p:cBhvr>
                                      <p:tavLst>
                                        <p:tav tm="0">
                                          <p:val>
                                            <p:strVal val="ppt_w"/>
                                          </p:val>
                                        </p:tav>
                                        <p:tav tm="100000">
                                          <p:val>
                                            <p:fltVal val="0"/>
                                          </p:val>
                                        </p:tav>
                                      </p:tavLst>
                                    </p:anim>
                                    <p:anim calcmode="lin" valueType="num">
                                      <p:cBhvr>
                                        <p:cTn id="14" dur="500"/>
                                        <p:tgtEl>
                                          <p:spTgt spid="4"/>
                                        </p:tgtEl>
                                        <p:attrNameLst>
                                          <p:attrName>ppt_h</p:attrName>
                                        </p:attrNameLst>
                                      </p:cBhvr>
                                      <p:tavLst>
                                        <p:tav tm="0">
                                          <p:val>
                                            <p:strVal val="ppt_h"/>
                                          </p:val>
                                        </p:tav>
                                        <p:tav tm="100000">
                                          <p:val>
                                            <p:fltVal val="0"/>
                                          </p:val>
                                        </p:tav>
                                      </p:tavLst>
                                    </p:anim>
                                    <p:animEffect transition="out" filter="fade">
                                      <p:cBhvr>
                                        <p:cTn id="15" dur="500"/>
                                        <p:tgtEl>
                                          <p:spTgt spid="4"/>
                                        </p:tgtEl>
                                      </p:cBhvr>
                                    </p:animEffect>
                                    <p:set>
                                      <p:cBhvr>
                                        <p:cTn id="16" dur="1" fill="hold">
                                          <p:stCondLst>
                                            <p:cond delay="499"/>
                                          </p:stCondLst>
                                        </p:cTn>
                                        <p:tgtEl>
                                          <p:spTgt spid="4"/>
                                        </p:tgtEl>
                                        <p:attrNameLst>
                                          <p:attrName>style.visibility</p:attrName>
                                        </p:attrNameLst>
                                      </p:cBhvr>
                                      <p:to>
                                        <p:strVal val="hidden"/>
                                      </p:to>
                                    </p:set>
                                  </p:childTnLst>
                                </p:cTn>
                              </p:par>
                              <p:par>
                                <p:cTn id="17" presetID="10"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¿Y Android? (</a:t>
            </a:r>
            <a:r>
              <a:rPr lang="es-ES_tradnl" dirty="0" smtClean="0"/>
              <a:t>2008-presente</a:t>
            </a:r>
            <a:r>
              <a:rPr lang="es-ES_tradnl" dirty="0"/>
              <a:t>)</a:t>
            </a:r>
            <a:endParaRPr lang="es-ES" dirty="0"/>
          </a:p>
        </p:txBody>
      </p:sp>
      <p:pic>
        <p:nvPicPr>
          <p:cNvPr id="8194" name="Picture 2" descr="http://i.kinja-img.com/gawker-media/image/upload/s--_v27fpHG--/18mgs44aqhes7jp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043" y="1406695"/>
            <a:ext cx="8001913" cy="54513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7160511"/>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ángulo 13"/>
          <p:cNvSpPr/>
          <p:nvPr/>
        </p:nvSpPr>
        <p:spPr>
          <a:xfrm>
            <a:off x="19000" y="1628800"/>
            <a:ext cx="9108504" cy="4752528"/>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Título 1"/>
          <p:cNvSpPr>
            <a:spLocks noGrp="1"/>
          </p:cNvSpPr>
          <p:nvPr>
            <p:ph type="title"/>
          </p:nvPr>
        </p:nvSpPr>
        <p:spPr>
          <a:xfrm>
            <a:off x="17123" y="229438"/>
            <a:ext cx="9108504" cy="1143000"/>
          </a:xfrm>
        </p:spPr>
        <p:txBody>
          <a:bodyPr/>
          <a:lstStyle/>
          <a:p>
            <a:r>
              <a:rPr lang="es-ES_tradnl" dirty="0"/>
              <a:t>Versiones de </a:t>
            </a:r>
            <a:r>
              <a:rPr lang="es-ES_tradnl" dirty="0" smtClean="0"/>
              <a:t>Android</a:t>
            </a:r>
            <a:br>
              <a:rPr lang="es-ES_tradnl" dirty="0" smtClean="0"/>
            </a:br>
            <a:r>
              <a:rPr lang="es-ES_tradnl" dirty="0" smtClean="0"/>
              <a:t>(2008-presente)</a:t>
            </a:r>
            <a:endParaRPr lang="es-ES" dirty="0"/>
          </a:p>
        </p:txBody>
      </p:sp>
      <p:sp>
        <p:nvSpPr>
          <p:cNvPr id="6" name="CuadroTexto 5"/>
          <p:cNvSpPr txBox="1"/>
          <p:nvPr/>
        </p:nvSpPr>
        <p:spPr>
          <a:xfrm>
            <a:off x="107504" y="2708920"/>
            <a:ext cx="914400" cy="504056"/>
          </a:xfrm>
          <a:prstGeom prst="rect">
            <a:avLst/>
          </a:prstGeom>
          <a:noFill/>
        </p:spPr>
        <p:txBody>
          <a:bodyPr wrap="none" rtlCol="0">
            <a:noAutofit/>
          </a:bodyPr>
          <a:lstStyle/>
          <a:p>
            <a:pPr algn="ctr"/>
            <a:r>
              <a:rPr lang="es-ES" sz="1100" dirty="0">
                <a:solidFill>
                  <a:schemeClr val="accent2"/>
                </a:solidFill>
              </a:rPr>
              <a:t>v</a:t>
            </a:r>
            <a:r>
              <a:rPr lang="es-ES" sz="1100" dirty="0" smtClean="0">
                <a:solidFill>
                  <a:schemeClr val="accent2"/>
                </a:solidFill>
              </a:rPr>
              <a:t>1.0 </a:t>
            </a:r>
            <a:r>
              <a:rPr lang="es-ES" sz="1100" dirty="0">
                <a:solidFill>
                  <a:schemeClr val="accent2"/>
                </a:solidFill>
              </a:rPr>
              <a:t>(</a:t>
            </a:r>
            <a:r>
              <a:rPr lang="es-ES" sz="1100" dirty="0" smtClean="0">
                <a:solidFill>
                  <a:schemeClr val="accent2"/>
                </a:solidFill>
              </a:rPr>
              <a:t>2008)</a:t>
            </a:r>
          </a:p>
          <a:p>
            <a:pPr algn="ctr"/>
            <a:r>
              <a:rPr lang="es-ES" sz="1100" dirty="0" smtClean="0">
                <a:solidFill>
                  <a:schemeClr val="accent2"/>
                </a:solidFill>
              </a:rPr>
              <a:t>Apple </a:t>
            </a:r>
            <a:r>
              <a:rPr lang="es-ES" sz="1100" dirty="0">
                <a:solidFill>
                  <a:schemeClr val="accent2"/>
                </a:solidFill>
              </a:rPr>
              <a:t>Pie</a:t>
            </a:r>
          </a:p>
          <a:p>
            <a:pPr algn="ctr"/>
            <a:endParaRPr lang="es-ES" sz="1100" dirty="0">
              <a:solidFill>
                <a:schemeClr val="accent2"/>
              </a:solidFill>
            </a:endParaRPr>
          </a:p>
        </p:txBody>
      </p:sp>
      <p:pic>
        <p:nvPicPr>
          <p:cNvPr id="7" name="Imagen 6"/>
          <p:cNvPicPr>
            <a:picLocks noChangeAspect="1"/>
          </p:cNvPicPr>
          <p:nvPr/>
        </p:nvPicPr>
        <p:blipFill>
          <a:blip r:embed="rId2"/>
          <a:stretch>
            <a:fillRect/>
          </a:stretch>
        </p:blipFill>
        <p:spPr>
          <a:xfrm>
            <a:off x="180750" y="1844824"/>
            <a:ext cx="767909" cy="895469"/>
          </a:xfrm>
          <a:prstGeom prst="rect">
            <a:avLst/>
          </a:prstGeom>
        </p:spPr>
      </p:pic>
      <p:pic>
        <p:nvPicPr>
          <p:cNvPr id="10244" name="Picture 4" descr="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41214" y="1802927"/>
            <a:ext cx="970720" cy="978001"/>
          </a:xfrm>
          <a:prstGeom prst="rect">
            <a:avLst/>
          </a:prstGeom>
          <a:noFill/>
          <a:extLst>
            <a:ext uri="{909E8E84-426E-40DD-AFC4-6F175D3DCCD1}">
              <a14:hiddenFill xmlns:a14="http://schemas.microsoft.com/office/drawing/2010/main">
                <a:solidFill>
                  <a:srgbClr val="FFFFFF"/>
                </a:solidFill>
              </a14:hiddenFill>
            </a:ext>
          </a:extLst>
        </p:spPr>
      </p:pic>
      <p:sp>
        <p:nvSpPr>
          <p:cNvPr id="10" name="CuadroTexto 9"/>
          <p:cNvSpPr txBox="1"/>
          <p:nvPr/>
        </p:nvSpPr>
        <p:spPr>
          <a:xfrm>
            <a:off x="1115616" y="2708920"/>
            <a:ext cx="914400" cy="504056"/>
          </a:xfrm>
          <a:prstGeom prst="rect">
            <a:avLst/>
          </a:prstGeom>
          <a:noFill/>
        </p:spPr>
        <p:txBody>
          <a:bodyPr wrap="none" rtlCol="0">
            <a:noAutofit/>
          </a:bodyPr>
          <a:lstStyle/>
          <a:p>
            <a:pPr algn="ctr"/>
            <a:r>
              <a:rPr lang="es-ES" sz="1100" dirty="0">
                <a:solidFill>
                  <a:schemeClr val="accent2"/>
                </a:solidFill>
              </a:rPr>
              <a:t>v</a:t>
            </a:r>
            <a:r>
              <a:rPr lang="es-ES" sz="1100" dirty="0" smtClean="0">
                <a:solidFill>
                  <a:schemeClr val="accent2"/>
                </a:solidFill>
              </a:rPr>
              <a:t>1.1 </a:t>
            </a:r>
            <a:r>
              <a:rPr lang="es-ES" sz="1100" dirty="0">
                <a:solidFill>
                  <a:schemeClr val="accent2"/>
                </a:solidFill>
              </a:rPr>
              <a:t>(</a:t>
            </a:r>
            <a:r>
              <a:rPr lang="es-ES" sz="1100" dirty="0" smtClean="0">
                <a:solidFill>
                  <a:schemeClr val="accent2"/>
                </a:solidFill>
              </a:rPr>
              <a:t>2009)</a:t>
            </a:r>
          </a:p>
          <a:p>
            <a:pPr algn="ctr"/>
            <a:r>
              <a:rPr lang="es-ES" sz="1100" dirty="0" smtClean="0">
                <a:solidFill>
                  <a:schemeClr val="accent2"/>
                </a:solidFill>
              </a:rPr>
              <a:t>Banana Bread</a:t>
            </a:r>
            <a:endParaRPr lang="es-ES" sz="1100" dirty="0">
              <a:solidFill>
                <a:schemeClr val="accent2"/>
              </a:solidFill>
            </a:endParaRPr>
          </a:p>
          <a:p>
            <a:pPr algn="ctr"/>
            <a:endParaRPr lang="es-ES" sz="1100" dirty="0">
              <a:solidFill>
                <a:schemeClr val="accent2"/>
              </a:solidFill>
            </a:endParaRPr>
          </a:p>
        </p:txBody>
      </p:sp>
      <p:pic>
        <p:nvPicPr>
          <p:cNvPr id="10246" name="Picture 6" descr="Android Cupcake - Viquipèdia, l'enciclopèdia lliur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45522" y="1790756"/>
            <a:ext cx="670294" cy="918164"/>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p:cNvSpPr txBox="1"/>
          <p:nvPr/>
        </p:nvSpPr>
        <p:spPr>
          <a:xfrm>
            <a:off x="2123728" y="2711377"/>
            <a:ext cx="914400" cy="504056"/>
          </a:xfrm>
          <a:prstGeom prst="rect">
            <a:avLst/>
          </a:prstGeom>
          <a:noFill/>
        </p:spPr>
        <p:txBody>
          <a:bodyPr wrap="none" rtlCol="0">
            <a:noAutofit/>
          </a:bodyPr>
          <a:lstStyle/>
          <a:p>
            <a:pPr algn="ctr"/>
            <a:r>
              <a:rPr lang="es-ES" sz="1100" dirty="0">
                <a:solidFill>
                  <a:schemeClr val="accent2"/>
                </a:solidFill>
              </a:rPr>
              <a:t>v</a:t>
            </a:r>
            <a:r>
              <a:rPr lang="es-ES" sz="1100" dirty="0" smtClean="0">
                <a:solidFill>
                  <a:schemeClr val="accent2"/>
                </a:solidFill>
              </a:rPr>
              <a:t>1.5 </a:t>
            </a:r>
            <a:r>
              <a:rPr lang="es-ES" sz="1100" dirty="0">
                <a:solidFill>
                  <a:schemeClr val="accent2"/>
                </a:solidFill>
              </a:rPr>
              <a:t>(</a:t>
            </a:r>
            <a:r>
              <a:rPr lang="es-ES" sz="1100" dirty="0" smtClean="0">
                <a:solidFill>
                  <a:schemeClr val="accent2"/>
                </a:solidFill>
              </a:rPr>
              <a:t>2009)</a:t>
            </a:r>
          </a:p>
          <a:p>
            <a:pPr algn="ctr"/>
            <a:r>
              <a:rPr lang="es-ES" sz="1100" dirty="0" err="1" smtClean="0">
                <a:solidFill>
                  <a:schemeClr val="accent2"/>
                </a:solidFill>
              </a:rPr>
              <a:t>Cupcake</a:t>
            </a:r>
            <a:endParaRPr lang="es-ES" sz="1100" dirty="0">
              <a:solidFill>
                <a:schemeClr val="accent2"/>
              </a:solidFill>
            </a:endParaRPr>
          </a:p>
          <a:p>
            <a:pPr algn="ctr"/>
            <a:endParaRPr lang="es-ES" sz="1100" dirty="0">
              <a:solidFill>
                <a:schemeClr val="accent2"/>
              </a:solidFill>
            </a:endParaRPr>
          </a:p>
        </p:txBody>
      </p:sp>
      <p:pic>
        <p:nvPicPr>
          <p:cNvPr id="10248" name="Picture 8" descr="Pegatina for Sale con la obra «Ícono dibujo a lápiz Android Donut logo OS Paquete de pegatinas de Google» de KennyLucky | Redbubbl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059832" y="1840973"/>
            <a:ext cx="1011963" cy="1011963"/>
          </a:xfrm>
          <a:prstGeom prst="rect">
            <a:avLst/>
          </a:prstGeom>
          <a:noFill/>
          <a:extLst>
            <a:ext uri="{909E8E84-426E-40DD-AFC4-6F175D3DCCD1}">
              <a14:hiddenFill xmlns:a14="http://schemas.microsoft.com/office/drawing/2010/main">
                <a:solidFill>
                  <a:srgbClr val="FFFFFF"/>
                </a:solidFill>
              </a14:hiddenFill>
            </a:ext>
          </a:extLst>
        </p:spPr>
      </p:pic>
      <p:sp>
        <p:nvSpPr>
          <p:cNvPr id="13" name="CuadroTexto 12"/>
          <p:cNvSpPr txBox="1"/>
          <p:nvPr/>
        </p:nvSpPr>
        <p:spPr>
          <a:xfrm>
            <a:off x="3131909" y="2682886"/>
            <a:ext cx="914400" cy="504056"/>
          </a:xfrm>
          <a:prstGeom prst="rect">
            <a:avLst/>
          </a:prstGeom>
          <a:noFill/>
        </p:spPr>
        <p:txBody>
          <a:bodyPr wrap="none" rtlCol="0">
            <a:noAutofit/>
          </a:bodyPr>
          <a:lstStyle/>
          <a:p>
            <a:pPr algn="ctr"/>
            <a:r>
              <a:rPr lang="es-ES" sz="1100" dirty="0">
                <a:solidFill>
                  <a:schemeClr val="accent2"/>
                </a:solidFill>
              </a:rPr>
              <a:t>v</a:t>
            </a:r>
            <a:r>
              <a:rPr lang="es-ES" sz="1100" dirty="0" smtClean="0">
                <a:solidFill>
                  <a:schemeClr val="accent2"/>
                </a:solidFill>
              </a:rPr>
              <a:t>1.6 </a:t>
            </a:r>
            <a:r>
              <a:rPr lang="es-ES" sz="1100" dirty="0">
                <a:solidFill>
                  <a:schemeClr val="accent2"/>
                </a:solidFill>
              </a:rPr>
              <a:t>(</a:t>
            </a:r>
            <a:r>
              <a:rPr lang="es-ES" sz="1100" dirty="0" smtClean="0">
                <a:solidFill>
                  <a:schemeClr val="accent2"/>
                </a:solidFill>
              </a:rPr>
              <a:t>2009)</a:t>
            </a:r>
          </a:p>
          <a:p>
            <a:pPr algn="ctr"/>
            <a:r>
              <a:rPr lang="es-ES" sz="1100" dirty="0" smtClean="0">
                <a:solidFill>
                  <a:schemeClr val="accent2"/>
                </a:solidFill>
              </a:rPr>
              <a:t>Donut</a:t>
            </a:r>
            <a:endParaRPr lang="es-ES" sz="1100" dirty="0">
              <a:solidFill>
                <a:schemeClr val="accent2"/>
              </a:solidFill>
            </a:endParaRPr>
          </a:p>
          <a:p>
            <a:pPr algn="ctr"/>
            <a:endParaRPr lang="es-ES" sz="1100" dirty="0">
              <a:solidFill>
                <a:schemeClr val="accent2"/>
              </a:solidFill>
            </a:endParaRPr>
          </a:p>
        </p:txBody>
      </p:sp>
      <p:pic>
        <p:nvPicPr>
          <p:cNvPr id="10250" name="Picture 10" descr="Android Eclair - Viquipèdia, l'enciclopèdia lliur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68533" y="1843256"/>
            <a:ext cx="1395346" cy="937672"/>
          </a:xfrm>
          <a:prstGeom prst="rect">
            <a:avLst/>
          </a:prstGeom>
          <a:noFill/>
          <a:extLst>
            <a:ext uri="{909E8E84-426E-40DD-AFC4-6F175D3DCCD1}">
              <a14:hiddenFill xmlns:a14="http://schemas.microsoft.com/office/drawing/2010/main">
                <a:solidFill>
                  <a:srgbClr val="FFFFFF"/>
                </a:solidFill>
              </a14:hiddenFill>
            </a:ext>
          </a:extLst>
        </p:spPr>
      </p:pic>
      <p:sp>
        <p:nvSpPr>
          <p:cNvPr id="17" name="CuadroTexto 16"/>
          <p:cNvSpPr txBox="1"/>
          <p:nvPr/>
        </p:nvSpPr>
        <p:spPr>
          <a:xfrm>
            <a:off x="5817840" y="2672016"/>
            <a:ext cx="914400" cy="504056"/>
          </a:xfrm>
          <a:prstGeom prst="rect">
            <a:avLst/>
          </a:prstGeom>
          <a:noFill/>
        </p:spPr>
        <p:txBody>
          <a:bodyPr wrap="none" rtlCol="0">
            <a:noAutofit/>
          </a:bodyPr>
          <a:lstStyle/>
          <a:p>
            <a:pPr algn="ctr"/>
            <a:r>
              <a:rPr lang="es-ES" sz="1100" dirty="0">
                <a:solidFill>
                  <a:schemeClr val="accent2"/>
                </a:solidFill>
              </a:rPr>
              <a:t>v</a:t>
            </a:r>
            <a:r>
              <a:rPr lang="es-ES" sz="1100" dirty="0" smtClean="0">
                <a:solidFill>
                  <a:schemeClr val="accent2"/>
                </a:solidFill>
              </a:rPr>
              <a:t>2.2 </a:t>
            </a:r>
            <a:r>
              <a:rPr lang="es-ES" sz="1100" dirty="0">
                <a:solidFill>
                  <a:schemeClr val="accent2"/>
                </a:solidFill>
              </a:rPr>
              <a:t>(</a:t>
            </a:r>
            <a:r>
              <a:rPr lang="es-ES" sz="1100" dirty="0" smtClean="0">
                <a:solidFill>
                  <a:schemeClr val="accent2"/>
                </a:solidFill>
              </a:rPr>
              <a:t>2010)</a:t>
            </a:r>
          </a:p>
          <a:p>
            <a:pPr algn="ctr"/>
            <a:r>
              <a:rPr lang="es-ES" sz="1100" dirty="0" err="1" smtClean="0">
                <a:solidFill>
                  <a:schemeClr val="accent2"/>
                </a:solidFill>
              </a:rPr>
              <a:t>Froyo</a:t>
            </a:r>
            <a:endParaRPr lang="es-ES" sz="1100" dirty="0">
              <a:solidFill>
                <a:schemeClr val="accent2"/>
              </a:solidFill>
            </a:endParaRPr>
          </a:p>
          <a:p>
            <a:pPr algn="ctr"/>
            <a:endParaRPr lang="es-ES" sz="1100" dirty="0">
              <a:solidFill>
                <a:schemeClr val="accent2"/>
              </a:solidFill>
            </a:endParaRPr>
          </a:p>
        </p:txBody>
      </p:sp>
      <p:pic>
        <p:nvPicPr>
          <p:cNvPr id="8" name="Imagen 7"/>
          <p:cNvPicPr>
            <a:picLocks noChangeAspect="1"/>
          </p:cNvPicPr>
          <p:nvPr/>
        </p:nvPicPr>
        <p:blipFill rotWithShape="1">
          <a:blip r:embed="rId7"/>
          <a:srcRect l="1653" t="1328" r="-1653" b="-1328"/>
          <a:stretch/>
        </p:blipFill>
        <p:spPr>
          <a:xfrm>
            <a:off x="5889848" y="1790756"/>
            <a:ext cx="753211" cy="937672"/>
          </a:xfrm>
          <a:prstGeom prst="rect">
            <a:avLst/>
          </a:prstGeom>
        </p:spPr>
      </p:pic>
      <p:sp>
        <p:nvSpPr>
          <p:cNvPr id="19" name="CuadroTexto 18"/>
          <p:cNvSpPr txBox="1"/>
          <p:nvPr/>
        </p:nvSpPr>
        <p:spPr>
          <a:xfrm>
            <a:off x="6804248" y="2672016"/>
            <a:ext cx="914400" cy="504056"/>
          </a:xfrm>
          <a:prstGeom prst="rect">
            <a:avLst/>
          </a:prstGeom>
          <a:noFill/>
        </p:spPr>
        <p:txBody>
          <a:bodyPr wrap="none" rtlCol="0">
            <a:noAutofit/>
          </a:bodyPr>
          <a:lstStyle/>
          <a:p>
            <a:pPr algn="ctr"/>
            <a:r>
              <a:rPr lang="es-ES" sz="1100" dirty="0">
                <a:solidFill>
                  <a:schemeClr val="accent2"/>
                </a:solidFill>
              </a:rPr>
              <a:t>v</a:t>
            </a:r>
            <a:r>
              <a:rPr lang="es-ES" sz="1100" dirty="0" smtClean="0">
                <a:solidFill>
                  <a:schemeClr val="accent2"/>
                </a:solidFill>
              </a:rPr>
              <a:t>2.3 </a:t>
            </a:r>
            <a:r>
              <a:rPr lang="es-ES" sz="1100" dirty="0">
                <a:solidFill>
                  <a:schemeClr val="accent2"/>
                </a:solidFill>
              </a:rPr>
              <a:t>(</a:t>
            </a:r>
            <a:r>
              <a:rPr lang="es-ES" sz="1100" dirty="0" smtClean="0">
                <a:solidFill>
                  <a:schemeClr val="accent2"/>
                </a:solidFill>
              </a:rPr>
              <a:t>2010)</a:t>
            </a:r>
          </a:p>
          <a:p>
            <a:pPr algn="ctr"/>
            <a:r>
              <a:rPr lang="es-ES" sz="1100" dirty="0" err="1" smtClean="0">
                <a:solidFill>
                  <a:schemeClr val="accent2"/>
                </a:solidFill>
              </a:rPr>
              <a:t>Gingerbread</a:t>
            </a:r>
            <a:endParaRPr lang="es-ES" sz="1100" dirty="0">
              <a:solidFill>
                <a:schemeClr val="accent2"/>
              </a:solidFill>
            </a:endParaRPr>
          </a:p>
        </p:txBody>
      </p:sp>
      <p:pic>
        <p:nvPicPr>
          <p:cNvPr id="10252" name="Picture 12" descr="Android Gingerbread - Wikipedia, la enciclopedia libr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873244" y="1790756"/>
            <a:ext cx="739949" cy="910706"/>
          </a:xfrm>
          <a:prstGeom prst="rect">
            <a:avLst/>
          </a:prstGeom>
          <a:noFill/>
          <a:extLst>
            <a:ext uri="{909E8E84-426E-40DD-AFC4-6F175D3DCCD1}">
              <a14:hiddenFill xmlns:a14="http://schemas.microsoft.com/office/drawing/2010/main">
                <a:solidFill>
                  <a:srgbClr val="FFFFFF"/>
                </a:solidFill>
              </a14:hiddenFill>
            </a:ext>
          </a:extLst>
        </p:spPr>
      </p:pic>
      <p:pic>
        <p:nvPicPr>
          <p:cNvPr id="10254" name="Picture 14" descr="Android Honeycomb - Wikipedia, la enciclopedia libre"/>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740352" y="1805179"/>
            <a:ext cx="1193118" cy="975749"/>
          </a:xfrm>
          <a:prstGeom prst="rect">
            <a:avLst/>
          </a:prstGeom>
          <a:noFill/>
          <a:extLst>
            <a:ext uri="{909E8E84-426E-40DD-AFC4-6F175D3DCCD1}">
              <a14:hiddenFill xmlns:a14="http://schemas.microsoft.com/office/drawing/2010/main">
                <a:solidFill>
                  <a:srgbClr val="FFFFFF"/>
                </a:solidFill>
              </a14:hiddenFill>
            </a:ext>
          </a:extLst>
        </p:spPr>
      </p:pic>
      <p:sp>
        <p:nvSpPr>
          <p:cNvPr id="23" name="CuadroTexto 22"/>
          <p:cNvSpPr txBox="1"/>
          <p:nvPr/>
        </p:nvSpPr>
        <p:spPr>
          <a:xfrm>
            <a:off x="274963" y="4229535"/>
            <a:ext cx="914400" cy="504056"/>
          </a:xfrm>
          <a:prstGeom prst="rect">
            <a:avLst/>
          </a:prstGeom>
          <a:noFill/>
        </p:spPr>
        <p:txBody>
          <a:bodyPr wrap="none" rtlCol="0">
            <a:noAutofit/>
          </a:bodyPr>
          <a:lstStyle/>
          <a:p>
            <a:pPr algn="ctr"/>
            <a:r>
              <a:rPr lang="es-ES" sz="1100" dirty="0" smtClean="0">
                <a:solidFill>
                  <a:schemeClr val="bg2"/>
                </a:solidFill>
              </a:rPr>
              <a:t>v4.0 (2011)</a:t>
            </a:r>
          </a:p>
          <a:p>
            <a:pPr algn="ctr"/>
            <a:r>
              <a:rPr lang="es-ES" sz="1100" dirty="0" smtClean="0">
                <a:solidFill>
                  <a:schemeClr val="bg2"/>
                </a:solidFill>
              </a:rPr>
              <a:t>Ice </a:t>
            </a:r>
            <a:r>
              <a:rPr lang="es-ES" sz="1100" dirty="0" err="1" smtClean="0">
                <a:solidFill>
                  <a:schemeClr val="bg2"/>
                </a:solidFill>
              </a:rPr>
              <a:t>Cream</a:t>
            </a:r>
            <a:r>
              <a:rPr lang="es-ES" sz="1100" dirty="0" smtClean="0">
                <a:solidFill>
                  <a:schemeClr val="bg2"/>
                </a:solidFill>
              </a:rPr>
              <a:t> </a:t>
            </a:r>
            <a:r>
              <a:rPr lang="es-ES" sz="1100" dirty="0" err="1" smtClean="0">
                <a:solidFill>
                  <a:schemeClr val="bg2"/>
                </a:solidFill>
              </a:rPr>
              <a:t>Sandwitch</a:t>
            </a:r>
            <a:endParaRPr lang="es-ES" sz="1100" dirty="0">
              <a:solidFill>
                <a:schemeClr val="bg2"/>
              </a:solidFill>
            </a:endParaRPr>
          </a:p>
          <a:p>
            <a:pPr algn="ctr"/>
            <a:endParaRPr lang="es-ES" sz="1100" dirty="0">
              <a:solidFill>
                <a:schemeClr val="bg2"/>
              </a:solidFill>
            </a:endParaRPr>
          </a:p>
        </p:txBody>
      </p:sp>
      <p:pic>
        <p:nvPicPr>
          <p:cNvPr id="10256" name="Picture 16" descr="Google presenta oficialmente Ice Cream Sandwich para alimentar al nuevo Galaxy Nexus (actualizado con vídeo)"/>
          <p:cNvPicPr>
            <a:picLocks noChangeAspect="1" noChangeArrowheads="1"/>
          </p:cNvPicPr>
          <p:nvPr/>
        </p:nvPicPr>
        <p:blipFill rotWithShape="1">
          <a:blip r:embed="rId10" cstate="print">
            <a:extLst>
              <a:ext uri="{28A0092B-C50C-407E-A947-70E740481C1C}">
                <a14:useLocalDpi xmlns:a14="http://schemas.microsoft.com/office/drawing/2010/main" val="0"/>
              </a:ext>
            </a:extLst>
          </a:blip>
          <a:srcRect l="10869" r="11344"/>
          <a:stretch/>
        </p:blipFill>
        <p:spPr bwMode="auto">
          <a:xfrm>
            <a:off x="107504" y="3384528"/>
            <a:ext cx="1316317" cy="908568"/>
          </a:xfrm>
          <a:prstGeom prst="rect">
            <a:avLst/>
          </a:prstGeom>
          <a:noFill/>
          <a:extLst>
            <a:ext uri="{909E8E84-426E-40DD-AFC4-6F175D3DCCD1}">
              <a14:hiddenFill xmlns:a14="http://schemas.microsoft.com/office/drawing/2010/main">
                <a:solidFill>
                  <a:srgbClr val="FFFFFF"/>
                </a:solidFill>
              </a14:hiddenFill>
            </a:ext>
          </a:extLst>
        </p:spPr>
      </p:pic>
      <p:sp>
        <p:nvSpPr>
          <p:cNvPr id="25" name="CuadroTexto 24"/>
          <p:cNvSpPr txBox="1"/>
          <p:nvPr/>
        </p:nvSpPr>
        <p:spPr>
          <a:xfrm>
            <a:off x="1547664" y="4229535"/>
            <a:ext cx="914400" cy="504056"/>
          </a:xfrm>
          <a:prstGeom prst="rect">
            <a:avLst/>
          </a:prstGeom>
          <a:noFill/>
        </p:spPr>
        <p:txBody>
          <a:bodyPr wrap="none" rtlCol="0">
            <a:noAutofit/>
          </a:bodyPr>
          <a:lstStyle/>
          <a:p>
            <a:pPr algn="ctr"/>
            <a:r>
              <a:rPr lang="es-ES" sz="1100" dirty="0" smtClean="0">
                <a:solidFill>
                  <a:schemeClr val="bg2"/>
                </a:solidFill>
              </a:rPr>
              <a:t>v4.1-4.3 (2012)</a:t>
            </a:r>
          </a:p>
          <a:p>
            <a:pPr algn="ctr"/>
            <a:r>
              <a:rPr lang="es-ES" sz="1100" dirty="0" err="1" smtClean="0">
                <a:solidFill>
                  <a:schemeClr val="bg2"/>
                </a:solidFill>
              </a:rPr>
              <a:t>Jelly</a:t>
            </a:r>
            <a:r>
              <a:rPr lang="es-ES" sz="1100" dirty="0" smtClean="0">
                <a:solidFill>
                  <a:schemeClr val="bg2"/>
                </a:solidFill>
              </a:rPr>
              <a:t> </a:t>
            </a:r>
            <a:r>
              <a:rPr lang="es-ES" sz="1100" dirty="0" err="1" smtClean="0">
                <a:solidFill>
                  <a:schemeClr val="bg2"/>
                </a:solidFill>
              </a:rPr>
              <a:t>Bean</a:t>
            </a:r>
            <a:endParaRPr lang="es-ES" sz="1100" dirty="0">
              <a:solidFill>
                <a:schemeClr val="bg2"/>
              </a:solidFill>
            </a:endParaRPr>
          </a:p>
          <a:p>
            <a:pPr algn="ctr"/>
            <a:endParaRPr lang="es-ES" sz="1100" dirty="0">
              <a:solidFill>
                <a:schemeClr val="bg2"/>
              </a:solidFill>
            </a:endParaRPr>
          </a:p>
        </p:txBody>
      </p:sp>
      <p:pic>
        <p:nvPicPr>
          <p:cNvPr id="10260" name="Picture 20" descr="Jelly Bean para Android - Descarga el APK en Uptodown"/>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561190" y="3342178"/>
            <a:ext cx="911672" cy="911672"/>
          </a:xfrm>
          <a:prstGeom prst="rect">
            <a:avLst/>
          </a:prstGeom>
          <a:noFill/>
          <a:extLst>
            <a:ext uri="{909E8E84-426E-40DD-AFC4-6F175D3DCCD1}">
              <a14:hiddenFill xmlns:a14="http://schemas.microsoft.com/office/drawing/2010/main">
                <a:solidFill>
                  <a:srgbClr val="FFFFFF"/>
                </a:solidFill>
              </a14:hiddenFill>
            </a:ext>
          </a:extLst>
        </p:spPr>
      </p:pic>
      <p:sp>
        <p:nvSpPr>
          <p:cNvPr id="28" name="CuadroTexto 27"/>
          <p:cNvSpPr txBox="1"/>
          <p:nvPr/>
        </p:nvSpPr>
        <p:spPr>
          <a:xfrm>
            <a:off x="2555776" y="4222010"/>
            <a:ext cx="914400" cy="504056"/>
          </a:xfrm>
          <a:prstGeom prst="rect">
            <a:avLst/>
          </a:prstGeom>
          <a:noFill/>
        </p:spPr>
        <p:txBody>
          <a:bodyPr wrap="none" rtlCol="0">
            <a:noAutofit/>
          </a:bodyPr>
          <a:lstStyle/>
          <a:p>
            <a:pPr algn="ctr"/>
            <a:r>
              <a:rPr lang="es-ES" sz="1100" dirty="0" smtClean="0">
                <a:solidFill>
                  <a:schemeClr val="bg2"/>
                </a:solidFill>
              </a:rPr>
              <a:t>v4.4 (2013)</a:t>
            </a:r>
          </a:p>
          <a:p>
            <a:pPr algn="ctr"/>
            <a:r>
              <a:rPr lang="es-ES" sz="1100" dirty="0" smtClean="0">
                <a:solidFill>
                  <a:schemeClr val="bg2"/>
                </a:solidFill>
              </a:rPr>
              <a:t>KitKat</a:t>
            </a:r>
            <a:endParaRPr lang="es-ES" sz="1100" dirty="0">
              <a:solidFill>
                <a:schemeClr val="bg2"/>
              </a:solidFill>
            </a:endParaRPr>
          </a:p>
          <a:p>
            <a:pPr algn="ctr"/>
            <a:endParaRPr lang="es-ES" sz="1100" dirty="0">
              <a:solidFill>
                <a:schemeClr val="bg2"/>
              </a:solidFill>
            </a:endParaRPr>
          </a:p>
        </p:txBody>
      </p:sp>
      <p:pic>
        <p:nvPicPr>
          <p:cNvPr id="10262" name="Picture 22" descr="Android y KitKat, juntos en la nueva versión del sistema operativo : Applicantes – Información sobre apps y juegos para móviles"/>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2596012" y="3342178"/>
            <a:ext cx="736795" cy="916082"/>
          </a:xfrm>
          <a:prstGeom prst="rect">
            <a:avLst/>
          </a:prstGeom>
          <a:noFill/>
          <a:extLst>
            <a:ext uri="{909E8E84-426E-40DD-AFC4-6F175D3DCCD1}">
              <a14:hiddenFill xmlns:a14="http://schemas.microsoft.com/office/drawing/2010/main">
                <a:solidFill>
                  <a:srgbClr val="FFFFFF"/>
                </a:solidFill>
              </a14:hiddenFill>
            </a:ext>
          </a:extLst>
        </p:spPr>
      </p:pic>
      <p:sp>
        <p:nvSpPr>
          <p:cNvPr id="30" name="CuadroTexto 29"/>
          <p:cNvSpPr txBox="1"/>
          <p:nvPr/>
        </p:nvSpPr>
        <p:spPr>
          <a:xfrm>
            <a:off x="3491880" y="4217745"/>
            <a:ext cx="914400" cy="504056"/>
          </a:xfrm>
          <a:prstGeom prst="rect">
            <a:avLst/>
          </a:prstGeom>
          <a:noFill/>
        </p:spPr>
        <p:txBody>
          <a:bodyPr wrap="none" rtlCol="0">
            <a:noAutofit/>
          </a:bodyPr>
          <a:lstStyle/>
          <a:p>
            <a:pPr algn="ctr"/>
            <a:r>
              <a:rPr lang="es-ES" sz="1100" dirty="0">
                <a:solidFill>
                  <a:schemeClr val="bg2"/>
                </a:solidFill>
              </a:rPr>
              <a:t>v</a:t>
            </a:r>
            <a:r>
              <a:rPr lang="es-ES" sz="1100" dirty="0" smtClean="0">
                <a:solidFill>
                  <a:schemeClr val="bg2"/>
                </a:solidFill>
              </a:rPr>
              <a:t>5.0-5.1 (2014)</a:t>
            </a:r>
          </a:p>
          <a:p>
            <a:pPr algn="ctr"/>
            <a:r>
              <a:rPr lang="es-ES" sz="1100" dirty="0" err="1" smtClean="0">
                <a:solidFill>
                  <a:schemeClr val="bg2"/>
                </a:solidFill>
              </a:rPr>
              <a:t>Lollipop</a:t>
            </a:r>
            <a:endParaRPr lang="es-ES" sz="1100" dirty="0">
              <a:solidFill>
                <a:schemeClr val="bg2"/>
              </a:solidFill>
            </a:endParaRPr>
          </a:p>
          <a:p>
            <a:pPr algn="ctr"/>
            <a:endParaRPr lang="es-ES" sz="1100" dirty="0">
              <a:solidFill>
                <a:schemeClr val="bg2"/>
              </a:solidFill>
            </a:endParaRPr>
          </a:p>
        </p:txBody>
      </p:sp>
      <p:pic>
        <p:nvPicPr>
          <p:cNvPr id="9" name="Imagen 8"/>
          <p:cNvPicPr>
            <a:picLocks noChangeAspect="1"/>
          </p:cNvPicPr>
          <p:nvPr/>
        </p:nvPicPr>
        <p:blipFill>
          <a:blip r:embed="rId13"/>
          <a:stretch>
            <a:fillRect/>
          </a:stretch>
        </p:blipFill>
        <p:spPr>
          <a:xfrm>
            <a:off x="3563888" y="3069498"/>
            <a:ext cx="853430" cy="1184352"/>
          </a:xfrm>
          <a:prstGeom prst="rect">
            <a:avLst/>
          </a:prstGeom>
        </p:spPr>
      </p:pic>
      <p:sp>
        <p:nvSpPr>
          <p:cNvPr id="32" name="CuadroTexto 31"/>
          <p:cNvSpPr txBox="1"/>
          <p:nvPr/>
        </p:nvSpPr>
        <p:spPr>
          <a:xfrm>
            <a:off x="4456135" y="4229535"/>
            <a:ext cx="914400" cy="504056"/>
          </a:xfrm>
          <a:prstGeom prst="rect">
            <a:avLst/>
          </a:prstGeom>
          <a:noFill/>
        </p:spPr>
        <p:txBody>
          <a:bodyPr wrap="none" rtlCol="0">
            <a:noAutofit/>
          </a:bodyPr>
          <a:lstStyle/>
          <a:p>
            <a:pPr algn="ctr"/>
            <a:r>
              <a:rPr lang="es-ES" sz="1100" dirty="0">
                <a:solidFill>
                  <a:schemeClr val="bg2"/>
                </a:solidFill>
              </a:rPr>
              <a:t>v</a:t>
            </a:r>
            <a:r>
              <a:rPr lang="es-ES" sz="1100" dirty="0" smtClean="0">
                <a:solidFill>
                  <a:schemeClr val="bg2"/>
                </a:solidFill>
              </a:rPr>
              <a:t>6.0 (2015)</a:t>
            </a:r>
          </a:p>
          <a:p>
            <a:pPr algn="ctr"/>
            <a:r>
              <a:rPr lang="es-ES" sz="1100" dirty="0" err="1" smtClean="0">
                <a:solidFill>
                  <a:schemeClr val="bg2"/>
                </a:solidFill>
              </a:rPr>
              <a:t>Marshmallow</a:t>
            </a:r>
            <a:endParaRPr lang="es-ES" sz="1100" dirty="0">
              <a:solidFill>
                <a:schemeClr val="bg2"/>
              </a:solidFill>
            </a:endParaRPr>
          </a:p>
          <a:p>
            <a:pPr algn="ctr"/>
            <a:endParaRPr lang="es-ES" sz="1100" dirty="0">
              <a:solidFill>
                <a:schemeClr val="bg2"/>
              </a:solidFill>
            </a:endParaRPr>
          </a:p>
        </p:txBody>
      </p:sp>
      <p:pic>
        <p:nvPicPr>
          <p:cNvPr id="10264" name="Picture 24" descr="Android Marshmallow Guide - Android Guides"/>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4571375" y="3342178"/>
            <a:ext cx="683920" cy="921013"/>
          </a:xfrm>
          <a:prstGeom prst="rect">
            <a:avLst/>
          </a:prstGeom>
          <a:noFill/>
          <a:extLst>
            <a:ext uri="{909E8E84-426E-40DD-AFC4-6F175D3DCCD1}">
              <a14:hiddenFill xmlns:a14="http://schemas.microsoft.com/office/drawing/2010/main">
                <a:solidFill>
                  <a:srgbClr val="FFFFFF"/>
                </a:solidFill>
              </a14:hiddenFill>
            </a:ext>
          </a:extLst>
        </p:spPr>
      </p:pic>
      <p:sp>
        <p:nvSpPr>
          <p:cNvPr id="34" name="CuadroTexto 33"/>
          <p:cNvSpPr txBox="1"/>
          <p:nvPr/>
        </p:nvSpPr>
        <p:spPr>
          <a:xfrm>
            <a:off x="5487721" y="4217745"/>
            <a:ext cx="914400" cy="504056"/>
          </a:xfrm>
          <a:prstGeom prst="rect">
            <a:avLst/>
          </a:prstGeom>
          <a:noFill/>
        </p:spPr>
        <p:txBody>
          <a:bodyPr wrap="none" rtlCol="0">
            <a:noAutofit/>
          </a:bodyPr>
          <a:lstStyle/>
          <a:p>
            <a:pPr algn="ctr"/>
            <a:r>
              <a:rPr lang="es-ES" sz="1100" dirty="0" smtClean="0">
                <a:solidFill>
                  <a:schemeClr val="bg2"/>
                </a:solidFill>
              </a:rPr>
              <a:t>v7.0-7.1 (2016)</a:t>
            </a:r>
          </a:p>
          <a:p>
            <a:pPr algn="ctr"/>
            <a:r>
              <a:rPr lang="es-ES" sz="1100" dirty="0" err="1" smtClean="0">
                <a:solidFill>
                  <a:schemeClr val="bg2"/>
                </a:solidFill>
              </a:rPr>
              <a:t>Nougat</a:t>
            </a:r>
            <a:endParaRPr lang="es-ES" sz="1100" dirty="0">
              <a:solidFill>
                <a:schemeClr val="bg2"/>
              </a:solidFill>
            </a:endParaRPr>
          </a:p>
          <a:p>
            <a:pPr algn="ctr"/>
            <a:endParaRPr lang="es-ES" sz="1100" dirty="0">
              <a:solidFill>
                <a:schemeClr val="bg2"/>
              </a:solidFill>
            </a:endParaRPr>
          </a:p>
        </p:txBody>
      </p:sp>
      <p:pic>
        <p:nvPicPr>
          <p:cNvPr id="10266" name="Picture 26" descr="Google detalla características de seguridad de Android 7.0 Nougat - Una Al Día"/>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5436096" y="3356051"/>
            <a:ext cx="966025" cy="937045"/>
          </a:xfrm>
          <a:prstGeom prst="rect">
            <a:avLst/>
          </a:prstGeom>
          <a:noFill/>
          <a:extLst>
            <a:ext uri="{909E8E84-426E-40DD-AFC4-6F175D3DCCD1}">
              <a14:hiddenFill xmlns:a14="http://schemas.microsoft.com/office/drawing/2010/main">
                <a:solidFill>
                  <a:srgbClr val="FFFFFF"/>
                </a:solidFill>
              </a14:hiddenFill>
            </a:ext>
          </a:extLst>
        </p:spPr>
      </p:pic>
      <p:sp>
        <p:nvSpPr>
          <p:cNvPr id="36" name="CuadroTexto 35"/>
          <p:cNvSpPr txBox="1"/>
          <p:nvPr/>
        </p:nvSpPr>
        <p:spPr>
          <a:xfrm>
            <a:off x="6537920" y="4221044"/>
            <a:ext cx="914400" cy="504056"/>
          </a:xfrm>
          <a:prstGeom prst="rect">
            <a:avLst/>
          </a:prstGeom>
          <a:noFill/>
        </p:spPr>
        <p:txBody>
          <a:bodyPr wrap="none" rtlCol="0">
            <a:noAutofit/>
          </a:bodyPr>
          <a:lstStyle/>
          <a:p>
            <a:pPr algn="ctr"/>
            <a:r>
              <a:rPr lang="es-ES" sz="1100" dirty="0">
                <a:solidFill>
                  <a:schemeClr val="bg2"/>
                </a:solidFill>
              </a:rPr>
              <a:t>v</a:t>
            </a:r>
            <a:r>
              <a:rPr lang="es-ES" sz="1100" dirty="0" smtClean="0">
                <a:solidFill>
                  <a:schemeClr val="bg2"/>
                </a:solidFill>
              </a:rPr>
              <a:t>8.0-8.1 (2017)</a:t>
            </a:r>
          </a:p>
          <a:p>
            <a:pPr algn="ctr"/>
            <a:r>
              <a:rPr lang="es-ES" sz="1100" dirty="0" smtClean="0">
                <a:solidFill>
                  <a:schemeClr val="bg2"/>
                </a:solidFill>
              </a:rPr>
              <a:t>Oreo</a:t>
            </a:r>
            <a:endParaRPr lang="es-ES" sz="1100" dirty="0">
              <a:solidFill>
                <a:schemeClr val="bg2"/>
              </a:solidFill>
            </a:endParaRPr>
          </a:p>
          <a:p>
            <a:pPr algn="ctr"/>
            <a:endParaRPr lang="es-ES" sz="1100" dirty="0">
              <a:solidFill>
                <a:schemeClr val="bg2"/>
              </a:solidFill>
            </a:endParaRPr>
          </a:p>
        </p:txBody>
      </p:sp>
      <p:pic>
        <p:nvPicPr>
          <p:cNvPr id="10268" name="Picture 28" descr="Android Oreo | Platform | Android Developers"/>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6671950" y="3342178"/>
            <a:ext cx="605336" cy="917176"/>
          </a:xfrm>
          <a:prstGeom prst="rect">
            <a:avLst/>
          </a:prstGeom>
          <a:noFill/>
          <a:extLst>
            <a:ext uri="{909E8E84-426E-40DD-AFC4-6F175D3DCCD1}">
              <a14:hiddenFill xmlns:a14="http://schemas.microsoft.com/office/drawing/2010/main">
                <a:solidFill>
                  <a:srgbClr val="FFFFFF"/>
                </a:solidFill>
              </a14:hiddenFill>
            </a:ext>
          </a:extLst>
        </p:spPr>
      </p:pic>
      <p:pic>
        <p:nvPicPr>
          <p:cNvPr id="10270" name="Picture 30" descr="Android 9 Pie | Platform | Android Developers"/>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7494300" y="3411415"/>
            <a:ext cx="1584486" cy="927901"/>
          </a:xfrm>
          <a:prstGeom prst="rect">
            <a:avLst/>
          </a:prstGeom>
          <a:noFill/>
          <a:extLst>
            <a:ext uri="{909E8E84-426E-40DD-AFC4-6F175D3DCCD1}">
              <a14:hiddenFill xmlns:a14="http://schemas.microsoft.com/office/drawing/2010/main">
                <a:solidFill>
                  <a:srgbClr val="FFFFFF"/>
                </a:solidFill>
              </a14:hiddenFill>
            </a:ext>
          </a:extLst>
        </p:spPr>
      </p:pic>
      <p:sp>
        <p:nvSpPr>
          <p:cNvPr id="40" name="CuadroTexto 39"/>
          <p:cNvSpPr txBox="1"/>
          <p:nvPr/>
        </p:nvSpPr>
        <p:spPr>
          <a:xfrm>
            <a:off x="110444" y="5805264"/>
            <a:ext cx="914400" cy="504056"/>
          </a:xfrm>
          <a:prstGeom prst="rect">
            <a:avLst/>
          </a:prstGeom>
          <a:noFill/>
        </p:spPr>
        <p:txBody>
          <a:bodyPr wrap="none" rtlCol="0">
            <a:noAutofit/>
          </a:bodyPr>
          <a:lstStyle/>
          <a:p>
            <a:pPr algn="ctr"/>
            <a:r>
              <a:rPr lang="es-ES" sz="1100" dirty="0" smtClean="0">
                <a:solidFill>
                  <a:schemeClr val="bg2"/>
                </a:solidFill>
              </a:rPr>
              <a:t>v10 (2019)</a:t>
            </a:r>
          </a:p>
          <a:p>
            <a:pPr algn="ctr"/>
            <a:r>
              <a:rPr lang="es-ES" sz="1100" dirty="0" smtClean="0">
                <a:solidFill>
                  <a:schemeClr val="bg2"/>
                </a:solidFill>
              </a:rPr>
              <a:t>(Quince </a:t>
            </a:r>
            <a:r>
              <a:rPr lang="es-ES" sz="1100" dirty="0" err="1" smtClean="0">
                <a:solidFill>
                  <a:schemeClr val="bg2"/>
                </a:solidFill>
              </a:rPr>
              <a:t>Tart</a:t>
            </a:r>
            <a:r>
              <a:rPr lang="es-ES" sz="1100" dirty="0" smtClean="0">
                <a:solidFill>
                  <a:schemeClr val="bg2"/>
                </a:solidFill>
              </a:rPr>
              <a:t>)</a:t>
            </a:r>
            <a:endParaRPr lang="es-ES" sz="1100" dirty="0">
              <a:solidFill>
                <a:schemeClr val="bg2"/>
              </a:solidFill>
            </a:endParaRPr>
          </a:p>
          <a:p>
            <a:pPr algn="ctr"/>
            <a:endParaRPr lang="es-ES" sz="1100" dirty="0">
              <a:solidFill>
                <a:schemeClr val="bg2"/>
              </a:solidFill>
            </a:endParaRPr>
          </a:p>
        </p:txBody>
      </p:sp>
      <p:pic>
        <p:nvPicPr>
          <p:cNvPr id="11" name="Imagen 10"/>
          <p:cNvPicPr>
            <a:picLocks noChangeAspect="1"/>
          </p:cNvPicPr>
          <p:nvPr/>
        </p:nvPicPr>
        <p:blipFill>
          <a:blip r:embed="rId18"/>
          <a:stretch>
            <a:fillRect/>
          </a:stretch>
        </p:blipFill>
        <p:spPr>
          <a:xfrm>
            <a:off x="107504" y="4914354"/>
            <a:ext cx="965171" cy="926043"/>
          </a:xfrm>
          <a:prstGeom prst="rect">
            <a:avLst/>
          </a:prstGeom>
        </p:spPr>
      </p:pic>
      <p:sp>
        <p:nvSpPr>
          <p:cNvPr id="42" name="CuadroTexto 41"/>
          <p:cNvSpPr txBox="1"/>
          <p:nvPr/>
        </p:nvSpPr>
        <p:spPr>
          <a:xfrm>
            <a:off x="1197534" y="5805264"/>
            <a:ext cx="914400" cy="504056"/>
          </a:xfrm>
          <a:prstGeom prst="rect">
            <a:avLst/>
          </a:prstGeom>
          <a:noFill/>
        </p:spPr>
        <p:txBody>
          <a:bodyPr wrap="none" rtlCol="0">
            <a:noAutofit/>
          </a:bodyPr>
          <a:lstStyle/>
          <a:p>
            <a:pPr algn="ctr"/>
            <a:r>
              <a:rPr lang="es-ES" sz="1100" dirty="0" smtClean="0">
                <a:solidFill>
                  <a:schemeClr val="bg2"/>
                </a:solidFill>
              </a:rPr>
              <a:t>v11 (2020)</a:t>
            </a:r>
          </a:p>
          <a:p>
            <a:pPr algn="ctr"/>
            <a:r>
              <a:rPr lang="es-ES" sz="1100" dirty="0" smtClean="0">
                <a:solidFill>
                  <a:schemeClr val="bg2"/>
                </a:solidFill>
              </a:rPr>
              <a:t>(Red </a:t>
            </a:r>
            <a:r>
              <a:rPr lang="es-ES" sz="1100" dirty="0" err="1" smtClean="0">
                <a:solidFill>
                  <a:schemeClr val="bg2"/>
                </a:solidFill>
              </a:rPr>
              <a:t>Velvet</a:t>
            </a:r>
            <a:r>
              <a:rPr lang="es-ES" sz="1100" dirty="0" smtClean="0">
                <a:solidFill>
                  <a:schemeClr val="bg2"/>
                </a:solidFill>
              </a:rPr>
              <a:t> Cake)</a:t>
            </a:r>
            <a:endParaRPr lang="es-ES" sz="1100" dirty="0">
              <a:solidFill>
                <a:schemeClr val="bg2"/>
              </a:solidFill>
            </a:endParaRPr>
          </a:p>
          <a:p>
            <a:pPr algn="ctr"/>
            <a:endParaRPr lang="es-ES" sz="1100" dirty="0">
              <a:solidFill>
                <a:schemeClr val="bg2"/>
              </a:solidFill>
            </a:endParaRPr>
          </a:p>
        </p:txBody>
      </p:sp>
      <p:pic>
        <p:nvPicPr>
          <p:cNvPr id="10272" name="Picture 32" descr="Android 11 - Wikipedia, la enciclopedia libre"/>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1190564" y="4908025"/>
            <a:ext cx="932372" cy="932372"/>
          </a:xfrm>
          <a:prstGeom prst="rect">
            <a:avLst/>
          </a:prstGeom>
          <a:noFill/>
          <a:extLst>
            <a:ext uri="{909E8E84-426E-40DD-AFC4-6F175D3DCCD1}">
              <a14:hiddenFill xmlns:a14="http://schemas.microsoft.com/office/drawing/2010/main">
                <a:solidFill>
                  <a:srgbClr val="FFFFFF"/>
                </a:solidFill>
              </a14:hiddenFill>
            </a:ext>
          </a:extLst>
        </p:spPr>
      </p:pic>
      <p:sp>
        <p:nvSpPr>
          <p:cNvPr id="45" name="CuadroTexto 44"/>
          <p:cNvSpPr txBox="1"/>
          <p:nvPr/>
        </p:nvSpPr>
        <p:spPr>
          <a:xfrm>
            <a:off x="2270684" y="5805264"/>
            <a:ext cx="914400" cy="504056"/>
          </a:xfrm>
          <a:prstGeom prst="rect">
            <a:avLst/>
          </a:prstGeom>
          <a:noFill/>
        </p:spPr>
        <p:txBody>
          <a:bodyPr wrap="none" rtlCol="0">
            <a:noAutofit/>
          </a:bodyPr>
          <a:lstStyle/>
          <a:p>
            <a:pPr algn="ctr"/>
            <a:r>
              <a:rPr lang="es-ES" sz="1100" dirty="0" smtClean="0">
                <a:solidFill>
                  <a:schemeClr val="bg2"/>
                </a:solidFill>
              </a:rPr>
              <a:t>v12 (2021)</a:t>
            </a:r>
          </a:p>
          <a:p>
            <a:pPr algn="ctr"/>
            <a:r>
              <a:rPr lang="es-ES" sz="1100" dirty="0" smtClean="0">
                <a:solidFill>
                  <a:schemeClr val="bg2"/>
                </a:solidFill>
              </a:rPr>
              <a:t>(Snow </a:t>
            </a:r>
            <a:r>
              <a:rPr lang="es-ES" sz="1100" dirty="0" err="1" smtClean="0">
                <a:solidFill>
                  <a:schemeClr val="bg2"/>
                </a:solidFill>
              </a:rPr>
              <a:t>Cone</a:t>
            </a:r>
            <a:r>
              <a:rPr lang="es-ES" sz="1100" dirty="0" smtClean="0">
                <a:solidFill>
                  <a:schemeClr val="bg2"/>
                </a:solidFill>
              </a:rPr>
              <a:t>)</a:t>
            </a:r>
            <a:endParaRPr lang="es-ES" sz="1100" dirty="0">
              <a:solidFill>
                <a:schemeClr val="bg2"/>
              </a:solidFill>
            </a:endParaRPr>
          </a:p>
          <a:p>
            <a:pPr algn="ctr"/>
            <a:endParaRPr lang="es-ES" sz="1100" dirty="0">
              <a:solidFill>
                <a:schemeClr val="bg2"/>
              </a:solidFill>
            </a:endParaRPr>
          </a:p>
        </p:txBody>
      </p:sp>
      <p:pic>
        <p:nvPicPr>
          <p:cNvPr id="10276" name="Picture 36" descr="Android 12 - Wikipedia, la enciclopedia libre"/>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2281079" y="4887107"/>
            <a:ext cx="954015" cy="954015"/>
          </a:xfrm>
          <a:prstGeom prst="rect">
            <a:avLst/>
          </a:prstGeom>
          <a:noFill/>
          <a:extLst>
            <a:ext uri="{909E8E84-426E-40DD-AFC4-6F175D3DCCD1}">
              <a14:hiddenFill xmlns:a14="http://schemas.microsoft.com/office/drawing/2010/main">
                <a:solidFill>
                  <a:srgbClr val="FFFFFF"/>
                </a:solidFill>
              </a14:hiddenFill>
            </a:ext>
          </a:extLst>
        </p:spPr>
      </p:pic>
      <p:sp>
        <p:nvSpPr>
          <p:cNvPr id="47" name="CuadroTexto 46"/>
          <p:cNvSpPr txBox="1"/>
          <p:nvPr/>
        </p:nvSpPr>
        <p:spPr>
          <a:xfrm>
            <a:off x="3350804" y="5805264"/>
            <a:ext cx="914400" cy="504056"/>
          </a:xfrm>
          <a:prstGeom prst="rect">
            <a:avLst/>
          </a:prstGeom>
          <a:noFill/>
        </p:spPr>
        <p:txBody>
          <a:bodyPr wrap="none" rtlCol="0">
            <a:noAutofit/>
          </a:bodyPr>
          <a:lstStyle/>
          <a:p>
            <a:pPr algn="ctr"/>
            <a:r>
              <a:rPr lang="es-ES" sz="1100" dirty="0" smtClean="0">
                <a:solidFill>
                  <a:schemeClr val="bg2"/>
                </a:solidFill>
              </a:rPr>
              <a:t>v13 (2022)</a:t>
            </a:r>
          </a:p>
          <a:p>
            <a:pPr algn="ctr"/>
            <a:r>
              <a:rPr lang="es-ES" sz="1100" dirty="0" smtClean="0">
                <a:solidFill>
                  <a:schemeClr val="bg2"/>
                </a:solidFill>
              </a:rPr>
              <a:t>(</a:t>
            </a:r>
            <a:r>
              <a:rPr lang="es-ES" sz="1100" dirty="0" err="1" smtClean="0">
                <a:solidFill>
                  <a:schemeClr val="bg2"/>
                </a:solidFill>
              </a:rPr>
              <a:t>Tiramisu</a:t>
            </a:r>
            <a:r>
              <a:rPr lang="es-ES" sz="1100" dirty="0" smtClean="0">
                <a:solidFill>
                  <a:schemeClr val="bg2"/>
                </a:solidFill>
              </a:rPr>
              <a:t>)</a:t>
            </a:r>
            <a:endParaRPr lang="es-ES" sz="1100" dirty="0">
              <a:solidFill>
                <a:schemeClr val="bg2"/>
              </a:solidFill>
            </a:endParaRPr>
          </a:p>
          <a:p>
            <a:pPr algn="ctr"/>
            <a:endParaRPr lang="es-ES" sz="1100" dirty="0">
              <a:solidFill>
                <a:schemeClr val="bg2"/>
              </a:solidFill>
            </a:endParaRPr>
          </a:p>
        </p:txBody>
      </p:sp>
      <p:pic>
        <p:nvPicPr>
          <p:cNvPr id="10278" name="Picture 38" descr="Android 13 - Wikipedia, la enciclopedia libre"/>
          <p:cNvPicPr>
            <a:picLocks noChangeAspect="1" noChangeArrowheads="1"/>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3366948" y="4886659"/>
            <a:ext cx="969640" cy="965312"/>
          </a:xfrm>
          <a:prstGeom prst="rect">
            <a:avLst/>
          </a:prstGeom>
          <a:noFill/>
          <a:extLst>
            <a:ext uri="{909E8E84-426E-40DD-AFC4-6F175D3DCCD1}">
              <a14:hiddenFill xmlns:a14="http://schemas.microsoft.com/office/drawing/2010/main">
                <a:solidFill>
                  <a:srgbClr val="FFFFFF"/>
                </a:solidFill>
              </a14:hiddenFill>
            </a:ext>
          </a:extLst>
        </p:spPr>
      </p:pic>
      <p:sp>
        <p:nvSpPr>
          <p:cNvPr id="49" name="CuadroTexto 48"/>
          <p:cNvSpPr txBox="1"/>
          <p:nvPr/>
        </p:nvSpPr>
        <p:spPr>
          <a:xfrm>
            <a:off x="4502932" y="5805264"/>
            <a:ext cx="914400" cy="504056"/>
          </a:xfrm>
          <a:prstGeom prst="rect">
            <a:avLst/>
          </a:prstGeom>
          <a:noFill/>
        </p:spPr>
        <p:txBody>
          <a:bodyPr wrap="none" rtlCol="0">
            <a:noAutofit/>
          </a:bodyPr>
          <a:lstStyle/>
          <a:p>
            <a:pPr algn="ctr"/>
            <a:r>
              <a:rPr lang="es-ES" sz="1100" dirty="0" smtClean="0">
                <a:solidFill>
                  <a:schemeClr val="bg2"/>
                </a:solidFill>
              </a:rPr>
              <a:t>v14 (2023)</a:t>
            </a:r>
          </a:p>
          <a:p>
            <a:pPr algn="ctr"/>
            <a:r>
              <a:rPr lang="es-ES" sz="1100" dirty="0" smtClean="0">
                <a:solidFill>
                  <a:schemeClr val="bg2"/>
                </a:solidFill>
              </a:rPr>
              <a:t>(</a:t>
            </a:r>
            <a:r>
              <a:rPr lang="es-ES" sz="1100" dirty="0" err="1" smtClean="0">
                <a:solidFill>
                  <a:schemeClr val="bg2"/>
                </a:solidFill>
              </a:rPr>
              <a:t>Upside</a:t>
            </a:r>
            <a:r>
              <a:rPr lang="es-ES" sz="1100" dirty="0" smtClean="0">
                <a:solidFill>
                  <a:schemeClr val="bg2"/>
                </a:solidFill>
              </a:rPr>
              <a:t> Down Cake)</a:t>
            </a:r>
            <a:endParaRPr lang="es-ES" sz="1100" dirty="0">
              <a:solidFill>
                <a:schemeClr val="bg2"/>
              </a:solidFill>
            </a:endParaRPr>
          </a:p>
          <a:p>
            <a:pPr algn="ctr"/>
            <a:endParaRPr lang="es-ES" sz="1100" dirty="0">
              <a:solidFill>
                <a:schemeClr val="bg2"/>
              </a:solidFill>
            </a:endParaRPr>
          </a:p>
        </p:txBody>
      </p:sp>
      <p:pic>
        <p:nvPicPr>
          <p:cNvPr id="10280" name="Picture 40" descr="Android 14 - Wikipedia, la enciclopedia libre"/>
          <p:cNvPicPr>
            <a:picLocks noChangeAspect="1" noChangeArrowheads="1"/>
          </p:cNvPicPr>
          <p:nvPr/>
        </p:nvPicPr>
        <p:blipFill>
          <a:blip r:embed="rId22" cstate="print">
            <a:extLst>
              <a:ext uri="{28A0092B-C50C-407E-A947-70E740481C1C}">
                <a14:useLocalDpi xmlns:a14="http://schemas.microsoft.com/office/drawing/2010/main" val="0"/>
              </a:ext>
            </a:extLst>
          </a:blip>
          <a:srcRect/>
          <a:stretch>
            <a:fillRect/>
          </a:stretch>
        </p:blipFill>
        <p:spPr bwMode="auto">
          <a:xfrm>
            <a:off x="4427984" y="4873832"/>
            <a:ext cx="1003440" cy="1003440"/>
          </a:xfrm>
          <a:prstGeom prst="rect">
            <a:avLst/>
          </a:prstGeom>
          <a:noFill/>
          <a:extLst>
            <a:ext uri="{909E8E84-426E-40DD-AFC4-6F175D3DCCD1}">
              <a14:hiddenFill xmlns:a14="http://schemas.microsoft.com/office/drawing/2010/main">
                <a:solidFill>
                  <a:srgbClr val="FFFFFF"/>
                </a:solidFill>
              </a14:hiddenFill>
            </a:ext>
          </a:extLst>
        </p:spPr>
      </p:pic>
      <p:sp>
        <p:nvSpPr>
          <p:cNvPr id="51" name="CuadroTexto 50"/>
          <p:cNvSpPr txBox="1"/>
          <p:nvPr/>
        </p:nvSpPr>
        <p:spPr>
          <a:xfrm>
            <a:off x="5820780" y="5805264"/>
            <a:ext cx="914400" cy="504056"/>
          </a:xfrm>
          <a:prstGeom prst="rect">
            <a:avLst/>
          </a:prstGeom>
          <a:noFill/>
        </p:spPr>
        <p:txBody>
          <a:bodyPr wrap="none" rtlCol="0">
            <a:noAutofit/>
          </a:bodyPr>
          <a:lstStyle/>
          <a:p>
            <a:pPr algn="ctr"/>
            <a:r>
              <a:rPr lang="es-ES" sz="1100" dirty="0" smtClean="0">
                <a:solidFill>
                  <a:schemeClr val="bg2"/>
                </a:solidFill>
              </a:rPr>
              <a:t>v15 (2024)</a:t>
            </a:r>
          </a:p>
          <a:p>
            <a:pPr algn="ctr"/>
            <a:r>
              <a:rPr lang="es-ES" sz="1100" dirty="0" smtClean="0">
                <a:solidFill>
                  <a:schemeClr val="bg2"/>
                </a:solidFill>
              </a:rPr>
              <a:t>(</a:t>
            </a:r>
            <a:r>
              <a:rPr lang="es-ES" sz="1100" dirty="0" err="1" smtClean="0">
                <a:solidFill>
                  <a:schemeClr val="bg2"/>
                </a:solidFill>
              </a:rPr>
              <a:t>Vanilla</a:t>
            </a:r>
            <a:r>
              <a:rPr lang="es-ES" sz="1100" dirty="0" smtClean="0">
                <a:solidFill>
                  <a:schemeClr val="bg2"/>
                </a:solidFill>
              </a:rPr>
              <a:t> Ice </a:t>
            </a:r>
            <a:r>
              <a:rPr lang="es-ES" sz="1100" dirty="0" err="1" smtClean="0">
                <a:solidFill>
                  <a:schemeClr val="bg2"/>
                </a:solidFill>
              </a:rPr>
              <a:t>Cream</a:t>
            </a:r>
            <a:r>
              <a:rPr lang="es-ES" sz="1100" dirty="0" smtClean="0">
                <a:solidFill>
                  <a:schemeClr val="bg2"/>
                </a:solidFill>
              </a:rPr>
              <a:t>)</a:t>
            </a:r>
            <a:endParaRPr lang="es-ES" sz="1100" dirty="0">
              <a:solidFill>
                <a:schemeClr val="bg2"/>
              </a:solidFill>
            </a:endParaRPr>
          </a:p>
          <a:p>
            <a:pPr algn="ctr"/>
            <a:endParaRPr lang="es-ES" sz="1100" dirty="0">
              <a:solidFill>
                <a:schemeClr val="bg2"/>
              </a:solidFill>
            </a:endParaRPr>
          </a:p>
        </p:txBody>
      </p:sp>
      <p:pic>
        <p:nvPicPr>
          <p:cNvPr id="10282" name="Picture 42" descr="Android 15 - Wikipedia, la enciclopedia libre"/>
          <p:cNvPicPr>
            <a:picLocks noChangeAspect="1" noChangeArrowheads="1"/>
          </p:cNvPicPr>
          <p:nvPr/>
        </p:nvPicPr>
        <p:blipFill>
          <a:blip r:embed="rId23" cstate="print">
            <a:extLst>
              <a:ext uri="{28A0092B-C50C-407E-A947-70E740481C1C}">
                <a14:useLocalDpi xmlns:a14="http://schemas.microsoft.com/office/drawing/2010/main" val="0"/>
              </a:ext>
            </a:extLst>
          </a:blip>
          <a:srcRect/>
          <a:stretch>
            <a:fillRect/>
          </a:stretch>
        </p:blipFill>
        <p:spPr bwMode="auto">
          <a:xfrm>
            <a:off x="5655060" y="4797152"/>
            <a:ext cx="1080120" cy="1080120"/>
          </a:xfrm>
          <a:prstGeom prst="rect">
            <a:avLst/>
          </a:prstGeom>
          <a:noFill/>
          <a:extLst>
            <a:ext uri="{909E8E84-426E-40DD-AFC4-6F175D3DCCD1}">
              <a14:hiddenFill xmlns:a14="http://schemas.microsoft.com/office/drawing/2010/main">
                <a:solidFill>
                  <a:srgbClr val="FFFFFF"/>
                </a:solidFill>
              </a14:hiddenFill>
            </a:ext>
          </a:extLst>
        </p:spPr>
      </p:pic>
      <p:sp>
        <p:nvSpPr>
          <p:cNvPr id="53" name="CuadroTexto 52"/>
          <p:cNvSpPr txBox="1"/>
          <p:nvPr/>
        </p:nvSpPr>
        <p:spPr>
          <a:xfrm>
            <a:off x="6910214" y="5805264"/>
            <a:ext cx="914400" cy="504056"/>
          </a:xfrm>
          <a:prstGeom prst="rect">
            <a:avLst/>
          </a:prstGeom>
          <a:noFill/>
        </p:spPr>
        <p:txBody>
          <a:bodyPr wrap="none" rtlCol="0">
            <a:noAutofit/>
          </a:bodyPr>
          <a:lstStyle/>
          <a:p>
            <a:pPr algn="ctr"/>
            <a:r>
              <a:rPr lang="es-ES" sz="1100" dirty="0" smtClean="0">
                <a:solidFill>
                  <a:schemeClr val="bg2"/>
                </a:solidFill>
              </a:rPr>
              <a:t>v16 (2025)</a:t>
            </a:r>
          </a:p>
          <a:p>
            <a:pPr algn="ctr"/>
            <a:r>
              <a:rPr lang="es-ES" sz="1100" dirty="0" smtClean="0">
                <a:solidFill>
                  <a:schemeClr val="bg2"/>
                </a:solidFill>
              </a:rPr>
              <a:t>(</a:t>
            </a:r>
            <a:r>
              <a:rPr lang="es-ES" sz="1100" dirty="0" err="1" smtClean="0">
                <a:solidFill>
                  <a:schemeClr val="bg2"/>
                </a:solidFill>
              </a:rPr>
              <a:t>Baklava</a:t>
            </a:r>
            <a:r>
              <a:rPr lang="es-ES" sz="1100" dirty="0" smtClean="0">
                <a:solidFill>
                  <a:schemeClr val="bg2"/>
                </a:solidFill>
              </a:rPr>
              <a:t>)</a:t>
            </a:r>
            <a:endParaRPr lang="es-ES" sz="1100" dirty="0">
              <a:solidFill>
                <a:schemeClr val="bg2"/>
              </a:solidFill>
            </a:endParaRPr>
          </a:p>
          <a:p>
            <a:pPr algn="ctr"/>
            <a:endParaRPr lang="es-ES" sz="1100" dirty="0">
              <a:solidFill>
                <a:schemeClr val="bg2"/>
              </a:solidFill>
            </a:endParaRPr>
          </a:p>
        </p:txBody>
      </p:sp>
      <p:pic>
        <p:nvPicPr>
          <p:cNvPr id="10284" name="Picture 44" descr="Android 16: Actualización de 2025"/>
          <p:cNvPicPr>
            <a:picLocks noChangeAspect="1" noChangeArrowheads="1"/>
          </p:cNvPicPr>
          <p:nvPr/>
        </p:nvPicPr>
        <p:blipFill>
          <a:blip r:embed="rId24" cstate="print">
            <a:extLst>
              <a:ext uri="{28A0092B-C50C-407E-A947-70E740481C1C}">
                <a14:useLocalDpi xmlns:a14="http://schemas.microsoft.com/office/drawing/2010/main" val="0"/>
              </a:ext>
            </a:extLst>
          </a:blip>
          <a:srcRect/>
          <a:stretch>
            <a:fillRect/>
          </a:stretch>
        </p:blipFill>
        <p:spPr bwMode="auto">
          <a:xfrm>
            <a:off x="6879196" y="4882693"/>
            <a:ext cx="945418" cy="969277"/>
          </a:xfrm>
          <a:prstGeom prst="rect">
            <a:avLst/>
          </a:prstGeom>
          <a:noFill/>
          <a:extLst>
            <a:ext uri="{909E8E84-426E-40DD-AFC4-6F175D3DCCD1}">
              <a14:hiddenFill xmlns:a14="http://schemas.microsoft.com/office/drawing/2010/main">
                <a:solidFill>
                  <a:srgbClr val="FFFFFF"/>
                </a:solidFill>
              </a14:hiddenFill>
            </a:ext>
          </a:extLst>
        </p:spPr>
      </p:pic>
      <p:sp>
        <p:nvSpPr>
          <p:cNvPr id="55" name="CuadroTexto 54"/>
          <p:cNvSpPr txBox="1"/>
          <p:nvPr/>
        </p:nvSpPr>
        <p:spPr>
          <a:xfrm>
            <a:off x="8031324" y="5805264"/>
            <a:ext cx="914400" cy="504056"/>
          </a:xfrm>
          <a:prstGeom prst="rect">
            <a:avLst/>
          </a:prstGeom>
          <a:noFill/>
        </p:spPr>
        <p:txBody>
          <a:bodyPr wrap="none" rtlCol="0">
            <a:noAutofit/>
          </a:bodyPr>
          <a:lstStyle/>
          <a:p>
            <a:pPr algn="ctr"/>
            <a:r>
              <a:rPr lang="es-ES" sz="1100" dirty="0" smtClean="0">
                <a:solidFill>
                  <a:schemeClr val="bg2"/>
                </a:solidFill>
              </a:rPr>
              <a:t>v17 (2026)</a:t>
            </a:r>
          </a:p>
          <a:p>
            <a:pPr algn="ctr"/>
            <a:r>
              <a:rPr lang="es-ES" sz="1100" dirty="0" smtClean="0">
                <a:solidFill>
                  <a:schemeClr val="bg2"/>
                </a:solidFill>
              </a:rPr>
              <a:t>(</a:t>
            </a:r>
            <a:r>
              <a:rPr lang="es-ES" sz="1100" dirty="0" err="1" smtClean="0">
                <a:solidFill>
                  <a:schemeClr val="bg2"/>
                </a:solidFill>
              </a:rPr>
              <a:t>Cinnamon</a:t>
            </a:r>
            <a:r>
              <a:rPr lang="es-ES" sz="1100" dirty="0" smtClean="0">
                <a:solidFill>
                  <a:schemeClr val="bg2"/>
                </a:solidFill>
              </a:rPr>
              <a:t> </a:t>
            </a:r>
            <a:r>
              <a:rPr lang="es-ES" sz="1100" dirty="0" err="1" smtClean="0">
                <a:solidFill>
                  <a:schemeClr val="bg2"/>
                </a:solidFill>
              </a:rPr>
              <a:t>Bun</a:t>
            </a:r>
            <a:r>
              <a:rPr lang="es-ES" sz="1100" dirty="0" smtClean="0">
                <a:solidFill>
                  <a:schemeClr val="bg2"/>
                </a:solidFill>
              </a:rPr>
              <a:t>)</a:t>
            </a:r>
            <a:endParaRPr lang="es-ES" sz="1100" dirty="0">
              <a:solidFill>
                <a:schemeClr val="bg2"/>
              </a:solidFill>
            </a:endParaRPr>
          </a:p>
          <a:p>
            <a:pPr algn="ctr"/>
            <a:endParaRPr lang="es-ES" sz="1100" dirty="0">
              <a:solidFill>
                <a:schemeClr val="bg2"/>
              </a:solidFill>
            </a:endParaRPr>
          </a:p>
        </p:txBody>
      </p:sp>
      <p:pic>
        <p:nvPicPr>
          <p:cNvPr id="10286" name="Picture 46" descr="Android 17 - Wikipedia, la enciclopedia libre"/>
          <p:cNvPicPr>
            <a:picLocks noChangeAspect="1" noChangeArrowheads="1"/>
          </p:cNvPicPr>
          <p:nvPr/>
        </p:nvPicPr>
        <p:blipFill>
          <a:blip r:embed="rId25" cstate="print">
            <a:extLst>
              <a:ext uri="{28A0092B-C50C-407E-A947-70E740481C1C}">
                <a14:useLocalDpi xmlns:a14="http://schemas.microsoft.com/office/drawing/2010/main" val="0"/>
              </a:ext>
            </a:extLst>
          </a:blip>
          <a:srcRect/>
          <a:stretch>
            <a:fillRect/>
          </a:stretch>
        </p:blipFill>
        <p:spPr bwMode="auto">
          <a:xfrm>
            <a:off x="7980690" y="4877324"/>
            <a:ext cx="979213" cy="974842"/>
          </a:xfrm>
          <a:prstGeom prst="rect">
            <a:avLst/>
          </a:prstGeom>
          <a:noFill/>
          <a:extLst>
            <a:ext uri="{909E8E84-426E-40DD-AFC4-6F175D3DCCD1}">
              <a14:hiddenFill xmlns:a14="http://schemas.microsoft.com/office/drawing/2010/main">
                <a:solidFill>
                  <a:srgbClr val="FFFFFF"/>
                </a:solidFill>
              </a14:hiddenFill>
            </a:ext>
          </a:extLst>
        </p:spPr>
      </p:pic>
      <p:sp>
        <p:nvSpPr>
          <p:cNvPr id="15" name="CuadroTexto 14"/>
          <p:cNvSpPr txBox="1"/>
          <p:nvPr/>
        </p:nvSpPr>
        <p:spPr>
          <a:xfrm>
            <a:off x="4478875" y="2682886"/>
            <a:ext cx="914400" cy="504056"/>
          </a:xfrm>
          <a:prstGeom prst="rect">
            <a:avLst/>
          </a:prstGeom>
          <a:noFill/>
        </p:spPr>
        <p:txBody>
          <a:bodyPr wrap="none" rtlCol="0">
            <a:noAutofit/>
          </a:bodyPr>
          <a:lstStyle/>
          <a:p>
            <a:pPr algn="ctr"/>
            <a:r>
              <a:rPr lang="es-ES" sz="1100" dirty="0">
                <a:solidFill>
                  <a:schemeClr val="accent2"/>
                </a:solidFill>
              </a:rPr>
              <a:t>v</a:t>
            </a:r>
            <a:r>
              <a:rPr lang="es-ES" sz="1100" dirty="0" smtClean="0">
                <a:solidFill>
                  <a:schemeClr val="accent2"/>
                </a:solidFill>
              </a:rPr>
              <a:t>2.0/2.1 </a:t>
            </a:r>
            <a:r>
              <a:rPr lang="es-ES" sz="1100" dirty="0">
                <a:solidFill>
                  <a:schemeClr val="accent2"/>
                </a:solidFill>
              </a:rPr>
              <a:t>(</a:t>
            </a:r>
            <a:r>
              <a:rPr lang="es-ES" sz="1100" dirty="0" smtClean="0">
                <a:solidFill>
                  <a:schemeClr val="accent2"/>
                </a:solidFill>
              </a:rPr>
              <a:t>2009)</a:t>
            </a:r>
          </a:p>
          <a:p>
            <a:pPr algn="ctr"/>
            <a:r>
              <a:rPr lang="es-ES" sz="1100" dirty="0" err="1" smtClean="0">
                <a:solidFill>
                  <a:schemeClr val="accent2"/>
                </a:solidFill>
              </a:rPr>
              <a:t>Eclair</a:t>
            </a:r>
            <a:endParaRPr lang="es-ES" sz="1100" dirty="0">
              <a:solidFill>
                <a:schemeClr val="accent2"/>
              </a:solidFill>
            </a:endParaRPr>
          </a:p>
          <a:p>
            <a:pPr algn="ctr"/>
            <a:endParaRPr lang="es-ES" sz="1100" dirty="0">
              <a:solidFill>
                <a:schemeClr val="accent2"/>
              </a:solidFill>
            </a:endParaRPr>
          </a:p>
        </p:txBody>
      </p:sp>
      <p:sp>
        <p:nvSpPr>
          <p:cNvPr id="21" name="CuadroTexto 20"/>
          <p:cNvSpPr txBox="1"/>
          <p:nvPr/>
        </p:nvSpPr>
        <p:spPr>
          <a:xfrm>
            <a:off x="7899112" y="2672016"/>
            <a:ext cx="914400" cy="504056"/>
          </a:xfrm>
          <a:prstGeom prst="rect">
            <a:avLst/>
          </a:prstGeom>
          <a:noFill/>
        </p:spPr>
        <p:txBody>
          <a:bodyPr wrap="none" rtlCol="0">
            <a:noAutofit/>
          </a:bodyPr>
          <a:lstStyle/>
          <a:p>
            <a:pPr algn="ctr"/>
            <a:r>
              <a:rPr lang="es-ES" sz="1100" dirty="0">
                <a:solidFill>
                  <a:schemeClr val="accent2"/>
                </a:solidFill>
              </a:rPr>
              <a:t>v</a:t>
            </a:r>
            <a:r>
              <a:rPr lang="es-ES" sz="1100" dirty="0" smtClean="0">
                <a:solidFill>
                  <a:schemeClr val="accent2"/>
                </a:solidFill>
              </a:rPr>
              <a:t>3.0-3.2 </a:t>
            </a:r>
            <a:r>
              <a:rPr lang="es-ES" sz="1100" dirty="0">
                <a:solidFill>
                  <a:schemeClr val="accent2"/>
                </a:solidFill>
              </a:rPr>
              <a:t>(</a:t>
            </a:r>
            <a:r>
              <a:rPr lang="es-ES" sz="1100" dirty="0" smtClean="0">
                <a:solidFill>
                  <a:schemeClr val="accent2"/>
                </a:solidFill>
              </a:rPr>
              <a:t>2011)</a:t>
            </a:r>
          </a:p>
          <a:p>
            <a:pPr algn="ctr"/>
            <a:r>
              <a:rPr lang="es-ES" sz="1100" dirty="0" err="1" smtClean="0">
                <a:solidFill>
                  <a:schemeClr val="accent2"/>
                </a:solidFill>
              </a:rPr>
              <a:t>Honeycomb</a:t>
            </a:r>
            <a:endParaRPr lang="es-ES" sz="1100" dirty="0">
              <a:solidFill>
                <a:schemeClr val="accent2"/>
              </a:solidFill>
            </a:endParaRPr>
          </a:p>
        </p:txBody>
      </p:sp>
      <p:sp>
        <p:nvSpPr>
          <p:cNvPr id="38" name="CuadroTexto 37"/>
          <p:cNvSpPr txBox="1"/>
          <p:nvPr/>
        </p:nvSpPr>
        <p:spPr>
          <a:xfrm>
            <a:off x="7843378" y="4217745"/>
            <a:ext cx="914400" cy="504056"/>
          </a:xfrm>
          <a:prstGeom prst="rect">
            <a:avLst/>
          </a:prstGeom>
          <a:noFill/>
        </p:spPr>
        <p:txBody>
          <a:bodyPr wrap="none" rtlCol="0">
            <a:noAutofit/>
          </a:bodyPr>
          <a:lstStyle/>
          <a:p>
            <a:pPr algn="ctr"/>
            <a:r>
              <a:rPr lang="es-ES" sz="1100" dirty="0">
                <a:solidFill>
                  <a:schemeClr val="bg2"/>
                </a:solidFill>
              </a:rPr>
              <a:t>v</a:t>
            </a:r>
            <a:r>
              <a:rPr lang="es-ES" sz="1100" dirty="0" smtClean="0">
                <a:solidFill>
                  <a:schemeClr val="bg2"/>
                </a:solidFill>
              </a:rPr>
              <a:t>9.0 (2018)</a:t>
            </a:r>
          </a:p>
          <a:p>
            <a:pPr algn="ctr"/>
            <a:r>
              <a:rPr lang="es-ES" sz="1100" dirty="0" smtClean="0">
                <a:solidFill>
                  <a:schemeClr val="bg2"/>
                </a:solidFill>
              </a:rPr>
              <a:t>Pie</a:t>
            </a:r>
            <a:endParaRPr lang="es-ES" sz="1100" dirty="0">
              <a:solidFill>
                <a:schemeClr val="bg2"/>
              </a:solidFill>
            </a:endParaRPr>
          </a:p>
          <a:p>
            <a:pPr algn="ctr"/>
            <a:endParaRPr lang="es-ES" sz="1100" dirty="0">
              <a:solidFill>
                <a:schemeClr val="bg2"/>
              </a:solidFill>
            </a:endParaRPr>
          </a:p>
        </p:txBody>
      </p:sp>
    </p:spTree>
    <p:extLst>
      <p:ext uri="{BB962C8B-B14F-4D97-AF65-F5344CB8AC3E}">
        <p14:creationId xmlns:p14="http://schemas.microsoft.com/office/powerpoint/2010/main" val="166072377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smtClean="0"/>
              <a:t>Versiones de Android</a:t>
            </a:r>
            <a:br>
              <a:rPr lang="es-ES_tradnl" dirty="0" smtClean="0"/>
            </a:br>
            <a:r>
              <a:rPr lang="es-ES_tradnl" dirty="0" smtClean="0"/>
              <a:t>(</a:t>
            </a:r>
            <a:r>
              <a:rPr lang="es-ES_tradnl" dirty="0" smtClean="0"/>
              <a:t>2009-2018</a:t>
            </a:r>
            <a:r>
              <a:rPr lang="es-ES_tradnl" dirty="0" smtClean="0"/>
              <a:t>, </a:t>
            </a:r>
            <a:r>
              <a:rPr lang="es-ES_tradnl" dirty="0"/>
              <a:t>W</a:t>
            </a:r>
            <a:r>
              <a:rPr lang="es-ES_tradnl" dirty="0" smtClean="0"/>
              <a:t>ikipedia)</a:t>
            </a:r>
            <a:endParaRPr lang="es-ES" dirty="0"/>
          </a:p>
        </p:txBody>
      </p:sp>
      <p:pic>
        <p:nvPicPr>
          <p:cNvPr id="10242" name="Picture 2" descr="https://upload.wikimedia.org/wikipedia/commons/thumb/e/ee/Android_historical_version_distribution_-_vector.svg/1920px-Android_historical_version_distribution_-_vector.svg.png">
            <a:extLst>
              <a:ext uri="{FF2B5EF4-FFF2-40B4-BE49-F238E27FC236}">
                <a16:creationId xmlns:a16="http://schemas.microsoft.com/office/drawing/2014/main" id="{B50F98EB-73F5-471B-AC86-FAAB927CBD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87525"/>
            <a:ext cx="9144000" cy="3281363"/>
          </a:xfrm>
          <a:prstGeom prst="rect">
            <a:avLst/>
          </a:prstGeom>
          <a:solidFill>
            <a:schemeClr val="tx1"/>
          </a:solidFill>
        </p:spPr>
      </p:pic>
    </p:spTree>
    <p:extLst>
      <p:ext uri="{BB962C8B-B14F-4D97-AF65-F5344CB8AC3E}">
        <p14:creationId xmlns:p14="http://schemas.microsoft.com/office/powerpoint/2010/main" val="3853949105"/>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5A44190-C613-43E1-A59D-4895F8F2F7A4}"/>
              </a:ext>
            </a:extLst>
          </p:cNvPr>
          <p:cNvSpPr>
            <a:spLocks noGrp="1"/>
          </p:cNvSpPr>
          <p:nvPr>
            <p:ph type="title"/>
          </p:nvPr>
        </p:nvSpPr>
        <p:spPr/>
        <p:txBody>
          <a:bodyPr/>
          <a:lstStyle/>
          <a:p>
            <a:r>
              <a:rPr lang="es-ES" dirty="0" err="1"/>
              <a:t>SO’s</a:t>
            </a:r>
            <a:r>
              <a:rPr lang="es-ES" dirty="0"/>
              <a:t> en plataformas móviles</a:t>
            </a:r>
          </a:p>
        </p:txBody>
      </p:sp>
      <p:pic>
        <p:nvPicPr>
          <p:cNvPr id="4" name="Imagen 3">
            <a:extLst>
              <a:ext uri="{FF2B5EF4-FFF2-40B4-BE49-F238E27FC236}">
                <a16:creationId xmlns:a16="http://schemas.microsoft.com/office/drawing/2014/main" id="{3E9EA942-D476-4FD7-817D-C2E04FC300DA}"/>
              </a:ext>
            </a:extLst>
          </p:cNvPr>
          <p:cNvPicPr>
            <a:picLocks noChangeAspect="1"/>
          </p:cNvPicPr>
          <p:nvPr/>
        </p:nvPicPr>
        <p:blipFill>
          <a:blip r:embed="rId2"/>
          <a:stretch>
            <a:fillRect/>
          </a:stretch>
        </p:blipFill>
        <p:spPr>
          <a:xfrm>
            <a:off x="0" y="1268760"/>
            <a:ext cx="9144000" cy="4593118"/>
          </a:xfrm>
          <a:prstGeom prst="rect">
            <a:avLst/>
          </a:prstGeom>
        </p:spPr>
      </p:pic>
      <p:pic>
        <p:nvPicPr>
          <p:cNvPr id="5" name="Imagen 4">
            <a:extLst>
              <a:ext uri="{FF2B5EF4-FFF2-40B4-BE49-F238E27FC236}">
                <a16:creationId xmlns:a16="http://schemas.microsoft.com/office/drawing/2014/main" id="{9D8625A2-6FA2-4429-A018-4A1A76024C0F}"/>
              </a:ext>
            </a:extLst>
          </p:cNvPr>
          <p:cNvPicPr>
            <a:picLocks noChangeAspect="1"/>
          </p:cNvPicPr>
          <p:nvPr/>
        </p:nvPicPr>
        <p:blipFill>
          <a:blip r:embed="rId3"/>
          <a:stretch>
            <a:fillRect/>
          </a:stretch>
        </p:blipFill>
        <p:spPr>
          <a:xfrm>
            <a:off x="0" y="2060848"/>
            <a:ext cx="9144000" cy="4646428"/>
          </a:xfrm>
          <a:prstGeom prst="rect">
            <a:avLst/>
          </a:prstGeom>
        </p:spPr>
      </p:pic>
    </p:spTree>
    <p:extLst>
      <p:ext uri="{BB962C8B-B14F-4D97-AF65-F5344CB8AC3E}">
        <p14:creationId xmlns:p14="http://schemas.microsoft.com/office/powerpoint/2010/main" val="407255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755576" y="116632"/>
            <a:ext cx="7632848" cy="6208715"/>
          </a:xfrm>
          <a:prstGeom prst="rect">
            <a:avLst/>
          </a:prstGeom>
        </p:spPr>
      </p:pic>
      <p:sp>
        <p:nvSpPr>
          <p:cNvPr id="8" name="Marcador de contenido 7"/>
          <p:cNvSpPr>
            <a:spLocks noGrp="1"/>
          </p:cNvSpPr>
          <p:nvPr>
            <p:ph idx="1"/>
          </p:nvPr>
        </p:nvSpPr>
        <p:spPr>
          <a:xfrm>
            <a:off x="683568" y="6381328"/>
            <a:ext cx="7992888" cy="400844"/>
          </a:xfrm>
        </p:spPr>
        <p:txBody>
          <a:bodyPr/>
          <a:lstStyle/>
          <a:p>
            <a:pPr marL="0" indent="0">
              <a:buNone/>
            </a:pPr>
            <a:r>
              <a:rPr lang="es-ES" sz="1400" dirty="0" smtClean="0">
                <a:hlinkClick r:id="rId3"/>
              </a:rPr>
              <a:t>https</a:t>
            </a:r>
            <a:r>
              <a:rPr lang="es-ES" sz="1400" dirty="0">
                <a:hlinkClick r:id="rId3"/>
              </a:rPr>
              <a:t>://www.statista.com/statistics/1010716/apple-app-store-google-play-app-downloads-forecast</a:t>
            </a:r>
            <a:r>
              <a:rPr lang="es-ES" sz="1400" dirty="0" smtClean="0">
                <a:hlinkClick r:id="rId3"/>
              </a:rPr>
              <a:t>/</a:t>
            </a:r>
            <a:r>
              <a:rPr lang="es-ES" sz="1400" dirty="0" smtClean="0"/>
              <a:t> </a:t>
            </a:r>
            <a:endParaRPr lang="es-ES" sz="1400" dirty="0"/>
          </a:p>
        </p:txBody>
      </p:sp>
    </p:spTree>
    <p:extLst>
      <p:ext uri="{BB962C8B-B14F-4D97-AF65-F5344CB8AC3E}">
        <p14:creationId xmlns:p14="http://schemas.microsoft.com/office/powerpoint/2010/main" val="897367058"/>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7D679ED-BB0F-4301-8C39-504C19DF6F93}"/>
              </a:ext>
            </a:extLst>
          </p:cNvPr>
          <p:cNvSpPr>
            <a:spLocks noGrp="1"/>
          </p:cNvSpPr>
          <p:nvPr>
            <p:ph type="title"/>
          </p:nvPr>
        </p:nvSpPr>
        <p:spPr/>
        <p:txBody>
          <a:bodyPr/>
          <a:lstStyle/>
          <a:p>
            <a:r>
              <a:rPr lang="es-ES" dirty="0"/>
              <a:t>Lecturas recomendadas</a:t>
            </a:r>
          </a:p>
        </p:txBody>
      </p:sp>
      <p:sp>
        <p:nvSpPr>
          <p:cNvPr id="3" name="Marcador de contenido 2">
            <a:extLst>
              <a:ext uri="{FF2B5EF4-FFF2-40B4-BE49-F238E27FC236}">
                <a16:creationId xmlns:a16="http://schemas.microsoft.com/office/drawing/2014/main" id="{01A8029E-7DDB-40AF-8919-EE00E2B49201}"/>
              </a:ext>
            </a:extLst>
          </p:cNvPr>
          <p:cNvSpPr>
            <a:spLocks noGrp="1"/>
          </p:cNvSpPr>
          <p:nvPr>
            <p:ph idx="1"/>
          </p:nvPr>
        </p:nvSpPr>
        <p:spPr/>
        <p:txBody>
          <a:bodyPr/>
          <a:lstStyle/>
          <a:p>
            <a:r>
              <a:rPr lang="es-ES" sz="2400" dirty="0"/>
              <a:t>IEEE </a:t>
            </a:r>
            <a:r>
              <a:rPr lang="es-ES" sz="2400" dirty="0" err="1"/>
              <a:t>Spectrum</a:t>
            </a:r>
            <a:r>
              <a:rPr lang="es-ES" sz="2400" dirty="0"/>
              <a:t> 28-08-2020: “</a:t>
            </a:r>
            <a:r>
              <a:rPr lang="en-US" sz="2400" i="1" dirty="0">
                <a:effectLst/>
                <a:hlinkClick r:id="rId2"/>
              </a:rPr>
              <a:t>Inside the Hidden World of Legacy IT Systems</a:t>
            </a:r>
            <a:r>
              <a:rPr lang="en-US" sz="2400" dirty="0">
                <a:effectLst/>
              </a:rPr>
              <a:t>”</a:t>
            </a:r>
          </a:p>
          <a:p>
            <a:pPr lvl="1"/>
            <a:r>
              <a:rPr lang="en-US" sz="2000" dirty="0">
                <a:effectLst/>
              </a:rPr>
              <a:t>How and why we spend trillions to keep old software going</a:t>
            </a:r>
          </a:p>
          <a:p>
            <a:pPr lvl="1"/>
            <a:endParaRPr lang="en-US" sz="2000" dirty="0">
              <a:effectLst/>
            </a:endParaRPr>
          </a:p>
          <a:p>
            <a:endParaRPr lang="es-ES" sz="2400" dirty="0"/>
          </a:p>
        </p:txBody>
      </p:sp>
    </p:spTree>
    <p:extLst>
      <p:ext uri="{BB962C8B-B14F-4D97-AF65-F5344CB8AC3E}">
        <p14:creationId xmlns:p14="http://schemas.microsoft.com/office/powerpoint/2010/main" val="615836349"/>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Evolución de la tecnología informática</a:t>
            </a:r>
            <a:endParaRPr lang="es-ES" dirty="0"/>
          </a:p>
        </p:txBody>
      </p:sp>
      <p:sp>
        <p:nvSpPr>
          <p:cNvPr id="3" name="2 Marcador de contenido"/>
          <p:cNvSpPr>
            <a:spLocks noGrp="1"/>
          </p:cNvSpPr>
          <p:nvPr>
            <p:ph idx="1"/>
          </p:nvPr>
        </p:nvSpPr>
        <p:spPr/>
        <p:txBody>
          <a:bodyPr/>
          <a:lstStyle/>
          <a:p>
            <a:r>
              <a:rPr lang="es-ES_tradnl" sz="2800" dirty="0"/>
              <a:t>Sistemas informáticos</a:t>
            </a:r>
          </a:p>
          <a:p>
            <a:pPr lvl="1"/>
            <a:r>
              <a:rPr lang="es-ES_tradnl" sz="2400" dirty="0"/>
              <a:t>Hardware</a:t>
            </a:r>
          </a:p>
          <a:p>
            <a:pPr lvl="2"/>
            <a:r>
              <a:rPr lang="es-ES_tradnl" sz="2000" dirty="0"/>
              <a:t>CPU</a:t>
            </a:r>
          </a:p>
          <a:p>
            <a:pPr lvl="2"/>
            <a:r>
              <a:rPr lang="es-ES_tradnl" sz="2000" dirty="0"/>
              <a:t>Memoria</a:t>
            </a:r>
          </a:p>
          <a:p>
            <a:pPr lvl="2"/>
            <a:r>
              <a:rPr lang="es-ES_tradnl" sz="2000" dirty="0"/>
              <a:t>Almacenamiento secundario</a:t>
            </a:r>
          </a:p>
          <a:p>
            <a:pPr lvl="2"/>
            <a:r>
              <a:rPr lang="es-ES_tradnl" sz="2000" dirty="0"/>
              <a:t>Dispositivos I/O</a:t>
            </a:r>
          </a:p>
          <a:p>
            <a:pPr lvl="2"/>
            <a:r>
              <a:rPr lang="es-ES_tradnl" sz="2000" dirty="0"/>
              <a:t>Comunicaciones… y años más tarde, redes</a:t>
            </a:r>
          </a:p>
          <a:p>
            <a:pPr lvl="1"/>
            <a:r>
              <a:rPr lang="es-ES_tradnl" sz="2400" dirty="0"/>
              <a:t>Software</a:t>
            </a:r>
          </a:p>
          <a:p>
            <a:pPr lvl="2"/>
            <a:r>
              <a:rPr lang="es-ES_tradnl" sz="2000" dirty="0"/>
              <a:t>Lenguajes de programación</a:t>
            </a:r>
          </a:p>
          <a:p>
            <a:pPr lvl="2"/>
            <a:r>
              <a:rPr lang="es-ES_tradnl" sz="2000" dirty="0"/>
              <a:t>Aplicaciones</a:t>
            </a:r>
          </a:p>
          <a:p>
            <a:pPr lvl="2"/>
            <a:r>
              <a:rPr lang="es-ES_tradnl" sz="2000" dirty="0"/>
              <a:t>SO</a:t>
            </a:r>
          </a:p>
          <a:p>
            <a:pPr lvl="1"/>
            <a:r>
              <a:rPr lang="es-ES_tradnl" sz="2400" dirty="0"/>
              <a:t>Procesos y reglas de negocio</a:t>
            </a:r>
          </a:p>
          <a:p>
            <a:pPr lvl="2"/>
            <a:r>
              <a:rPr lang="es-ES_tradnl" sz="2000" dirty="0"/>
              <a:t>Lógica, protocolos</a:t>
            </a:r>
            <a:endParaRPr lang="es-ES" sz="2000" dirty="0"/>
          </a:p>
        </p:txBody>
      </p:sp>
    </p:spTree>
    <p:extLst>
      <p:ext uri="{BB962C8B-B14F-4D97-AF65-F5344CB8AC3E}">
        <p14:creationId xmlns:p14="http://schemas.microsoft.com/office/powerpoint/2010/main" val="4248564261"/>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188640"/>
            <a:ext cx="8229600" cy="1152128"/>
          </a:xfrm>
        </p:spPr>
        <p:txBody>
          <a:bodyPr/>
          <a:lstStyle/>
          <a:p>
            <a:r>
              <a:rPr lang="es-ES_tradnl" dirty="0"/>
              <a:t>Choque Cultural</a:t>
            </a:r>
            <a:endParaRPr lang="es-ES" dirty="0"/>
          </a:p>
        </p:txBody>
      </p:sp>
      <p:sp>
        <p:nvSpPr>
          <p:cNvPr id="3" name="2 Marcador de contenido"/>
          <p:cNvSpPr>
            <a:spLocks noGrp="1"/>
          </p:cNvSpPr>
          <p:nvPr>
            <p:ph idx="1"/>
          </p:nvPr>
        </p:nvSpPr>
        <p:spPr/>
        <p:txBody>
          <a:bodyPr/>
          <a:lstStyle/>
          <a:p>
            <a:pPr>
              <a:buFont typeface="Arial" panose="020B0604020202020204" pitchFamily="34" charset="0"/>
              <a:buChar char="•"/>
            </a:pPr>
            <a:r>
              <a:rPr lang="es-ES_tradnl" dirty="0"/>
              <a:t>¿Qué pasa cuando una generación de personas se enfrenta a la tecnología de otra generación?</a:t>
            </a:r>
          </a:p>
          <a:p>
            <a:pPr lvl="1">
              <a:buFont typeface="Arial" panose="020B0604020202020204" pitchFamily="34" charset="0"/>
              <a:buChar char="•"/>
            </a:pPr>
            <a:r>
              <a:rPr lang="es-ES_tradnl" dirty="0"/>
              <a:t>“</a:t>
            </a:r>
            <a:r>
              <a:rPr lang="es-ES_tradnl" dirty="0" err="1">
                <a:hlinkClick r:id="rId2" action="ppaction://hlinkfile"/>
              </a:rPr>
              <a:t>Kids</a:t>
            </a:r>
            <a:r>
              <a:rPr lang="es-ES_tradnl" dirty="0">
                <a:hlinkClick r:id="rId2" action="ppaction://hlinkfile"/>
              </a:rPr>
              <a:t> </a:t>
            </a:r>
            <a:r>
              <a:rPr lang="es-ES_tradnl" dirty="0" err="1">
                <a:hlinkClick r:id="rId2" action="ppaction://hlinkfile"/>
              </a:rPr>
              <a:t>React</a:t>
            </a:r>
            <a:r>
              <a:rPr lang="es-ES_tradnl" dirty="0">
                <a:hlinkClick r:id="rId2" action="ppaction://hlinkfile"/>
              </a:rPr>
              <a:t> to Old </a:t>
            </a:r>
            <a:r>
              <a:rPr lang="es-ES_tradnl" dirty="0" err="1">
                <a:hlinkClick r:id="rId2" action="ppaction://hlinkfile"/>
              </a:rPr>
              <a:t>Computers</a:t>
            </a:r>
            <a:r>
              <a:rPr lang="es-ES_tradnl" dirty="0"/>
              <a:t>”</a:t>
            </a:r>
          </a:p>
          <a:p>
            <a:pPr marL="457200" lvl="1" indent="0">
              <a:buNone/>
            </a:pPr>
            <a:endParaRPr lang="es-ES_tradnl" dirty="0"/>
          </a:p>
        </p:txBody>
      </p:sp>
      <p:pic>
        <p:nvPicPr>
          <p:cNvPr id="2050" name="Picture 2" descr="http://sellyourstoryuk.com/wp-content/uploads/2011/12/Old-and-Young-Compute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55776" y="3782380"/>
            <a:ext cx="4032448" cy="29302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7801136"/>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5467"/>
            <a:ext cx="8229600" cy="1143000"/>
          </a:xfrm>
        </p:spPr>
        <p:txBody>
          <a:bodyPr/>
          <a:lstStyle/>
          <a:p>
            <a:r>
              <a:rPr lang="es-ES_tradnl" dirty="0"/>
              <a:t>Hardware: Una historia reciente</a:t>
            </a:r>
            <a:endParaRPr lang="es-ES" dirty="0"/>
          </a:p>
        </p:txBody>
      </p:sp>
      <p:sp>
        <p:nvSpPr>
          <p:cNvPr id="3" name="2 Marcador de contenido"/>
          <p:cNvSpPr>
            <a:spLocks noGrp="1"/>
          </p:cNvSpPr>
          <p:nvPr>
            <p:ph idx="1"/>
          </p:nvPr>
        </p:nvSpPr>
        <p:spPr>
          <a:xfrm>
            <a:off x="457200" y="1600200"/>
            <a:ext cx="8229600" cy="5141168"/>
          </a:xfrm>
        </p:spPr>
        <p:txBody>
          <a:bodyPr/>
          <a:lstStyle/>
          <a:p>
            <a:r>
              <a:rPr lang="es-ES_tradnl" sz="2800" dirty="0"/>
              <a:t>Primer ordenador?</a:t>
            </a:r>
          </a:p>
          <a:p>
            <a:pPr lvl="1"/>
            <a:r>
              <a:rPr lang="es-ES_tradnl" sz="2400" dirty="0"/>
              <a:t>Primer microprocesador?</a:t>
            </a:r>
          </a:p>
          <a:p>
            <a:pPr lvl="2"/>
            <a:r>
              <a:rPr lang="es-ES_tradnl" sz="2000" dirty="0"/>
              <a:t>Primer circuito integrado o </a:t>
            </a:r>
            <a:r>
              <a:rPr lang="es-ES_tradnl" sz="2000" i="1" dirty="0"/>
              <a:t>chip</a:t>
            </a:r>
            <a:r>
              <a:rPr lang="es-ES_tradnl" sz="2000" dirty="0"/>
              <a:t>?</a:t>
            </a:r>
          </a:p>
          <a:p>
            <a:pPr lvl="3"/>
            <a:r>
              <a:rPr lang="es-ES_tradnl" sz="1800" dirty="0"/>
              <a:t>Primer transistor?</a:t>
            </a:r>
          </a:p>
          <a:p>
            <a:pPr lvl="3"/>
            <a:r>
              <a:rPr lang="es-ES_tradnl" sz="1800" dirty="0"/>
              <a:t>1947</a:t>
            </a:r>
          </a:p>
          <a:p>
            <a:pPr lvl="2"/>
            <a:r>
              <a:rPr lang="es-ES_tradnl" sz="2000" dirty="0"/>
              <a:t>1958</a:t>
            </a:r>
          </a:p>
          <a:p>
            <a:pPr lvl="3"/>
            <a:r>
              <a:rPr lang="es-ES_tradnl" sz="1800" dirty="0"/>
              <a:t>Germanio, un transistor, 3 resistencias, y un condensador</a:t>
            </a:r>
          </a:p>
          <a:p>
            <a:pPr lvl="1"/>
            <a:r>
              <a:rPr lang="es-ES_tradnl" sz="2400" dirty="0"/>
              <a:t>Intel 4004 (1971)</a:t>
            </a:r>
          </a:p>
          <a:p>
            <a:r>
              <a:rPr lang="es-ES_tradnl" sz="2800" dirty="0" err="1"/>
              <a:t>Eniac</a:t>
            </a:r>
            <a:r>
              <a:rPr lang="es-ES_tradnl" sz="2800" dirty="0"/>
              <a:t> (1945)?? No!! </a:t>
            </a:r>
            <a:r>
              <a:rPr lang="es-ES_tradnl" sz="2800" dirty="0">
                <a:sym typeface="Wingdings" panose="05000000000000000000" pitchFamily="2" charset="2"/>
              </a:rPr>
              <a:t> </a:t>
            </a:r>
            <a:r>
              <a:rPr lang="es-ES_tradnl" sz="2800" dirty="0"/>
              <a:t>Mark I </a:t>
            </a:r>
            <a:r>
              <a:rPr lang="es-ES_tradnl" sz="2800" dirty="0" err="1">
                <a:hlinkClick r:id="rId2"/>
              </a:rPr>
              <a:t>Colossus</a:t>
            </a:r>
            <a:r>
              <a:rPr lang="es-ES_tradnl" sz="2800" dirty="0"/>
              <a:t> (1943)</a:t>
            </a:r>
          </a:p>
          <a:p>
            <a:pPr lvl="1"/>
            <a:r>
              <a:rPr lang="es-ES_tradnl" sz="2400" dirty="0"/>
              <a:t>1º totalmente electrónico y </a:t>
            </a:r>
            <a:r>
              <a:rPr lang="es-ES_tradnl" sz="2400" dirty="0" smtClean="0"/>
              <a:t>“programable”</a:t>
            </a:r>
          </a:p>
          <a:p>
            <a:pPr lvl="1"/>
            <a:r>
              <a:rPr lang="es-ES_tradnl" sz="2400" dirty="0" smtClean="0"/>
              <a:t>Pero no de propósito general</a:t>
            </a:r>
            <a:endParaRPr lang="es-ES_tradnl" sz="2400" dirty="0"/>
          </a:p>
          <a:p>
            <a:pPr lvl="1"/>
            <a:r>
              <a:rPr lang="es-ES_tradnl" sz="2400" dirty="0"/>
              <a:t>Tubos de vacío, sin relés</a:t>
            </a:r>
            <a:endParaRPr lang="es-ES" sz="2400" dirty="0"/>
          </a:p>
        </p:txBody>
      </p:sp>
      <p:pic>
        <p:nvPicPr>
          <p:cNvPr id="1026" name="Picture 2" descr="File:Kilby solid circuit.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04428" y="2780928"/>
            <a:ext cx="1682552" cy="1118897"/>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File:Replica-of-first-transisto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04428" y="1183003"/>
            <a:ext cx="1682552" cy="1507567"/>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upload.wikimedia.org/wikipedia/commons/4/4b/Colossus.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76256" y="5301208"/>
            <a:ext cx="2175468" cy="14401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3419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4"/>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Ejemplo: </a:t>
            </a:r>
            <a:r>
              <a:rPr lang="es-ES_tradnl" dirty="0" err="1">
                <a:hlinkClick r:id="rId2" action="ppaction://hlinkfile"/>
              </a:rPr>
              <a:t>CPUs</a:t>
            </a:r>
            <a:r>
              <a:rPr lang="es-ES_tradnl" dirty="0">
                <a:hlinkClick r:id="rId2" action="ppaction://hlinkfile"/>
              </a:rPr>
              <a:t> Intel</a:t>
            </a:r>
            <a:endParaRPr lang="es-ES" dirty="0"/>
          </a:p>
        </p:txBody>
      </p:sp>
      <p:sp>
        <p:nvSpPr>
          <p:cNvPr id="3" name="2 Marcador de contenido"/>
          <p:cNvSpPr>
            <a:spLocks noGrp="1"/>
          </p:cNvSpPr>
          <p:nvPr>
            <p:ph idx="1"/>
          </p:nvPr>
        </p:nvSpPr>
        <p:spPr>
          <a:xfrm>
            <a:off x="467544" y="1484784"/>
            <a:ext cx="7599708" cy="4533900"/>
          </a:xfrm>
        </p:spPr>
        <p:txBody>
          <a:bodyPr/>
          <a:lstStyle/>
          <a:p>
            <a:r>
              <a:rPr lang="es-ES_tradnl" sz="1800" dirty="0"/>
              <a:t>Intel 4004 (1971), 4 bits, 0.1-0.7Mhz, </a:t>
            </a:r>
            <a:r>
              <a:rPr lang="es-ES_tradnl" sz="1800" dirty="0" err="1"/>
              <a:t>dip</a:t>
            </a:r>
            <a:r>
              <a:rPr lang="es-ES_tradnl" sz="1800" dirty="0"/>
              <a:t> 16-pin, 2300 </a:t>
            </a:r>
            <a:r>
              <a:rPr lang="es-ES_tradnl" sz="1800" dirty="0" err="1"/>
              <a:t>trans</a:t>
            </a:r>
            <a:r>
              <a:rPr lang="es-ES_tradnl" sz="1800" dirty="0"/>
              <a:t>., </a:t>
            </a:r>
            <a:r>
              <a:rPr lang="es-ES_tradnl" sz="1800" dirty="0" err="1"/>
              <a:t>dir.</a:t>
            </a:r>
            <a:r>
              <a:rPr lang="es-ES_tradnl" sz="1800" dirty="0"/>
              <a:t> 4KB</a:t>
            </a:r>
          </a:p>
          <a:p>
            <a:r>
              <a:rPr lang="es-ES_tradnl" sz="1800" dirty="0"/>
              <a:t>Intel 8008 (1972), 8 bits, 0.2-08Mhz, </a:t>
            </a:r>
            <a:r>
              <a:rPr lang="es-ES_tradnl" sz="1800" dirty="0" err="1"/>
              <a:t>dip</a:t>
            </a:r>
            <a:r>
              <a:rPr lang="es-ES_tradnl" sz="1800" dirty="0"/>
              <a:t> 18, 3500 </a:t>
            </a:r>
            <a:r>
              <a:rPr lang="es-ES_tradnl" sz="1800" dirty="0" err="1"/>
              <a:t>trans</a:t>
            </a:r>
            <a:r>
              <a:rPr lang="es-ES_tradnl" sz="1800" dirty="0"/>
              <a:t>.</a:t>
            </a:r>
          </a:p>
          <a:p>
            <a:r>
              <a:rPr lang="es-ES_tradnl" sz="1800" dirty="0"/>
              <a:t>Intel 8080 (1974), 2Mhz, </a:t>
            </a:r>
            <a:r>
              <a:rPr lang="es-ES_tradnl" sz="1800" dirty="0" err="1"/>
              <a:t>dip</a:t>
            </a:r>
            <a:r>
              <a:rPr lang="es-ES_tradnl" sz="1800" dirty="0"/>
              <a:t> 40, </a:t>
            </a:r>
            <a:r>
              <a:rPr lang="es-ES_tradnl" sz="1800" dirty="0" err="1"/>
              <a:t>dir.</a:t>
            </a:r>
            <a:r>
              <a:rPr lang="es-ES_tradnl" sz="1800" dirty="0"/>
              <a:t> 64KB (</a:t>
            </a:r>
            <a:r>
              <a:rPr lang="es-ES_tradnl" sz="1800" dirty="0" err="1"/>
              <a:t>Altair</a:t>
            </a:r>
            <a:r>
              <a:rPr lang="es-ES_tradnl" sz="1800" dirty="0"/>
              <a:t> 8800)</a:t>
            </a:r>
          </a:p>
          <a:p>
            <a:r>
              <a:rPr lang="es-ES_tradnl" sz="1800" dirty="0"/>
              <a:t>Intel 8086 (1978), 8088 (1979), 16 bits, 5-10Mhz, 29K </a:t>
            </a:r>
            <a:r>
              <a:rPr lang="es-ES_tradnl" sz="1800" dirty="0" err="1"/>
              <a:t>trans</a:t>
            </a:r>
            <a:r>
              <a:rPr lang="es-ES_tradnl" sz="1800" dirty="0"/>
              <a:t>., </a:t>
            </a:r>
            <a:r>
              <a:rPr lang="es-ES_tradnl" sz="1800" dirty="0" err="1"/>
              <a:t>dir.</a:t>
            </a:r>
            <a:r>
              <a:rPr lang="es-ES_tradnl" sz="1800" dirty="0"/>
              <a:t> 1MB, IBM PC</a:t>
            </a:r>
          </a:p>
          <a:p>
            <a:r>
              <a:rPr lang="es-ES_tradnl" sz="1800" dirty="0"/>
              <a:t>Intel 80286 (1982), 6-25Mhz, 134K </a:t>
            </a:r>
            <a:r>
              <a:rPr lang="es-ES_tradnl" sz="1800" dirty="0" err="1"/>
              <a:t>trans</a:t>
            </a:r>
            <a:r>
              <a:rPr lang="es-ES_tradnl" sz="1800" dirty="0"/>
              <a:t>., </a:t>
            </a:r>
            <a:r>
              <a:rPr lang="es-ES_tradnl" sz="1800" dirty="0" err="1"/>
              <a:t>dir.</a:t>
            </a:r>
            <a:r>
              <a:rPr lang="es-ES_tradnl" sz="1800" dirty="0"/>
              <a:t> 16Mb</a:t>
            </a:r>
          </a:p>
          <a:p>
            <a:r>
              <a:rPr lang="es-ES_tradnl" sz="1800" dirty="0"/>
              <a:t>Intel 80386 (1985), 32 bits, 16-33Mhz, 275K </a:t>
            </a:r>
            <a:r>
              <a:rPr lang="es-ES_tradnl" sz="1800" dirty="0" err="1"/>
              <a:t>trans</a:t>
            </a:r>
            <a:r>
              <a:rPr lang="es-ES_tradnl" sz="1800" dirty="0"/>
              <a:t>., </a:t>
            </a:r>
            <a:r>
              <a:rPr lang="es-ES_tradnl" sz="1800" dirty="0" err="1"/>
              <a:t>dir.</a:t>
            </a:r>
            <a:r>
              <a:rPr lang="es-ES_tradnl" sz="1800" dirty="0"/>
              <a:t> 4Gb</a:t>
            </a:r>
          </a:p>
          <a:p>
            <a:r>
              <a:rPr lang="es-ES_tradnl" sz="1800" dirty="0"/>
              <a:t>Intel 80486 (1989), 25-50Mhz, 1.2M </a:t>
            </a:r>
            <a:r>
              <a:rPr lang="es-ES_tradnl" sz="1800" dirty="0" err="1"/>
              <a:t>trans</a:t>
            </a:r>
            <a:r>
              <a:rPr lang="es-ES_tradnl" sz="1800" dirty="0"/>
              <a:t>.</a:t>
            </a:r>
          </a:p>
          <a:p>
            <a:r>
              <a:rPr lang="es-ES_tradnl" sz="1800" dirty="0"/>
              <a:t>Intel Pentium (1993), 64/32 bits, 60-200Mhz, 3.1M </a:t>
            </a:r>
            <a:r>
              <a:rPr lang="es-ES_tradnl" sz="1800" dirty="0" err="1"/>
              <a:t>trans</a:t>
            </a:r>
            <a:r>
              <a:rPr lang="es-ES_tradnl" sz="1800" dirty="0"/>
              <a:t>.</a:t>
            </a:r>
          </a:p>
          <a:p>
            <a:r>
              <a:rPr lang="es-ES_tradnl" sz="1800" dirty="0"/>
              <a:t>Intel Pentium II (1997), 233-450Mhz, 7.5M </a:t>
            </a:r>
            <a:r>
              <a:rPr lang="es-ES_tradnl" sz="1800" dirty="0" err="1"/>
              <a:t>trans</a:t>
            </a:r>
            <a:r>
              <a:rPr lang="es-ES_tradnl" sz="1800" dirty="0"/>
              <a:t>.</a:t>
            </a:r>
          </a:p>
          <a:p>
            <a:r>
              <a:rPr lang="es-ES_tradnl" sz="1800" dirty="0"/>
              <a:t>Intel Pentium III (1999-2003), 64 bits, 450-Mhz-1.4Ghz, 9.5M </a:t>
            </a:r>
            <a:r>
              <a:rPr lang="es-ES_tradnl" sz="1800" dirty="0" err="1"/>
              <a:t>trans</a:t>
            </a:r>
            <a:r>
              <a:rPr lang="es-ES_tradnl" sz="1800" dirty="0"/>
              <a:t>.</a:t>
            </a:r>
          </a:p>
          <a:p>
            <a:pPr lvl="1"/>
            <a:r>
              <a:rPr lang="es-ES_tradnl" sz="1400" dirty="0"/>
              <a:t>AMD Athlon (K7) (1999), 1Ghz (2000), 0.5-2.33Ghz, 37M </a:t>
            </a:r>
            <a:r>
              <a:rPr lang="es-ES_tradnl" sz="1400" dirty="0" err="1"/>
              <a:t>trans</a:t>
            </a:r>
            <a:endParaRPr lang="es-ES_tradnl" sz="1400" dirty="0"/>
          </a:p>
          <a:p>
            <a:r>
              <a:rPr lang="es-ES_tradnl" sz="1800" dirty="0"/>
              <a:t>Intel Pentium IV (2000-2008), 1.3-3.8Ghz, 42-55M </a:t>
            </a:r>
            <a:r>
              <a:rPr lang="es-ES_tradnl" sz="1800" dirty="0" err="1"/>
              <a:t>trans</a:t>
            </a:r>
            <a:r>
              <a:rPr lang="es-ES_tradnl" sz="1800" dirty="0"/>
              <a:t>.</a:t>
            </a:r>
          </a:p>
          <a:p>
            <a:r>
              <a:rPr lang="es-ES_tradnl" sz="1800" dirty="0"/>
              <a:t>Intel Core Solo (2006)</a:t>
            </a:r>
          </a:p>
          <a:p>
            <a:pPr lvl="1"/>
            <a:r>
              <a:rPr lang="es-ES_tradnl" sz="1400" dirty="0"/>
              <a:t>el fin de la Ley de Moore (1965, +2 años </a:t>
            </a:r>
            <a:r>
              <a:rPr lang="es-ES_tradnl" sz="1400" dirty="0">
                <a:sym typeface="Wingdings" panose="05000000000000000000" pitchFamily="2" charset="2"/>
              </a:rPr>
              <a:t> # </a:t>
            </a:r>
            <a:r>
              <a:rPr lang="es-ES_tradnl" sz="1400" dirty="0" err="1">
                <a:sym typeface="Wingdings" panose="05000000000000000000" pitchFamily="2" charset="2"/>
              </a:rPr>
              <a:t>trans</a:t>
            </a:r>
            <a:r>
              <a:rPr lang="es-ES_tradnl" sz="1400" dirty="0">
                <a:sym typeface="Wingdings" panose="05000000000000000000" pitchFamily="2" charset="2"/>
              </a:rPr>
              <a:t>. X 2)</a:t>
            </a:r>
            <a:endParaRPr lang="es-ES_tradnl" sz="1400" dirty="0"/>
          </a:p>
          <a:p>
            <a:endParaRPr lang="es-ES_tradnl" sz="2000" dirty="0"/>
          </a:p>
          <a:p>
            <a:pPr lvl="1"/>
            <a:endParaRPr lang="es-ES" sz="1800" dirty="0"/>
          </a:p>
        </p:txBody>
      </p:sp>
      <p:pic>
        <p:nvPicPr>
          <p:cNvPr id="4" name="Picture 4" descr="http://img.whenintime.com/tli/Karmen16/EVOLUCION_DE_LAS_COMPUTADORAS/0e16d351-6c6e-493f-9d6e-464a91192905_4004.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40352" y="1818888"/>
            <a:ext cx="1210643" cy="94218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www.municion.org/processadors/Pentium5G.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01016" y="5126868"/>
            <a:ext cx="1089313" cy="1080120"/>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6" descr="data:image/jpeg;base64,/9j/4AAQSkZJRgABAQAAAQABAAD/2wCEAAkGBxQSEhQUEhQUFBUUFRQVFBUUFxQVFRQUFRUXFxQUFBQYHCggGBolHBQUITEiJSkrLi4uFx8zODMsNygtLiwBCgoKDQ0OFxAQFywcHCQsLCwsLCwsLCwsLCwsLCwsLCwsLCwsLCwsLCwsLCwsLCwsLCwsLCwsLCwsLCwsLCwsLP/AABEIAK0BJAMBIgACEQEDEQH/xAAcAAACAgMBAQAAAAAAAAAAAAAAAgEDBAUGBwj/xAA/EAABBAAEAwYEAwYEBgMAAAABAAIDEQQSITEFQVEGImFxgZEHEzKhI0LBUmKSsdHwFKLh8RUzgpPCw1Njcv/EABYBAQEBAAAAAAAAAAAAAAAAAAABAv/EABgRAQEBAQEAAAAAAAAAAAAAAAARASES/9oADAMBAAIRAxEAPwD3FCEIBCEEoNfxrjMOEj+ZO8MbdDclx6NaNSVqeG9vMDMaEwYeQlBYD/1HT7ryT4i9pP8AG4o5DcMNsi6O178n/URp4ALlgVKPqiOQOALSCDsQbB8iEy+Z+Gccnw5uGV8fg1xAPm3Y+oXacI+LE7KE8bJR1H4b/tbT7BKPZELkeE/EXBT0HPMLjylFD+MW33IXVQTte0OY5rmnZzSHA+RCtFiEIQCEIQCEIQCEIQCEIQCEIQCEIQCEIQCEIQCEIQCEIQCEIQCEIQCEIQCEIQC4T4sdpf8ADYf5EZqXEAjTdkWz3eBP0jzPRd2vmjtVxWTE4uaSUFrsxaGn8jGkhrPQfck81NGrtChQimLkJUIHa5ZvD+KzQuzRSPjPVji2/Ot1gKVB6Bwj4p4qOhMGTjqRkf8AxN0+xXbcI+JmDmoSF0Dj+2Mzf4m39wF4Vam0H1Fg8bHK3NE9kjerHBw9wr18u4THSROzRvcx3VpLT7hdhwj4nYyKhIWzN/8AsHe9Hto+9q1HuSFwfCPilhZaEzXwu5mvmM9297/Kux4fxOGcZoZWSD9xwNeYGo9Uoy0IQqBCEIBCEIBCEIBCEIBCEIBCEIBCEIBCEIBCEIIKEIURKELU9qeOMwWGknfrlFMb+3IdGM9Tv0AJ5Kq5D4h/EF+DmGHwwY54bcrnAuyF2rGgAjvV3jfVvVeOYqd0j3yPOZ73FznHcucbJ0Ri8U+V75JHFz5HFznHmXGz/sqbWVShRaFQWpChAKBrQoBQ4oJtTaRFqBrVskJaASNDX3Fi+miSACxm+mxm32WS9wccocC57hZ1DRvQF68/sputMa1bBiXMIc1xaRsQSCPIjULIxBaWgNs2Q1gyhtEVZvc3aTFYUNBOoykCyR3utN3GyU8um4T8R8bBQMgmaOUozH+IU73JXa8I+LED6GIifEf2mfiN9Ro4egK8ekw5aLNaVYBstvawqbVZj6b4Xx3D4n/kTMef2QacPNh7w9lsV8rMkI2JsbeHkul4R29xuHoCYvaPyy/iD3d3h6EK1H0IheY8H+LkbqGJhLT+1Ecw8yx1EDyJXbcI7T4TE0IZ2OcfyE5H/wADqP2SjcIQhUCEIQCEIQCEIQCEIQCEIQChSoKCChQhRDrwf4s9pv8AFYr5EZuHDEt02fNtI701YPJ3Ir2rjglOGnEBqUxSfKPSTIcn3pfLzYTWuh5h3XxTVRai0OYRuPXce6UOH98kU2ZFpUA/3/RA9qCUlqLQWZlBclBUWgstDlOGhL3AD18Fdj5TeUkd3operOVMgIY2hY+pxG18h4UP5lJhx3htz38By8Vjh1J48QRtWm2lkX0QrLbJmdnsgNIy5reb3AA9Cmsl4bksNdbg2ze1k2qMPi8ra1FG6Fd46aE7gaKIZBTy82DRIB7xdqRXhqVFrKmmzkMzCy7vENyjo0Hma191XjNA2gWjUBrhR0q3Hz/RURuLn2fzXyBuuQv2UAZ3EjutGp3IA/UoWlzIzJGMJ2F9f91DtN1WVuZSJCNiqLUZlUdPwftvjMNQjneWj8j/AMRtdKddD/8ANLuuD/F8aDFQdLfCf/W8/wDkvHsyC5B9McI7Y4PE0I52Bx2Y/wDDeT0DX1m9LW+XyWJCt5wbtji8LQimeGj8hOZnkGOsD0AQfTCF5Bwb4xuFDFQtd+9Ecp/gcSD/ABBd1wjt5gcRQbO2Nx/LN+Gb6Au7rj5EqjpUKAb2UoBCEIBCFFoJSlBKUuURKEmdSgsJXh/ajs9EMRLG4vjeHWH5S9j2u1a41qNN/EFe3uXJ9s8CSGyNbmLTRrfLY19Lcmq8Xn7PzNGZlSsN06M3YB6LUzR0acC09CCD7LtJOzDmyukge6JrpWggAgAENzEEHXUu3V3aeZ8TGOkY3ERNJbJnDQ9t0GEOAtw1O/gpVcAY+hvzSu03FfyXUwcMw2IYXR/NhIIG2dgJ3s8gNFrZ+BSt1ZUjSAQWHWjqO6lGmS2rpo6NPaWnxFH2VRj6H30VRAKnMlc0jex+qS0G2wNMYXn0/T3KwozmJLtRqTrXl9yqDIaq9L2vn5KTL3arnd9f7tZzGt1a5ndzcrpVkHof907JQTR0blA9jZ9Tr7qGTG3P2Ow8z+gF/ZVCZkWrPy2QHE6nWiBsNB6ql40saAmgDqdN/wCaUWsnIFA/y060eSshxAaADehugaDvB3h/VYjQTsCfJS9pG4ITh1m4Z4y1p9VuzGgABppu7c6JRIXPJbp/IN8fDZYOZSJDte+/6JCsnESAnujTa6q/EgbKq1VmUFyqLbTF+yozKMyC4lQXKrOpdJZJO5NnzKC7OhryNiqM6jOg33B+0+JwtfImfGP2Wnuf9s20+y7vg3xjlbQxMTJBzcy4311rVrj/AArybOjOg+k+EfEXA4ivxfkuP5Zhk3/fss/zLpm4gEAggg6gg2D5Ebr5HEtbGlsuFdosRhjcMr4+oa4gHxLfpd6goPqYyqDKvEOD/F2dlDEMZKNO8Pw3+dtBaf4Qu24V8R8FNWZ5hd0lFN/7jbaPUhEdsZUhlWHDiWvaHMc1zTs5pDgfIjRSXoMn5qFh50KDb/MWPim5mkdQR7ozKWm1RyGJiLmNYD3tdPW7+6weJcG+Y0xS6ZgHEj90gj+S7Q4NjXFzRqd75c6HutfxfCvNOjFn6b5CyNT7lFriOF4NsbTE1xtri4A6EhwFjxGh91x44G+HG5Ig+KJ0gDaumtIBrx3peunhbWMcat9HXxXPY/DOlLWQu7zct+BHX2SFct2tldCIy9gnitzXFwY17HEgt1aO9s7yWrwnCMNiWudG90BH/wAgJZe9ZgCB6kLuOM8IEsbopbH0uJb1HT3Wu7PxRtjdEw3kc4EEakO1vx1JCk4rg5eCzAW0fMadQWa6eS1r2AWHNLXexHot9HweWHFmKEvjjMpDDrlDdwD16LadrJnRtiM0McsZLmvc0Bha7TJsK1AdsBtzQcSYuh/Q/wBEjgRuF0+E4NBiWkxSGIjSpPp15Zzp7uC1c3CZm6gZ29Wa/ZKRqbRateKNEUfY+yQx9D76KoDKDuNa0IPQULCaQggURoKo7+PnraocK3UWisqNwyjpZzb1dd3NXL/VLf1bVWtfTm5V4/6qhryNjSl8pO5tSFSW90HqSK8uaCw1fL+/ske+68BX9furHP06mqvw6eaqEtRaeN1CztyHVLk0G+t+Q9UCkqLS2i0DWi0lotA+ZRaS1FoHtFpLRaB7UWltRaofMpD62VdotBseH8Zmgdmikew9WOc0nzo6+q9S+HPbuXEyHD4jvuylzJKAPdrM1+UAHfQ1y1Xjlru/hNGGyzTH8rRG3zcczvs1vus6Pa/nBC0wxoPNCI6vMpLlUSozKi0uQX6KoPUEoJDAd9liMwbIycg+o2TzJ8VlX0SO1QaPi+Blc4ZNA4APd0aLv10Crk4XHHG7K0XWp5nqt+92iqbEHWDqKQef4zCyYl4EDiPlubmcdg5u48dVbx7hYljdHLega4lvUdOm/wB12LcK2PRgoWT6nUkrV8Y4PJI5pa7Kw1nI3LR+UetKq4/swyNsRjYbLXusEd4g6i+u9Lkf+HTQYkwwl7GGQNjLrLRdVZ5r1jE8NZHEQxoB01G+um65jF4eTFStdh3d2N7SXO+m2kGh11CkK0/aiUNjY6WJkjc5a98YILeQzXpqSNgNVp8NweHEBxhlyOFHLJQGvLMSB913HHOGiSKSOQkfQTl6h2bT1b91peysTGxyCMguEmtgZnMygNB8LLvupFrkcVwiaMkZcwBIJb3hYNFa5zRzFH++S3/EI5cPi5GROcGue3Jm1bcga4joAHPI05BbvtExrIA6aJjyC0PewOzNsa3ZIq9LFIOCMXT+iRwpdFhuDxTmoJQ11XlkIb/mcR/ZWFxDhM8LnNkYSW713qsWL9CD6pcI1FotWFo8kpYqhS5O+TTny8tOirIUIIQhQgLRahBVAhQhAIUWhAItQhBNqEIQFr0nsVD8vDN6vJefXb7ALzmCIvc1o/MQPden4UhoAGwAA8gpo3rJtELFgdooWR6kSlTJStIUlKSpKUoAOQHpVBQO4oVZS2gZwtK8qCVBegrdh2vBDtj0WLHgmxANYKaNh/Xqs/xCqeFRzHFuGTSS0LZE7V7uZoCmt87KaXhccUZ+WwNOmo3Pja6SR1hY8mFa9pDrHkorzriGHkxcg/w5trHC3HRtg8uuyy+LYQujljkIbbRmI16E0uviwLYmhjBTW6ALScZ4bLJLlbbI3f8AMdzoBtNb56+yo43sjhIwZiKcRlAJGuQ3YrpYHstZ2ie/DYgmNxDHta+qGVp1BaNP3b9V6M3g8UTHZGAH9rmdRzXIcUwkmLOSHUNAa9xFDMBThfM2pCl4nh2Nw+fEwjPWr43agk6Zm0bGt6ELQRcHjmNQSguOzHbnwHNd1jonZHNkyhxjdtqBYr9VxnZ7h7PnOBp4Y0lu9ZrA1HPS1Jxa1fEOEzQOLZI3AjcEHTzB1HqFrzXkur7SzPhkjMbu45pGR3eDS0gmr2BzjQVsVZg8OzER55YCL2ezLdc3ZTRd7jbmlHHFqVbhnC2S6wyA88rt/cLBxWAkj+pp89x7q1GIoTKFRChSVCAUKUIIQhQglQhCDbdmYM02bkwX6nQfqu3iK5vsxFljLubjfoNAukwmpCyNvFsoUIQeqJSmKhVCFQUxSlApSkJylIVCFKU5SlAiUp6SFBFqMyClKCSUrvBQVFoEcFEjrCbModSgxhEDYcLCxv8ACtYKYA0DYBZzmqpzVRz3HOFyyObkORpFPfoe5zA8SaWMzgUMTHFrO9lPeN2SuncdKWM/DhwIJIsckHnXGWOnIjhAeR9Wn067Fx5rYYDBuijjY9uUhuutggbnzXUQ8MZCCGDckk83E6klanjzZC5rYm24gNsjutBDszj9vdFeex8OD8VkDqa97zbNC0d51DpVLbcffJHHma4uY1wBa+yRendPryr1pdFgezUTCHOtzxZLrI150FpO0EmZojaA5zjeUanwKkGkwgixFgxODgLzMF/qB7rDm4R3iGOBrkQWldRwDAvijdnY5pL71ragB/Irn+0zPxy5uhyi63Lhz9qHopBqcThHs+ppH3HuqF2Zw72R0SJHBh0cBR3odbBO9hc7E+GSg4FhPMdVarXKCthiuFFv0uDh7H2OqwpYHN+oEf31VQihCEApjZZAHM0oWfwWHNJfJuvryQdRhWZWgDkAFueHN5rURLd4VtALKssFCrzIRHrahSoWkKVCYqECFQU5SlAhSkJilKBSlKcpSgrKQqwpCgQpSrCkKKQpCnKQoFDqSlykpCglwCpcExShyCl4Q46VorHuSFiIxDADY2sEWFrY+EMic5zdXONlx36AeAoBblzVTILRXP8AG3ua1uRpcb0HU2AP5laWDs0HnNMTnJshmgHgu2rSliuj1QcnxmQMY6jf5RZ1N9Fz/BuHn5mZzDQaasGrP+lrs5OCD5nzH98jRo5DndddVOPOVh5f03P8kg4ztBEcrSNCHctNOd/ZU8LEjmnMQW7dTf8ARbb/AIY7Euzu/DbXdHM+KslwDY2hoN0CSdipBy+Ijjzlru6eo0Crn4cRRaQ4EWPJZeIgEr9jroFmGBoblaKGvjr6oOdcwjcUuh4Nhsjdd3an9Fr8LgpHuGf6Qb5a+y6KGPogycIyyFuGrDwmHrUrLQNalKhQevlQpKhaQFQhQUAUhTEpVBBSlMlKogpCnSFApSFOUpQIUpTlK4IqshIQrEjkRWUrk5SOQVlVlWlVlBW5JacpCoFLkj3KXKpxVUr2qotpWZqVbnaqCmVUGEEU4A+ayXtVDigxJYqWt4jwr5jrce7uQNz0B8Ft3qtyo1fyWsboAANlqHQGQ6Dnq7l5LpK1SSMHIUorTQcNrc+yz4oQ3YK4tUUglSlUoibQoUKEf//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6" name="AutoShape 8" descr="data:image/jpeg;base64,/9j/4AAQSkZJRgABAQAAAQABAAD/2wCEAAkGBxQSEhQUEhQUFBUUFRQVFBUUFxQVFRQUFRUXFxQUFBQYHCggGBolHBQUITEiJSkrLi4uFx8zODMsNygtLiwBCgoKDQ0OFxAQFywcHCQsLCwsLCwsLCwsLCwsLCwsLCwsLCwsLCwsLCwsLCwsLCwsLCwsLCwsLCwsLCwsLCwsLP/AABEIAK0BJAMBIgACEQEDEQH/xAAcAAACAgMBAQAAAAAAAAAAAAAAAgEDBAUGBwj/xAA/EAABBAAEAwYEAwYEBgMAAAABAAIDEQQSITEFQVEGImFxgZEHEzKhI0LBUmKSsdHwFKLh8RUzgpPCw1Njcv/EABYBAQEBAAAAAAAAAAAAAAAAAAABAv/EABgRAQEBAQEAAAAAAAAAAAAAAAARASES/9oADAMBAAIRAxEAPwD3FCEIBCEEoNfxrjMOEj+ZO8MbdDclx6NaNSVqeG9vMDMaEwYeQlBYD/1HT7ryT4i9pP8AG4o5DcMNsi6O178n/URp4ALlgVKPqiOQOALSCDsQbB8iEy+Z+Gccnw5uGV8fg1xAPm3Y+oXacI+LE7KE8bJR1H4b/tbT7BKPZELkeE/EXBT0HPMLjylFD+MW33IXVQTte0OY5rmnZzSHA+RCtFiEIQCEIQCEIQCEIQCEIQCEIQCEIQCEIQCEIQCEIQCEIQCEIQCEIQCEIQCEIQC4T4sdpf8ADYf5EZqXEAjTdkWz3eBP0jzPRd2vmjtVxWTE4uaSUFrsxaGn8jGkhrPQfck81NGrtChQimLkJUIHa5ZvD+KzQuzRSPjPVji2/Ot1gKVB6Bwj4p4qOhMGTjqRkf8AxN0+xXbcI+JmDmoSF0Dj+2Mzf4m39wF4Vam0H1Fg8bHK3NE9kjerHBw9wr18u4THSROzRvcx3VpLT7hdhwj4nYyKhIWzN/8AsHe9Hto+9q1HuSFwfCPilhZaEzXwu5mvmM9297/Kux4fxOGcZoZWSD9xwNeYGo9Uoy0IQqBCEIBCEIBCEIBCEIBCEIBCEIBCEIBCEIBCEIIKEIURKELU9qeOMwWGknfrlFMb+3IdGM9Tv0AJ5Kq5D4h/EF+DmGHwwY54bcrnAuyF2rGgAjvV3jfVvVeOYqd0j3yPOZ73FznHcucbJ0Ri8U+V75JHFz5HFznHmXGz/sqbWVShRaFQWpChAKBrQoBQ4oJtTaRFqBrVskJaASNDX3Fi+miSACxm+mxm32WS9wccocC57hZ1DRvQF68/sputMa1bBiXMIc1xaRsQSCPIjULIxBaWgNs2Q1gyhtEVZvc3aTFYUNBOoykCyR3utN3GyU8um4T8R8bBQMgmaOUozH+IU73JXa8I+LED6GIifEf2mfiN9Ro4egK8ekw5aLNaVYBstvawqbVZj6b4Xx3D4n/kTMef2QacPNh7w9lsV8rMkI2JsbeHkul4R29xuHoCYvaPyy/iD3d3h6EK1H0IheY8H+LkbqGJhLT+1Ecw8yx1EDyJXbcI7T4TE0IZ2OcfyE5H/wADqP2SjcIQhUCEIQCEIQCEIQCEIQCEIQChSoKCChQhRDrwf4s9pv8AFYr5EZuHDEt02fNtI701YPJ3Ir2rjglOGnEBqUxSfKPSTIcn3pfLzYTWuh5h3XxTVRai0OYRuPXce6UOH98kU2ZFpUA/3/RA9qCUlqLQWZlBclBUWgstDlOGhL3AD18Fdj5TeUkd3operOVMgIY2hY+pxG18h4UP5lJhx3htz38By8Vjh1J48QRtWm2lkX0QrLbJmdnsgNIy5reb3AA9Cmsl4bksNdbg2ze1k2qMPi8ra1FG6Fd46aE7gaKIZBTy82DRIB7xdqRXhqVFrKmmzkMzCy7vENyjo0Hma191XjNA2gWjUBrhR0q3Hz/RURuLn2fzXyBuuQv2UAZ3EjutGp3IA/UoWlzIzJGMJ2F9f91DtN1WVuZSJCNiqLUZlUdPwftvjMNQjneWj8j/AMRtdKddD/8ANLuuD/F8aDFQdLfCf/W8/wDkvHsyC5B9McI7Y4PE0I52Bx2Y/wDDeT0DX1m9LW+XyWJCt5wbtji8LQimeGj8hOZnkGOsD0AQfTCF5Bwb4xuFDFQtd+9Ecp/gcSD/ABBd1wjt5gcRQbO2Nx/LN+Gb6Au7rj5EqjpUKAb2UoBCEIBCFFoJSlBKUuURKEmdSgsJXh/ajs9EMRLG4vjeHWH5S9j2u1a41qNN/EFe3uXJ9s8CSGyNbmLTRrfLY19Lcmq8Xn7PzNGZlSsN06M3YB6LUzR0acC09CCD7LtJOzDmyukge6JrpWggAgAENzEEHXUu3V3aeZ8TGOkY3ERNJbJnDQ9t0GEOAtw1O/gpVcAY+hvzSu03FfyXUwcMw2IYXR/NhIIG2dgJ3s8gNFrZ+BSt1ZUjSAQWHWjqO6lGmS2rpo6NPaWnxFH2VRj6H30VRAKnMlc0jex+qS0G2wNMYXn0/T3KwozmJLtRqTrXl9yqDIaq9L2vn5KTL3arnd9f7tZzGt1a5ndzcrpVkHof907JQTR0blA9jZ9Tr7qGTG3P2Ow8z+gF/ZVCZkWrPy2QHE6nWiBsNB6ql40saAmgDqdN/wCaUWsnIFA/y060eSshxAaADehugaDvB3h/VYjQTsCfJS9pG4ITh1m4Z4y1p9VuzGgABppu7c6JRIXPJbp/IN8fDZYOZSJDte+/6JCsnESAnujTa6q/EgbKq1VmUFyqLbTF+yozKMyC4lQXKrOpdJZJO5NnzKC7OhryNiqM6jOg33B+0+JwtfImfGP2Wnuf9s20+y7vg3xjlbQxMTJBzcy4311rVrj/AArybOjOg+k+EfEXA4ivxfkuP5Zhk3/fss/zLpm4gEAggg6gg2D5Ebr5HEtbGlsuFdosRhjcMr4+oa4gHxLfpd6goPqYyqDKvEOD/F2dlDEMZKNO8Pw3+dtBaf4Qu24V8R8FNWZ5hd0lFN/7jbaPUhEdsZUhlWHDiWvaHMc1zTs5pDgfIjRSXoMn5qFh50KDb/MWPim5mkdQR7ozKWm1RyGJiLmNYD3tdPW7+6weJcG+Y0xS6ZgHEj90gj+S7Q4NjXFzRqd75c6HutfxfCvNOjFn6b5CyNT7lFriOF4NsbTE1xtri4A6EhwFjxGh91x44G+HG5Ig+KJ0gDaumtIBrx3peunhbWMcat9HXxXPY/DOlLWQu7zct+BHX2SFct2tldCIy9gnitzXFwY17HEgt1aO9s7yWrwnCMNiWudG90BH/wAgJZe9ZgCB6kLuOM8IEsbopbH0uJb1HT3Wu7PxRtjdEw3kc4EEakO1vx1JCk4rg5eCzAW0fMadQWa6eS1r2AWHNLXexHot9HweWHFmKEvjjMpDDrlDdwD16LadrJnRtiM0McsZLmvc0Bha7TJsK1AdsBtzQcSYuh/Q/wBEjgRuF0+E4NBiWkxSGIjSpPp15Zzp7uC1c3CZm6gZ29Wa/ZKRqbRateKNEUfY+yQx9D76KoDKDuNa0IPQULCaQggURoKo7+PnraocK3UWisqNwyjpZzb1dd3NXL/VLf1bVWtfTm5V4/6qhryNjSl8pO5tSFSW90HqSK8uaCw1fL+/ske+68BX9furHP06mqvw6eaqEtRaeN1CztyHVLk0G+t+Q9UCkqLS2i0DWi0lotA+ZRaS1FoHtFpLRaB7UWltRaofMpD62VdotBseH8Zmgdmikew9WOc0nzo6+q9S+HPbuXEyHD4jvuylzJKAPdrM1+UAHfQ1y1Xjlru/hNGGyzTH8rRG3zcczvs1vus6Pa/nBC0wxoPNCI6vMpLlUSozKi0uQX6KoPUEoJDAd9liMwbIycg+o2TzJ8VlX0SO1QaPi+Blc4ZNA4APd0aLv10Crk4XHHG7K0XWp5nqt+92iqbEHWDqKQef4zCyYl4EDiPlubmcdg5u48dVbx7hYljdHLega4lvUdOm/wB12LcK2PRgoWT6nUkrV8Y4PJI5pa7Kw1nI3LR+UetKq4/swyNsRjYbLXusEd4g6i+u9Lkf+HTQYkwwl7GGQNjLrLRdVZ5r1jE8NZHEQxoB01G+um65jF4eTFStdh3d2N7SXO+m2kGh11CkK0/aiUNjY6WJkjc5a98YILeQzXpqSNgNVp8NweHEBxhlyOFHLJQGvLMSB913HHOGiSKSOQkfQTl6h2bT1b91peysTGxyCMguEmtgZnMygNB8LLvupFrkcVwiaMkZcwBIJb3hYNFa5zRzFH++S3/EI5cPi5GROcGue3Jm1bcga4joAHPI05BbvtExrIA6aJjyC0PewOzNsa3ZIq9LFIOCMXT+iRwpdFhuDxTmoJQ11XlkIb/mcR/ZWFxDhM8LnNkYSW713qsWL9CD6pcI1FotWFo8kpYqhS5O+TTny8tOirIUIIQhQgLRahBVAhQhAIUWhAItQhBNqEIQFr0nsVD8vDN6vJefXb7ALzmCIvc1o/MQPden4UhoAGwAA8gpo3rJtELFgdooWR6kSlTJStIUlKSpKUoAOQHpVBQO4oVZS2gZwtK8qCVBegrdh2vBDtj0WLHgmxANYKaNh/Xqs/xCqeFRzHFuGTSS0LZE7V7uZoCmt87KaXhccUZ+WwNOmo3Pja6SR1hY8mFa9pDrHkorzriGHkxcg/w5trHC3HRtg8uuyy+LYQujljkIbbRmI16E0uviwLYmhjBTW6ALScZ4bLJLlbbI3f8AMdzoBtNb56+yo43sjhIwZiKcRlAJGuQ3YrpYHstZ2ie/DYgmNxDHta+qGVp1BaNP3b9V6M3g8UTHZGAH9rmdRzXIcUwkmLOSHUNAa9xFDMBThfM2pCl4nh2Nw+fEwjPWr43agk6Zm0bGt6ELQRcHjmNQSguOzHbnwHNd1jonZHNkyhxjdtqBYr9VxnZ7h7PnOBp4Y0lu9ZrA1HPS1Jxa1fEOEzQOLZI3AjcEHTzB1HqFrzXkur7SzPhkjMbu45pGR3eDS0gmr2BzjQVsVZg8OzER55YCL2ezLdc3ZTRd7jbmlHHFqVbhnC2S6wyA88rt/cLBxWAkj+pp89x7q1GIoTKFRChSVCAUKUIIQhQglQhCDbdmYM02bkwX6nQfqu3iK5vsxFljLubjfoNAukwmpCyNvFsoUIQeqJSmKhVCFQUxSlApSkJylIVCFKU5SlAiUp6SFBFqMyClKCSUrvBQVFoEcFEjrCbModSgxhEDYcLCxv8ACtYKYA0DYBZzmqpzVRz3HOFyyObkORpFPfoe5zA8SaWMzgUMTHFrO9lPeN2SuncdKWM/DhwIJIsckHnXGWOnIjhAeR9Wn067Fx5rYYDBuijjY9uUhuutggbnzXUQ8MZCCGDckk83E6klanjzZC5rYm24gNsjutBDszj9vdFeex8OD8VkDqa97zbNC0d51DpVLbcffJHHma4uY1wBa+yRendPryr1pdFgezUTCHOtzxZLrI150FpO0EmZojaA5zjeUanwKkGkwgixFgxODgLzMF/qB7rDm4R3iGOBrkQWldRwDAvijdnY5pL71ragB/Irn+0zPxy5uhyi63Lhz9qHopBqcThHs+ppH3HuqF2Zw72R0SJHBh0cBR3odbBO9hc7E+GSg4FhPMdVarXKCthiuFFv0uDh7H2OqwpYHN+oEf31VQihCEApjZZAHM0oWfwWHNJfJuvryQdRhWZWgDkAFueHN5rURLd4VtALKssFCrzIRHrahSoWkKVCYqECFQU5SlAhSkJilKBSlKcpSgrKQqwpCgQpSrCkKKQpCnKQoFDqSlykpCglwCpcExShyCl4Q46VorHuSFiIxDADY2sEWFrY+EMic5zdXONlx36AeAoBblzVTILRXP8AG3ua1uRpcb0HU2AP5laWDs0HnNMTnJshmgHgu2rSliuj1QcnxmQMY6jf5RZ1N9Fz/BuHn5mZzDQaasGrP+lrs5OCD5nzH98jRo5DndddVOPOVh5f03P8kg4ztBEcrSNCHctNOd/ZU8LEjmnMQW7dTf8ARbb/AIY7Euzu/DbXdHM+KslwDY2hoN0CSdipBy+Ijjzlru6eo0Crn4cRRaQ4EWPJZeIgEr9jroFmGBoblaKGvjr6oOdcwjcUuh4Nhsjdd3an9Fr8LgpHuGf6Qb5a+y6KGPogycIyyFuGrDwmHrUrLQNalKhQevlQpKhaQFQhQUAUhTEpVBBSlMlKogpCnSFApSFOUpQIUpTlK4IqshIQrEjkRWUrk5SOQVlVlWlVlBW5JacpCoFLkj3KXKpxVUr2qotpWZqVbnaqCmVUGEEU4A+ayXtVDigxJYqWt4jwr5jrce7uQNz0B8Ft3qtyo1fyWsboAANlqHQGQ6Dnq7l5LpK1SSMHIUorTQcNrc+yz4oQ3YK4tUUglSlUoibQoUKEf//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7" name="AutoShape 10" descr="data:image/jpeg;base64,/9j/4AAQSkZJRgABAQAAAQABAAD/2wCEAAkGBxQSEhQUEhQUFBUUFRQVFBUUFxQVFRQUFRUXFxQUFBQYHCggGBolHBQUITEiJSkrLi4uFx8zODMsNygtLiwBCgoKDQ0OFxAQFywcHCQsLCwsLCwsLCwsLCwsLCwsLCwsLCwsLCwsLCwsLCwsLCwsLCwsLCwsLCwsLCwsLCwsLP/AABEIAK0BJAMBIgACEQEDEQH/xAAcAAACAgMBAQAAAAAAAAAAAAAAAgEDBAUGBwj/xAA/EAABBAAEAwYEAwYEBgMAAAABAAIDEQQSITEFQVEGImFxgZEHEzKhI0LBUmKSsdHwFKLh8RUzgpPCw1Njcv/EABYBAQEBAAAAAAAAAAAAAAAAAAABAv/EABgRAQEBAQEAAAAAAAAAAAAAAAARASES/9oADAMBAAIRAxEAPwD3FCEIBCEEoNfxrjMOEj+ZO8MbdDclx6NaNSVqeG9vMDMaEwYeQlBYD/1HT7ryT4i9pP8AG4o5DcMNsi6O178n/URp4ALlgVKPqiOQOALSCDsQbB8iEy+Z+Gccnw5uGV8fg1xAPm3Y+oXacI+LE7KE8bJR1H4b/tbT7BKPZELkeE/EXBT0HPMLjylFD+MW33IXVQTte0OY5rmnZzSHA+RCtFiEIQCEIQCEIQCEIQCEIQCEIQCEIQCEIQCEIQCEIQCEIQCEIQCEIQCEIQCEIQC4T4sdpf8ADYf5EZqXEAjTdkWz3eBP0jzPRd2vmjtVxWTE4uaSUFrsxaGn8jGkhrPQfck81NGrtChQimLkJUIHa5ZvD+KzQuzRSPjPVji2/Ot1gKVB6Bwj4p4qOhMGTjqRkf8AxN0+xXbcI+JmDmoSF0Dj+2Mzf4m39wF4Vam0H1Fg8bHK3NE9kjerHBw9wr18u4THSROzRvcx3VpLT7hdhwj4nYyKhIWzN/8AsHe9Hto+9q1HuSFwfCPilhZaEzXwu5mvmM9297/Kux4fxOGcZoZWSD9xwNeYGo9Uoy0IQqBCEIBCEIBCEIBCEIBCEIBCEIBCEIBCEIBCEIIKEIURKELU9qeOMwWGknfrlFMb+3IdGM9Tv0AJ5Kq5D4h/EF+DmGHwwY54bcrnAuyF2rGgAjvV3jfVvVeOYqd0j3yPOZ73FznHcucbJ0Ri8U+V75JHFz5HFznHmXGz/sqbWVShRaFQWpChAKBrQoBQ4oJtTaRFqBrVskJaASNDX3Fi+miSACxm+mxm32WS9wccocC57hZ1DRvQF68/sputMa1bBiXMIc1xaRsQSCPIjULIxBaWgNs2Q1gyhtEVZvc3aTFYUNBOoykCyR3utN3GyU8um4T8R8bBQMgmaOUozH+IU73JXa8I+LED6GIifEf2mfiN9Ro4egK8ekw5aLNaVYBstvawqbVZj6b4Xx3D4n/kTMef2QacPNh7w9lsV8rMkI2JsbeHkul4R29xuHoCYvaPyy/iD3d3h6EK1H0IheY8H+LkbqGJhLT+1Ecw8yx1EDyJXbcI7T4TE0IZ2OcfyE5H/wADqP2SjcIQhUCEIQCEIQCEIQCEIQCEIQChSoKCChQhRDrwf4s9pv8AFYr5EZuHDEt02fNtI701YPJ3Ir2rjglOGnEBqUxSfKPSTIcn3pfLzYTWuh5h3XxTVRai0OYRuPXce6UOH98kU2ZFpUA/3/RA9qCUlqLQWZlBclBUWgstDlOGhL3AD18Fdj5TeUkd3operOVMgIY2hY+pxG18h4UP5lJhx3htz38By8Vjh1J48QRtWm2lkX0QrLbJmdnsgNIy5reb3AA9Cmsl4bksNdbg2ze1k2qMPi8ra1FG6Fd46aE7gaKIZBTy82DRIB7xdqRXhqVFrKmmzkMzCy7vENyjo0Hma191XjNA2gWjUBrhR0q3Hz/RURuLn2fzXyBuuQv2UAZ3EjutGp3IA/UoWlzIzJGMJ2F9f91DtN1WVuZSJCNiqLUZlUdPwftvjMNQjneWj8j/AMRtdKddD/8ANLuuD/F8aDFQdLfCf/W8/wDkvHsyC5B9McI7Y4PE0I52Bx2Y/wDDeT0DX1m9LW+XyWJCt5wbtji8LQimeGj8hOZnkGOsD0AQfTCF5Bwb4xuFDFQtd+9Ecp/gcSD/ABBd1wjt5gcRQbO2Nx/LN+Gb6Au7rj5EqjpUKAb2UoBCEIBCFFoJSlBKUuURKEmdSgsJXh/ajs9EMRLG4vjeHWH5S9j2u1a41qNN/EFe3uXJ9s8CSGyNbmLTRrfLY19Lcmq8Xn7PzNGZlSsN06M3YB6LUzR0acC09CCD7LtJOzDmyukge6JrpWggAgAENzEEHXUu3V3aeZ8TGOkY3ERNJbJnDQ9t0GEOAtw1O/gpVcAY+hvzSu03FfyXUwcMw2IYXR/NhIIG2dgJ3s8gNFrZ+BSt1ZUjSAQWHWjqO6lGmS2rpo6NPaWnxFH2VRj6H30VRAKnMlc0jex+qS0G2wNMYXn0/T3KwozmJLtRqTrXl9yqDIaq9L2vn5KTL3arnd9f7tZzGt1a5ndzcrpVkHof907JQTR0blA9jZ9Tr7qGTG3P2Ow8z+gF/ZVCZkWrPy2QHE6nWiBsNB6ql40saAmgDqdN/wCaUWsnIFA/y060eSshxAaADehugaDvB3h/VYjQTsCfJS9pG4ITh1m4Z4y1p9VuzGgABppu7c6JRIXPJbp/IN8fDZYOZSJDte+/6JCsnESAnujTa6q/EgbKq1VmUFyqLbTF+yozKMyC4lQXKrOpdJZJO5NnzKC7OhryNiqM6jOg33B+0+JwtfImfGP2Wnuf9s20+y7vg3xjlbQxMTJBzcy4311rVrj/AArybOjOg+k+EfEXA4ivxfkuP5Zhk3/fss/zLpm4gEAggg6gg2D5Ebr5HEtbGlsuFdosRhjcMr4+oa4gHxLfpd6goPqYyqDKvEOD/F2dlDEMZKNO8Pw3+dtBaf4Qu24V8R8FNWZ5hd0lFN/7jbaPUhEdsZUhlWHDiWvaHMc1zTs5pDgfIjRSXoMn5qFh50KDb/MWPim5mkdQR7ozKWm1RyGJiLmNYD3tdPW7+6weJcG+Y0xS6ZgHEj90gj+S7Q4NjXFzRqd75c6HutfxfCvNOjFn6b5CyNT7lFriOF4NsbTE1xtri4A6EhwFjxGh91x44G+HG5Ig+KJ0gDaumtIBrx3peunhbWMcat9HXxXPY/DOlLWQu7zct+BHX2SFct2tldCIy9gnitzXFwY17HEgt1aO9s7yWrwnCMNiWudG90BH/wAgJZe9ZgCB6kLuOM8IEsbopbH0uJb1HT3Wu7PxRtjdEw3kc4EEakO1vx1JCk4rg5eCzAW0fMadQWa6eS1r2AWHNLXexHot9HweWHFmKEvjjMpDDrlDdwD16LadrJnRtiM0McsZLmvc0Bha7TJsK1AdsBtzQcSYuh/Q/wBEjgRuF0+E4NBiWkxSGIjSpPp15Zzp7uC1c3CZm6gZ29Wa/ZKRqbRateKNEUfY+yQx9D76KoDKDuNa0IPQULCaQggURoKo7+PnraocK3UWisqNwyjpZzb1dd3NXL/VLf1bVWtfTm5V4/6qhryNjSl8pO5tSFSW90HqSK8uaCw1fL+/ske+68BX9furHP06mqvw6eaqEtRaeN1CztyHVLk0G+t+Q9UCkqLS2i0DWi0lotA+ZRaS1FoHtFpLRaB7UWltRaofMpD62VdotBseH8Zmgdmikew9WOc0nzo6+q9S+HPbuXEyHD4jvuylzJKAPdrM1+UAHfQ1y1Xjlru/hNGGyzTH8rRG3zcczvs1vus6Pa/nBC0wxoPNCI6vMpLlUSozKi0uQX6KoPUEoJDAd9liMwbIycg+o2TzJ8VlX0SO1QaPi+Blc4ZNA4APd0aLv10Crk4XHHG7K0XWp5nqt+92iqbEHWDqKQef4zCyYl4EDiPlubmcdg5u48dVbx7hYljdHLega4lvUdOm/wB12LcK2PRgoWT6nUkrV8Y4PJI5pa7Kw1nI3LR+UetKq4/swyNsRjYbLXusEd4g6i+u9Lkf+HTQYkwwl7GGQNjLrLRdVZ5r1jE8NZHEQxoB01G+um65jF4eTFStdh3d2N7SXO+m2kGh11CkK0/aiUNjY6WJkjc5a98YILeQzXpqSNgNVp8NweHEBxhlyOFHLJQGvLMSB913HHOGiSKSOQkfQTl6h2bT1b91peysTGxyCMguEmtgZnMygNB8LLvupFrkcVwiaMkZcwBIJb3hYNFa5zRzFH++S3/EI5cPi5GROcGue3Jm1bcga4joAHPI05BbvtExrIA6aJjyC0PewOzNsa3ZIq9LFIOCMXT+iRwpdFhuDxTmoJQ11XlkIb/mcR/ZWFxDhM8LnNkYSW713qsWL9CD6pcI1FotWFo8kpYqhS5O+TTny8tOirIUIIQhQgLRahBVAhQhAIUWhAItQhBNqEIQFr0nsVD8vDN6vJefXb7ALzmCIvc1o/MQPden4UhoAGwAA8gpo3rJtELFgdooWR6kSlTJStIUlKSpKUoAOQHpVBQO4oVZS2gZwtK8qCVBegrdh2vBDtj0WLHgmxANYKaNh/Xqs/xCqeFRzHFuGTSS0LZE7V7uZoCmt87KaXhccUZ+WwNOmo3Pja6SR1hY8mFa9pDrHkorzriGHkxcg/w5trHC3HRtg8uuyy+LYQujljkIbbRmI16E0uviwLYmhjBTW6ALScZ4bLJLlbbI3f8AMdzoBtNb56+yo43sjhIwZiKcRlAJGuQ3YrpYHstZ2ie/DYgmNxDHta+qGVp1BaNP3b9V6M3g8UTHZGAH9rmdRzXIcUwkmLOSHUNAa9xFDMBThfM2pCl4nh2Nw+fEwjPWr43agk6Zm0bGt6ELQRcHjmNQSguOzHbnwHNd1jonZHNkyhxjdtqBYr9VxnZ7h7PnOBp4Y0lu9ZrA1HPS1Jxa1fEOEzQOLZI3AjcEHTzB1HqFrzXkur7SzPhkjMbu45pGR3eDS0gmr2BzjQVsVZg8OzER55YCL2ezLdc3ZTRd7jbmlHHFqVbhnC2S6wyA88rt/cLBxWAkj+pp89x7q1GIoTKFRChSVCAUKUIIQhQglQhCDbdmYM02bkwX6nQfqu3iK5vsxFljLubjfoNAukwmpCyNvFsoUIQeqJSmKhVCFQUxSlApSkJylIVCFKU5SlAiUp6SFBFqMyClKCSUrvBQVFoEcFEjrCbModSgxhEDYcLCxv8ACtYKYA0DYBZzmqpzVRz3HOFyyObkORpFPfoe5zA8SaWMzgUMTHFrO9lPeN2SuncdKWM/DhwIJIsckHnXGWOnIjhAeR9Wn067Fx5rYYDBuijjY9uUhuutggbnzXUQ8MZCCGDckk83E6klanjzZC5rYm24gNsjutBDszj9vdFeex8OD8VkDqa97zbNC0d51DpVLbcffJHHma4uY1wBa+yRendPryr1pdFgezUTCHOtzxZLrI150FpO0EmZojaA5zjeUanwKkGkwgixFgxODgLzMF/qB7rDm4R3iGOBrkQWldRwDAvijdnY5pL71ragB/Irn+0zPxy5uhyi63Lhz9qHopBqcThHs+ppH3HuqF2Zw72R0SJHBh0cBR3odbBO9hc7E+GSg4FhPMdVarXKCthiuFFv0uDh7H2OqwpYHN+oEf31VQihCEApjZZAHM0oWfwWHNJfJuvryQdRhWZWgDkAFueHN5rURLd4VtALKssFCrzIRHrahSoWkKVCYqECFQU5SlAhSkJilKBSlKcpSgrKQqwpCgQpSrCkKKQpCnKQoFDqSlykpCglwCpcExShyCl4Q46VorHuSFiIxDADY2sEWFrY+EMic5zdXONlx36AeAoBblzVTILRXP8AG3ua1uRpcb0HU2AP5laWDs0HnNMTnJshmgHgu2rSliuj1QcnxmQMY6jf5RZ1N9Fz/BuHn5mZzDQaasGrP+lrs5OCD5nzH98jRo5DndddVOPOVh5f03P8kg4ztBEcrSNCHctNOd/ZU8LEjmnMQW7dTf8ARbb/AIY7Euzu/DbXdHM+KslwDY2hoN0CSdipBy+Ijjzlru6eo0Crn4cRRaQ4EWPJZeIgEr9jroFmGBoblaKGvjr6oOdcwjcUuh4Nhsjdd3an9Fr8LgpHuGf6Qb5a+y6KGPogycIyyFuGrDwmHrUrLQNalKhQevlQpKhaQFQhQUAUhTEpVBBSlMlKogpCnSFApSFOUpQIUpTlK4IqshIQrEjkRWUrk5SOQVlVlWlVlBW5JacpCoFLkj3KXKpxVUr2qotpWZqVbnaqCmVUGEEU4A+ayXtVDigxJYqWt4jwr5jrce7uQNz0B8Ft3qtyo1fyWsboAANlqHQGQ6Dnq7l5LpK1SSMHIUorTQcNrc+yz4oQ3YK4tUUglSlUoibQoUKEf//Z"/>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8" name="AutoShape 12" descr="data:image/jpeg;base64,/9j/4AAQSkZJRgABAQAAAQABAAD/2wCEAAkGBxQSEhQUEhQUFBUUFRQVFBUUFxQVFRQUFRUXFxQUFBQYHCggGBolHBQUITEiJSkrLi4uFx8zODMsNygtLiwBCgoKDQ0OFxAQFywcHCQsLCwsLCwsLCwsLCwsLCwsLCwsLCwsLCwsLCwsLCwsLCwsLCwsLCwsLCwsLCwsLCwsLP/AABEIAK0BJAMBIgACEQEDEQH/xAAcAAACAgMBAQAAAAAAAAAAAAAAAgEDBAUGBwj/xAA/EAABBAAEAwYEAwYEBgMAAAABAAIDEQQSITEFQVEGImFxgZEHEzKhI0LBUmKSsdHwFKLh8RUzgpPCw1Njcv/EABYBAQEBAAAAAAAAAAAAAAAAAAABAv/EABgRAQEBAQEAAAAAAAAAAAAAAAARASES/9oADAMBAAIRAxEAPwD3FCEIBCEEoNfxrjMOEj+ZO8MbdDclx6NaNSVqeG9vMDMaEwYeQlBYD/1HT7ryT4i9pP8AG4o5DcMNsi6O178n/URp4ALlgVKPqiOQOALSCDsQbB8iEy+Z+Gccnw5uGV8fg1xAPm3Y+oXacI+LE7KE8bJR1H4b/tbT7BKPZELkeE/EXBT0HPMLjylFD+MW33IXVQTte0OY5rmnZzSHA+RCtFiEIQCEIQCEIQCEIQCEIQCEIQCEIQCEIQCEIQCEIQCEIQCEIQCEIQCEIQCEIQC4T4sdpf8ADYf5EZqXEAjTdkWz3eBP0jzPRd2vmjtVxWTE4uaSUFrsxaGn8jGkhrPQfck81NGrtChQimLkJUIHa5ZvD+KzQuzRSPjPVji2/Ot1gKVB6Bwj4p4qOhMGTjqRkf8AxN0+xXbcI+JmDmoSF0Dj+2Mzf4m39wF4Vam0H1Fg8bHK3NE9kjerHBw9wr18u4THSROzRvcx3VpLT7hdhwj4nYyKhIWzN/8AsHe9Hto+9q1HuSFwfCPilhZaEzXwu5mvmM9297/Kux4fxOGcZoZWSD9xwNeYGo9Uoy0IQqBCEIBCEIBCEIBCEIBCEIBCEIBCEIBCEIBCEIIKEIURKELU9qeOMwWGknfrlFMb+3IdGM9Tv0AJ5Kq5D4h/EF+DmGHwwY54bcrnAuyF2rGgAjvV3jfVvVeOYqd0j3yPOZ73FznHcucbJ0Ri8U+V75JHFz5HFznHmXGz/sqbWVShRaFQWpChAKBrQoBQ4oJtTaRFqBrVskJaASNDX3Fi+miSACxm+mxm32WS9wccocC57hZ1DRvQF68/sputMa1bBiXMIc1xaRsQSCPIjULIxBaWgNs2Q1gyhtEVZvc3aTFYUNBOoykCyR3utN3GyU8um4T8R8bBQMgmaOUozH+IU73JXa8I+LED6GIifEf2mfiN9Ro4egK8ekw5aLNaVYBstvawqbVZj6b4Xx3D4n/kTMef2QacPNh7w9lsV8rMkI2JsbeHkul4R29xuHoCYvaPyy/iD3d3h6EK1H0IheY8H+LkbqGJhLT+1Ecw8yx1EDyJXbcI7T4TE0IZ2OcfyE5H/wADqP2SjcIQhUCEIQCEIQCEIQCEIQCEIQChSoKCChQhRDrwf4s9pv8AFYr5EZuHDEt02fNtI701YPJ3Ir2rjglOGnEBqUxSfKPSTIcn3pfLzYTWuh5h3XxTVRai0OYRuPXce6UOH98kU2ZFpUA/3/RA9qCUlqLQWZlBclBUWgstDlOGhL3AD18Fdj5TeUkd3operOVMgIY2hY+pxG18h4UP5lJhx3htz38By8Vjh1J48QRtWm2lkX0QrLbJmdnsgNIy5reb3AA9Cmsl4bksNdbg2ze1k2qMPi8ra1FG6Fd46aE7gaKIZBTy82DRIB7xdqRXhqVFrKmmzkMzCy7vENyjo0Hma191XjNA2gWjUBrhR0q3Hz/RURuLn2fzXyBuuQv2UAZ3EjutGp3IA/UoWlzIzJGMJ2F9f91DtN1WVuZSJCNiqLUZlUdPwftvjMNQjneWj8j/AMRtdKddD/8ANLuuD/F8aDFQdLfCf/W8/wDkvHsyC5B9McI7Y4PE0I52Bx2Y/wDDeT0DX1m9LW+XyWJCt5wbtji8LQimeGj8hOZnkGOsD0AQfTCF5Bwb4xuFDFQtd+9Ecp/gcSD/ABBd1wjt5gcRQbO2Nx/LN+Gb6Au7rj5EqjpUKAb2UoBCEIBCFFoJSlBKUuURKEmdSgsJXh/ajs9EMRLG4vjeHWH5S9j2u1a41qNN/EFe3uXJ9s8CSGyNbmLTRrfLY19Lcmq8Xn7PzNGZlSsN06M3YB6LUzR0acC09CCD7LtJOzDmyukge6JrpWggAgAENzEEHXUu3V3aeZ8TGOkY3ERNJbJnDQ9t0GEOAtw1O/gpVcAY+hvzSu03FfyXUwcMw2IYXR/NhIIG2dgJ3s8gNFrZ+BSt1ZUjSAQWHWjqO6lGmS2rpo6NPaWnxFH2VRj6H30VRAKnMlc0jex+qS0G2wNMYXn0/T3KwozmJLtRqTrXl9yqDIaq9L2vn5KTL3arnd9f7tZzGt1a5ndzcrpVkHof907JQTR0blA9jZ9Tr7qGTG3P2Ow8z+gF/ZVCZkWrPy2QHE6nWiBsNB6ql40saAmgDqdN/wCaUWsnIFA/y060eSshxAaADehugaDvB3h/VYjQTsCfJS9pG4ITh1m4Z4y1p9VuzGgABppu7c6JRIXPJbp/IN8fDZYOZSJDte+/6JCsnESAnujTa6q/EgbKq1VmUFyqLbTF+yozKMyC4lQXKrOpdJZJO5NnzKC7OhryNiqM6jOg33B+0+JwtfImfGP2Wnuf9s20+y7vg3xjlbQxMTJBzcy4311rVrj/AArybOjOg+k+EfEXA4ivxfkuP5Zhk3/fss/zLpm4gEAggg6gg2D5Ebr5HEtbGlsuFdosRhjcMr4+oa4gHxLfpd6goPqYyqDKvEOD/F2dlDEMZKNO8Pw3+dtBaf4Qu24V8R8FNWZ5hd0lFN/7jbaPUhEdsZUhlWHDiWvaHMc1zTs5pDgfIjRSXoMn5qFh50KDb/MWPim5mkdQR7ozKWm1RyGJiLmNYD3tdPW7+6weJcG+Y0xS6ZgHEj90gj+S7Q4NjXFzRqd75c6HutfxfCvNOjFn6b5CyNT7lFriOF4NsbTE1xtri4A6EhwFjxGh91x44G+HG5Ig+KJ0gDaumtIBrx3peunhbWMcat9HXxXPY/DOlLWQu7zct+BHX2SFct2tldCIy9gnitzXFwY17HEgt1aO9s7yWrwnCMNiWudG90BH/wAgJZe9ZgCB6kLuOM8IEsbopbH0uJb1HT3Wu7PxRtjdEw3kc4EEakO1vx1JCk4rg5eCzAW0fMadQWa6eS1r2AWHNLXexHot9HweWHFmKEvjjMpDDrlDdwD16LadrJnRtiM0McsZLmvc0Bha7TJsK1AdsBtzQcSYuh/Q/wBEjgRuF0+E4NBiWkxSGIjSpPp15Zzp7uC1c3CZm6gZ29Wa/ZKRqbRateKNEUfY+yQx9D76KoDKDuNa0IPQULCaQggURoKo7+PnraocK3UWisqNwyjpZzb1dd3NXL/VLf1bVWtfTm5V4/6qhryNjSl8pO5tSFSW90HqSK8uaCw1fL+/ske+68BX9furHP06mqvw6eaqEtRaeN1CztyHVLk0G+t+Q9UCkqLS2i0DWi0lotA+ZRaS1FoHtFpLRaB7UWltRaofMpD62VdotBseH8Zmgdmikew9WOc0nzo6+q9S+HPbuXEyHD4jvuylzJKAPdrM1+UAHfQ1y1Xjlru/hNGGyzTH8rRG3zcczvs1vus6Pa/nBC0wxoPNCI6vMpLlUSozKi0uQX6KoPUEoJDAd9liMwbIycg+o2TzJ8VlX0SO1QaPi+Blc4ZNA4APd0aLv10Crk4XHHG7K0XWp5nqt+92iqbEHWDqKQef4zCyYl4EDiPlubmcdg5u48dVbx7hYljdHLega4lvUdOm/wB12LcK2PRgoWT6nUkrV8Y4PJI5pa7Kw1nI3LR+UetKq4/swyNsRjYbLXusEd4g6i+u9Lkf+HTQYkwwl7GGQNjLrLRdVZ5r1jE8NZHEQxoB01G+um65jF4eTFStdh3d2N7SXO+m2kGh11CkK0/aiUNjY6WJkjc5a98YILeQzXpqSNgNVp8NweHEBxhlyOFHLJQGvLMSB913HHOGiSKSOQkfQTl6h2bT1b91peysTGxyCMguEmtgZnMygNB8LLvupFrkcVwiaMkZcwBIJb3hYNFa5zRzFH++S3/EI5cPi5GROcGue3Jm1bcga4joAHPI05BbvtExrIA6aJjyC0PewOzNsa3ZIq9LFIOCMXT+iRwpdFhuDxTmoJQ11XlkIb/mcR/ZWFxDhM8LnNkYSW713qsWL9CD6pcI1FotWFo8kpYqhS5O+TTny8tOirIUIIQhQgLRahBVAhQhAIUWhAItQhBNqEIQFr0nsVD8vDN6vJefXb7ALzmCIvc1o/MQPden4UhoAGwAA8gpo3rJtELFgdooWR6kSlTJStIUlKSpKUoAOQHpVBQO4oVZS2gZwtK8qCVBegrdh2vBDtj0WLHgmxANYKaNh/Xqs/xCqeFRzHFuGTSS0LZE7V7uZoCmt87KaXhccUZ+WwNOmo3Pja6SR1hY8mFa9pDrHkorzriGHkxcg/w5trHC3HRtg8uuyy+LYQujljkIbbRmI16E0uviwLYmhjBTW6ALScZ4bLJLlbbI3f8AMdzoBtNb56+yo43sjhIwZiKcRlAJGuQ3YrpYHstZ2ie/DYgmNxDHta+qGVp1BaNP3b9V6M3g8UTHZGAH9rmdRzXIcUwkmLOSHUNAa9xFDMBThfM2pCl4nh2Nw+fEwjPWr43agk6Zm0bGt6ELQRcHjmNQSguOzHbnwHNd1jonZHNkyhxjdtqBYr9VxnZ7h7PnOBp4Y0lu9ZrA1HPS1Jxa1fEOEzQOLZI3AjcEHTzB1HqFrzXkur7SzPhkjMbu45pGR3eDS0gmr2BzjQVsVZg8OzER55YCL2ezLdc3ZTRd7jbmlHHFqVbhnC2S6wyA88rt/cLBxWAkj+pp89x7q1GIoTKFRChSVCAUKUIIQhQglQhCDbdmYM02bkwX6nQfqu3iK5vsxFljLubjfoNAukwmpCyNvFsoUIQeqJSmKhVCFQUxSlApSkJylIVCFKU5SlAiUp6SFBFqMyClKCSUrvBQVFoEcFEjrCbModSgxhEDYcLCxv8ACtYKYA0DYBZzmqpzVRz3HOFyyObkORpFPfoe5zA8SaWMzgUMTHFrO9lPeN2SuncdKWM/DhwIJIsckHnXGWOnIjhAeR9Wn067Fx5rYYDBuijjY9uUhuutggbnzXUQ8MZCCGDckk83E6klanjzZC5rYm24gNsjutBDszj9vdFeex8OD8VkDqa97zbNC0d51DpVLbcffJHHma4uY1wBa+yRendPryr1pdFgezUTCHOtzxZLrI150FpO0EmZojaA5zjeUanwKkGkwgixFgxODgLzMF/qB7rDm4R3iGOBrkQWldRwDAvijdnY5pL71ragB/Irn+0zPxy5uhyi63Lhz9qHopBqcThHs+ppH3HuqF2Zw72R0SJHBh0cBR3odbBO9hc7E+GSg4FhPMdVarXKCthiuFFv0uDh7H2OqwpYHN+oEf31VQihCEApjZZAHM0oWfwWHNJfJuvryQdRhWZWgDkAFueHN5rURLd4VtALKssFCrzIRHrahSoWkKVCYqECFQU5SlAhSkJilKBSlKcpSgrKQqwpCgQpSrCkKKQpCnKQoFDqSlykpCglwCpcExShyCl4Q46VorHuSFiIxDADY2sEWFrY+EMic5zdXONlx36AeAoBblzVTILRXP8AG3ua1uRpcb0HU2AP5laWDs0HnNMTnJshmgHgu2rSliuj1QcnxmQMY6jf5RZ1N9Fz/BuHn5mZzDQaasGrP+lrs5OCD5nzH98jRo5DndddVOPOVh5f03P8kg4ztBEcrSNCHctNOd/ZU8LEjmnMQW7dTf8ARbb/AIY7Euzu/DbXdHM+KslwDY2hoN0CSdipBy+Ijjzlru6eo0Crn4cRRaQ4EWPJZeIgEr9jroFmGBoblaKGvjr6oOdcwjcUuh4Nhsjdd3an9Fr8LgpHuGf6Qb5a+y6KGPogycIyyFuGrDwmHrUrLQNalKhQevlQpKhaQFQhQUAUhTEpVBBSlMlKogpCnSFApSFOUpQIUpTlK4IqshIQrEjkRWUrk5SOQVlVlWlVlBW5JacpCoFLkj3KXKpxVUr2qotpWZqVbnaqCmVUGEEU4A+ayXtVDigxJYqWt4jwr5jrce7uQNz0B8Ft3qtyo1fyWsboAANlqHQGQ6Dnq7l5LpK1SSMHIUorTQcNrc+yz4oQ3YK4tUUglSlUoibQoUKEf//Z"/>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9" name="AutoShape 14" descr="data:image/jpeg;base64,/9j/4AAQSkZJRgABAQAAAQABAAD/2wCEAAkGBxQSEhQUEhQUFBUUFRQVFBUUFxQVFRQUFRUXFxQUFBQYHCggGBolHBQUITEiJSkrLi4uFx8zODMsNygtLiwBCgoKDQ0OFxAQFywcHCQsLCwsLCwsLCwsLCwsLCwsLCwsLCwsLCwsLCwsLCwsLCwsLCwsLCwsLCwsLCwsLCwsLP/AABEIAK0BJAMBIgACEQEDEQH/xAAcAAACAgMBAQAAAAAAAAAAAAAAAgEDBAUGBwj/xAA/EAABBAAEAwYEAwYEBgMAAAABAAIDEQQSITEFQVEGImFxgZEHEzKhI0LBUmKSsdHwFKLh8RUzgpPCw1Njcv/EABYBAQEBAAAAAAAAAAAAAAAAAAABAv/EABgRAQEBAQEAAAAAAAAAAAAAAAARASES/9oADAMBAAIRAxEAPwD3FCEIBCEEoNfxrjMOEj+ZO8MbdDclx6NaNSVqeG9vMDMaEwYeQlBYD/1HT7ryT4i9pP8AG4o5DcMNsi6O178n/URp4ALlgVKPqiOQOALSCDsQbB8iEy+Z+Gccnw5uGV8fg1xAPm3Y+oXacI+LE7KE8bJR1H4b/tbT7BKPZELkeE/EXBT0HPMLjylFD+MW33IXVQTte0OY5rmnZzSHA+RCtFiEIQCEIQCEIQCEIQCEIQCEIQCEIQCEIQCEIQCEIQCEIQCEIQCEIQCEIQCEIQC4T4sdpf8ADYf5EZqXEAjTdkWz3eBP0jzPRd2vmjtVxWTE4uaSUFrsxaGn8jGkhrPQfck81NGrtChQimLkJUIHa5ZvD+KzQuzRSPjPVji2/Ot1gKVB6Bwj4p4qOhMGTjqRkf8AxN0+xXbcI+JmDmoSF0Dj+2Mzf4m39wF4Vam0H1Fg8bHK3NE9kjerHBw9wr18u4THSROzRvcx3VpLT7hdhwj4nYyKhIWzN/8AsHe9Hto+9q1HuSFwfCPilhZaEzXwu5mvmM9297/Kux4fxOGcZoZWSD9xwNeYGo9Uoy0IQqBCEIBCEIBCEIBCEIBCEIBCEIBCEIBCEIBCEIIKEIURKELU9qeOMwWGknfrlFMb+3IdGM9Tv0AJ5Kq5D4h/EF+DmGHwwY54bcrnAuyF2rGgAjvV3jfVvVeOYqd0j3yPOZ73FznHcucbJ0Ri8U+V75JHFz5HFznHmXGz/sqbWVShRaFQWpChAKBrQoBQ4oJtTaRFqBrVskJaASNDX3Fi+miSACxm+mxm32WS9wccocC57hZ1DRvQF68/sputMa1bBiXMIc1xaRsQSCPIjULIxBaWgNs2Q1gyhtEVZvc3aTFYUNBOoykCyR3utN3GyU8um4T8R8bBQMgmaOUozH+IU73JXa8I+LED6GIifEf2mfiN9Ro4egK8ekw5aLNaVYBstvawqbVZj6b4Xx3D4n/kTMef2QacPNh7w9lsV8rMkI2JsbeHkul4R29xuHoCYvaPyy/iD3d3h6EK1H0IheY8H+LkbqGJhLT+1Ecw8yx1EDyJXbcI7T4TE0IZ2OcfyE5H/wADqP2SjcIQhUCEIQCEIQCEIQCEIQCEIQChSoKCChQhRDrwf4s9pv8AFYr5EZuHDEt02fNtI701YPJ3Ir2rjglOGnEBqUxSfKPSTIcn3pfLzYTWuh5h3XxTVRai0OYRuPXce6UOH98kU2ZFpUA/3/RA9qCUlqLQWZlBclBUWgstDlOGhL3AD18Fdj5TeUkd3operOVMgIY2hY+pxG18h4UP5lJhx3htz38By8Vjh1J48QRtWm2lkX0QrLbJmdnsgNIy5reb3AA9Cmsl4bksNdbg2ze1k2qMPi8ra1FG6Fd46aE7gaKIZBTy82DRIB7xdqRXhqVFrKmmzkMzCy7vENyjo0Hma191XjNA2gWjUBrhR0q3Hz/RURuLn2fzXyBuuQv2UAZ3EjutGp3IA/UoWlzIzJGMJ2F9f91DtN1WVuZSJCNiqLUZlUdPwftvjMNQjneWj8j/AMRtdKddD/8ANLuuD/F8aDFQdLfCf/W8/wDkvHsyC5B9McI7Y4PE0I52Bx2Y/wDDeT0DX1m9LW+XyWJCt5wbtji8LQimeGj8hOZnkGOsD0AQfTCF5Bwb4xuFDFQtd+9Ecp/gcSD/ABBd1wjt5gcRQbO2Nx/LN+Gb6Au7rj5EqjpUKAb2UoBCEIBCFFoJSlBKUuURKEmdSgsJXh/ajs9EMRLG4vjeHWH5S9j2u1a41qNN/EFe3uXJ9s8CSGyNbmLTRrfLY19Lcmq8Xn7PzNGZlSsN06M3YB6LUzR0acC09CCD7LtJOzDmyukge6JrpWggAgAENzEEHXUu3V3aeZ8TGOkY3ERNJbJnDQ9t0GEOAtw1O/gpVcAY+hvzSu03FfyXUwcMw2IYXR/NhIIG2dgJ3s8gNFrZ+BSt1ZUjSAQWHWjqO6lGmS2rpo6NPaWnxFH2VRj6H30VRAKnMlc0jex+qS0G2wNMYXn0/T3KwozmJLtRqTrXl9yqDIaq9L2vn5KTL3arnd9f7tZzGt1a5ndzcrpVkHof907JQTR0blA9jZ9Tr7qGTG3P2Ow8z+gF/ZVCZkWrPy2QHE6nWiBsNB6ql40saAmgDqdN/wCaUWsnIFA/y060eSshxAaADehugaDvB3h/VYjQTsCfJS9pG4ITh1m4Z4y1p9VuzGgABppu7c6JRIXPJbp/IN8fDZYOZSJDte+/6JCsnESAnujTa6q/EgbKq1VmUFyqLbTF+yozKMyC4lQXKrOpdJZJO5NnzKC7OhryNiqM6jOg33B+0+JwtfImfGP2Wnuf9s20+y7vg3xjlbQxMTJBzcy4311rVrj/AArybOjOg+k+EfEXA4ivxfkuP5Zhk3/fss/zLpm4gEAggg6gg2D5Ebr5HEtbGlsuFdosRhjcMr4+oa4gHxLfpd6goPqYyqDKvEOD/F2dlDEMZKNO8Pw3+dtBaf4Qu24V8R8FNWZ5hd0lFN/7jbaPUhEdsZUhlWHDiWvaHMc1zTs5pDgfIjRSXoMn5qFh50KDb/MWPim5mkdQR7ozKWm1RyGJiLmNYD3tdPW7+6weJcG+Y0xS6ZgHEj90gj+S7Q4NjXFzRqd75c6HutfxfCvNOjFn6b5CyNT7lFriOF4NsbTE1xtri4A6EhwFjxGh91x44G+HG5Ig+KJ0gDaumtIBrx3peunhbWMcat9HXxXPY/DOlLWQu7zct+BHX2SFct2tldCIy9gnitzXFwY17HEgt1aO9s7yWrwnCMNiWudG90BH/wAgJZe9ZgCB6kLuOM8IEsbopbH0uJb1HT3Wu7PxRtjdEw3kc4EEakO1vx1JCk4rg5eCzAW0fMadQWa6eS1r2AWHNLXexHot9HweWHFmKEvjjMpDDrlDdwD16LadrJnRtiM0McsZLmvc0Bha7TJsK1AdsBtzQcSYuh/Q/wBEjgRuF0+E4NBiWkxSGIjSpPp15Zzp7uC1c3CZm6gZ29Wa/ZKRqbRateKNEUfY+yQx9D76KoDKDuNa0IPQULCaQggURoKo7+PnraocK3UWisqNwyjpZzb1dd3NXL/VLf1bVWtfTm5V4/6qhryNjSl8pO5tSFSW90HqSK8uaCw1fL+/ske+68BX9furHP06mqvw6eaqEtRaeN1CztyHVLk0G+t+Q9UCkqLS2i0DWi0lotA+ZRaS1FoHtFpLRaB7UWltRaofMpD62VdotBseH8Zmgdmikew9WOc0nzo6+q9S+HPbuXEyHD4jvuylzJKAPdrM1+UAHfQ1y1Xjlru/hNGGyzTH8rRG3zcczvs1vus6Pa/nBC0wxoPNCI6vMpLlUSozKi0uQX6KoPUEoJDAd9liMwbIycg+o2TzJ8VlX0SO1QaPi+Blc4ZNA4APd0aLv10Crk4XHHG7K0XWp5nqt+92iqbEHWDqKQef4zCyYl4EDiPlubmcdg5u48dVbx7hYljdHLega4lvUdOm/wB12LcK2PRgoWT6nUkrV8Y4PJI5pa7Kw1nI3LR+UetKq4/swyNsRjYbLXusEd4g6i+u9Lkf+HTQYkwwl7GGQNjLrLRdVZ5r1jE8NZHEQxoB01G+um65jF4eTFStdh3d2N7SXO+m2kGh11CkK0/aiUNjY6WJkjc5a98YILeQzXpqSNgNVp8NweHEBxhlyOFHLJQGvLMSB913HHOGiSKSOQkfQTl6h2bT1b91peysTGxyCMguEmtgZnMygNB8LLvupFrkcVwiaMkZcwBIJb3hYNFa5zRzFH++S3/EI5cPi5GROcGue3Jm1bcga4joAHPI05BbvtExrIA6aJjyC0PewOzNsa3ZIq9LFIOCMXT+iRwpdFhuDxTmoJQ11XlkIb/mcR/ZWFxDhM8LnNkYSW713qsWL9CD6pcI1FotWFo8kpYqhS5O+TTny8tOirIUIIQhQgLRahBVAhQhAIUWhAItQhBNqEIQFr0nsVD8vDN6vJefXb7ALzmCIvc1o/MQPden4UhoAGwAA8gpo3rJtELFgdooWR6kSlTJStIUlKSpKUoAOQHpVBQO4oVZS2gZwtK8qCVBegrdh2vBDtj0WLHgmxANYKaNh/Xqs/xCqeFRzHFuGTSS0LZE7V7uZoCmt87KaXhccUZ+WwNOmo3Pja6SR1hY8mFa9pDrHkorzriGHkxcg/w5trHC3HRtg8uuyy+LYQujljkIbbRmI16E0uviwLYmhjBTW6ALScZ4bLJLlbbI3f8AMdzoBtNb56+yo43sjhIwZiKcRlAJGuQ3YrpYHstZ2ie/DYgmNxDHta+qGVp1BaNP3b9V6M3g8UTHZGAH9rmdRzXIcUwkmLOSHUNAa9xFDMBThfM2pCl4nh2Nw+fEwjPWr43agk6Zm0bGt6ELQRcHjmNQSguOzHbnwHNd1jonZHNkyhxjdtqBYr9VxnZ7h7PnOBp4Y0lu9ZrA1HPS1Jxa1fEOEzQOLZI3AjcEHTzB1HqFrzXkur7SzPhkjMbu45pGR3eDS0gmr2BzjQVsVZg8OzER55YCL2ezLdc3ZTRd7jbmlHHFqVbhnC2S6wyA88rt/cLBxWAkj+pp89x7q1GIoTKFRChSVCAUKUIIQhQglQhCDbdmYM02bkwX6nQfqu3iK5vsxFljLubjfoNAukwmpCyNvFsoUIQeqJSmKhVCFQUxSlApSkJylIVCFKU5SlAiUp6SFBFqMyClKCSUrvBQVFoEcFEjrCbModSgxhEDYcLCxv8ACtYKYA0DYBZzmqpzVRz3HOFyyObkORpFPfoe5zA8SaWMzgUMTHFrO9lPeN2SuncdKWM/DhwIJIsckHnXGWOnIjhAeR9Wn067Fx5rYYDBuijjY9uUhuutggbnzXUQ8MZCCGDckk83E6klanjzZC5rYm24gNsjutBDszj9vdFeex8OD8VkDqa97zbNC0d51DpVLbcffJHHma4uY1wBa+yRendPryr1pdFgezUTCHOtzxZLrI150FpO0EmZojaA5zjeUanwKkGkwgixFgxODgLzMF/qB7rDm4R3iGOBrkQWldRwDAvijdnY5pL71ragB/Irn+0zPxy5uhyi63Lhz9qHopBqcThHs+ppH3HuqF2Zw72R0SJHBh0cBR3odbBO9hc7E+GSg4FhPMdVarXKCthiuFFv0uDh7H2OqwpYHN+oEf31VQihCEApjZZAHM0oWfwWHNJfJuvryQdRhWZWgDkAFueHN5rURLd4VtALKssFCrzIRHrahSoWkKVCYqECFQU5SlAhSkJilKBSlKcpSgrKQqwpCgQpSrCkKKQpCnKQoFDqSlykpCglwCpcExShyCl4Q46VorHuSFiIxDADY2sEWFrY+EMic5zdXONlx36AeAoBblzVTILRXP8AG3ua1uRpcb0HU2AP5laWDs0HnNMTnJshmgHgu2rSliuj1QcnxmQMY6jf5RZ1N9Fz/BuHn5mZzDQaasGrP+lrs5OCD5nzH98jRo5DndddVOPOVh5f03P8kg4ztBEcrSNCHctNOd/ZU8LEjmnMQW7dTf8ARbb/AIY7Euzu/DbXdHM+KslwDY2hoN0CSdipBy+Ijjzlru6eo0Crn4cRRaQ4EWPJZeIgEr9jroFmGBoblaKGvjr6oOdcwjcUuh4Nhsjdd3an9Fr8LgpHuGf6Qb5a+y6KGPogycIyyFuGrDwmHrUrLQNalKhQevlQpKhaQFQhQUAUhTEpVBBSlMlKogpCnSFApSFOUpQIUpTlK4IqshIQrEjkRWUrk5SOQVlVlWlVlBW5JacpCoFLkj3KXKpxVUr2qotpWZqVbnaqCmVUGEEU4A+ayXtVDigxJYqWt4jwr5jrce7uQNz0B8Ft3qtyo1fyWsboAANlqHQGQ6Dnq7l5LpK1SSMHIUorTQcNrc+yz4oQ3YK4tUUglSlUoibQoUKEf//Z"/>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2064" name="Picture 16" descr="http://1.bp.blogspot.com/_CxD7VNkqYhQ/TGXVwEhVUyI/AAAAAAAAACE/9tgBLv-PaaA/s320/8086_big.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8701" y="3501008"/>
            <a:ext cx="1797102" cy="10670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0135861"/>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7" y="31044"/>
            <a:ext cx="7798901" cy="68269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7831051"/>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Evolución del hardware</a:t>
            </a:r>
            <a:endParaRPr lang="es-ES" dirty="0"/>
          </a:p>
        </p:txBody>
      </p:sp>
      <p:sp>
        <p:nvSpPr>
          <p:cNvPr id="3" name="2 Marcador de contenido"/>
          <p:cNvSpPr>
            <a:spLocks noGrp="1"/>
          </p:cNvSpPr>
          <p:nvPr>
            <p:ph idx="1"/>
          </p:nvPr>
        </p:nvSpPr>
        <p:spPr/>
        <p:txBody>
          <a:bodyPr/>
          <a:lstStyle/>
          <a:p>
            <a:r>
              <a:rPr lang="es-ES_tradnl" dirty="0"/>
              <a:t>Memoria RAM</a:t>
            </a:r>
          </a:p>
          <a:p>
            <a:pPr lvl="1"/>
            <a:r>
              <a:rPr lang="es-ES_tradnl" dirty="0"/>
              <a:t>SRAM, DRAM</a:t>
            </a:r>
          </a:p>
          <a:p>
            <a:r>
              <a:rPr lang="es-ES_tradnl" dirty="0"/>
              <a:t>Almacenamiento secundario</a:t>
            </a:r>
          </a:p>
          <a:p>
            <a:pPr lvl="1"/>
            <a:r>
              <a:rPr lang="es-ES_tradnl" dirty="0"/>
              <a:t>Tarjetas perforadas</a:t>
            </a:r>
          </a:p>
          <a:p>
            <a:pPr lvl="1"/>
            <a:r>
              <a:rPr lang="es-ES_tradnl" dirty="0"/>
              <a:t>Cintas magnéticas, discos flexibles, discos duros</a:t>
            </a:r>
          </a:p>
          <a:p>
            <a:pPr lvl="1"/>
            <a:r>
              <a:rPr lang="es-ES_tradnl" dirty="0"/>
              <a:t>Discos ópticos</a:t>
            </a:r>
          </a:p>
          <a:p>
            <a:pPr lvl="1"/>
            <a:r>
              <a:rPr lang="es-ES_tradnl" dirty="0"/>
              <a:t>Memoria de estado sólido</a:t>
            </a:r>
          </a:p>
          <a:p>
            <a:pPr lvl="1"/>
            <a:r>
              <a:rPr lang="es-ES_tradnl" dirty="0"/>
              <a:t>“La nube” (¿duración?)</a:t>
            </a:r>
          </a:p>
        </p:txBody>
      </p:sp>
      <p:pic>
        <p:nvPicPr>
          <p:cNvPr id="3074" name="Picture 2" descr="https://lh4.googleusercontent.com/QRD5XI2ORtuqWmxJvC8GBFCsfq_PO9X-a-_eupH0aP36bG-mqAaVrpZ6m59Y5pKMwolRkxWjBfdLsfL3HnMWlGvgJFup79BxGdVv70HudWvjIB342I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4288" y="1268760"/>
            <a:ext cx="1607257" cy="252028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digisupersonic.com/wp-content/uploads/2012/05/secondary-storag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240" y="4293096"/>
            <a:ext cx="2193599" cy="25053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1494305"/>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upload.wikimedia.org/wikipedia/commons/thumb/9/90/Hard_drive_capacity_over_time.svg/1000px-Hard_drive_capacity_over_time.sv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9050" y="-86866"/>
            <a:ext cx="9726703" cy="6944866"/>
          </a:xfrm>
          <a:prstGeom prst="rect">
            <a:avLst/>
          </a:prstGeom>
          <a:noFill/>
          <a:extLst>
            <a:ext uri="{909E8E84-426E-40DD-AFC4-6F175D3DCCD1}">
              <a14:hiddenFill xmlns:a14="http://schemas.microsoft.com/office/drawing/2010/main">
                <a:solidFill>
                  <a:srgbClr val="FFFFFF"/>
                </a:solidFill>
              </a14:hiddenFill>
            </a:ext>
          </a:extLst>
        </p:spPr>
      </p:pic>
      <p:sp>
        <p:nvSpPr>
          <p:cNvPr id="4" name="3 Título"/>
          <p:cNvSpPr>
            <a:spLocks noGrp="1"/>
          </p:cNvSpPr>
          <p:nvPr>
            <p:ph type="title"/>
          </p:nvPr>
        </p:nvSpPr>
        <p:spPr>
          <a:xfrm>
            <a:off x="1043608" y="980728"/>
            <a:ext cx="3240360" cy="1800200"/>
          </a:xfrm>
        </p:spPr>
        <p:txBody>
          <a:bodyPr/>
          <a:lstStyle/>
          <a:p>
            <a:r>
              <a:rPr lang="es-ES_tradnl" sz="3600" dirty="0"/>
              <a:t>Capacidad de discos duros de PC (Gb)</a:t>
            </a:r>
            <a:endParaRPr lang="es-ES" sz="3600" dirty="0"/>
          </a:p>
        </p:txBody>
      </p:sp>
      <p:grpSp>
        <p:nvGrpSpPr>
          <p:cNvPr id="5" name="4 Grupo"/>
          <p:cNvGrpSpPr/>
          <p:nvPr/>
        </p:nvGrpSpPr>
        <p:grpSpPr>
          <a:xfrm>
            <a:off x="395536" y="980728"/>
            <a:ext cx="7704856" cy="5448393"/>
            <a:chOff x="1043608" y="476672"/>
            <a:chExt cx="7704856" cy="5448393"/>
          </a:xfrm>
        </p:grpSpPr>
        <p:pic>
          <p:nvPicPr>
            <p:cNvPr id="6" name="Picture 2" descr="http://hothardware.com/newsimages/Item19865/5mbgdd.jpg"/>
            <p:cNvPicPr>
              <a:picLocks noChangeAspect="1" noChangeArrowheads="1"/>
            </p:cNvPicPr>
            <p:nvPr/>
          </p:nvPicPr>
          <p:blipFill>
            <a:blip r:embed="rId3" cstate="print"/>
            <a:srcRect/>
            <a:stretch>
              <a:fillRect/>
            </a:stretch>
          </p:blipFill>
          <p:spPr bwMode="auto">
            <a:xfrm>
              <a:off x="1043608" y="476672"/>
              <a:ext cx="4104456" cy="5448393"/>
            </a:xfrm>
            <a:prstGeom prst="rect">
              <a:avLst/>
            </a:prstGeom>
            <a:noFill/>
          </p:spPr>
        </p:pic>
        <p:sp>
          <p:nvSpPr>
            <p:cNvPr id="7" name="6 CuadroTexto"/>
            <p:cNvSpPr txBox="1"/>
            <p:nvPr/>
          </p:nvSpPr>
          <p:spPr>
            <a:xfrm>
              <a:off x="5292080" y="2492896"/>
              <a:ext cx="3456384" cy="1800200"/>
            </a:xfrm>
            <a:prstGeom prst="rect">
              <a:avLst/>
            </a:prstGeom>
            <a:solidFill>
              <a:srgbClr val="FF0000"/>
            </a:solidFill>
          </p:spPr>
          <p:txBody>
            <a:bodyPr wrap="square" rtlCol="0">
              <a:noAutofit/>
            </a:bodyPr>
            <a:lstStyle/>
            <a:p>
              <a:pPr algn="ctr">
                <a:spcBef>
                  <a:spcPts val="600"/>
                </a:spcBef>
              </a:pPr>
              <a:r>
                <a:rPr lang="en-US" dirty="0"/>
                <a:t> </a:t>
              </a:r>
            </a:p>
            <a:p>
              <a:pPr algn="ctr">
                <a:spcBef>
                  <a:spcPts val="600"/>
                </a:spcBef>
              </a:pPr>
              <a:r>
                <a:rPr lang="en-US" sz="3200" dirty="0"/>
                <a:t>HDD en 1956</a:t>
              </a:r>
            </a:p>
            <a:p>
              <a:pPr algn="ctr">
                <a:spcBef>
                  <a:spcPts val="600"/>
                </a:spcBef>
              </a:pPr>
              <a:r>
                <a:rPr lang="en-US" sz="3200" dirty="0"/>
                <a:t>5 MB,1 Ton</a:t>
              </a:r>
            </a:p>
          </p:txBody>
        </p:sp>
      </p:grpSp>
      <p:pic>
        <p:nvPicPr>
          <p:cNvPr id="2" name="Picture 2" descr="F:\Cronos\Sistemas Legados\Para revisar\wikipedia-hdd evolution.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87624" y="185961"/>
            <a:ext cx="7200800" cy="65239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2184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 fill="hold"/>
                                        <p:tgtEl>
                                          <p:spTgt spid="2"/>
                                        </p:tgtEl>
                                        <p:attrNameLst>
                                          <p:attrName>ppt_w</p:attrName>
                                        </p:attrNameLst>
                                      </p:cBhvr>
                                      <p:tavLst>
                                        <p:tav tm="0">
                                          <p:val>
                                            <p:fltVal val="0"/>
                                          </p:val>
                                        </p:tav>
                                        <p:tav tm="100000">
                                          <p:val>
                                            <p:strVal val="#ppt_w"/>
                                          </p:val>
                                        </p:tav>
                                      </p:tavLst>
                                    </p:anim>
                                    <p:anim calcmode="lin" valueType="num">
                                      <p:cBhvr>
                                        <p:cTn id="15" dur="500" fill="hold"/>
                                        <p:tgtEl>
                                          <p:spTgt spid="2"/>
                                        </p:tgtEl>
                                        <p:attrNameLst>
                                          <p:attrName>ppt_h</p:attrName>
                                        </p:attrNameLst>
                                      </p:cBhvr>
                                      <p:tavLst>
                                        <p:tav tm="0">
                                          <p:val>
                                            <p:fltVal val="0"/>
                                          </p:val>
                                        </p:tav>
                                        <p:tav tm="100000">
                                          <p:val>
                                            <p:strVal val="#ppt_h"/>
                                          </p:val>
                                        </p:tav>
                                      </p:tavLst>
                                    </p:anim>
                                    <p:animEffect transition="in" filter="fade">
                                      <p:cBhvr>
                                        <p:cTn id="1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96002" y="1484784"/>
            <a:ext cx="8229600" cy="4533900"/>
          </a:xfrm>
        </p:spPr>
        <p:txBody>
          <a:bodyPr/>
          <a:lstStyle/>
          <a:p>
            <a:r>
              <a:rPr lang="es-ES_tradnl" dirty="0"/>
              <a:t>Dispositivos I/O</a:t>
            </a:r>
          </a:p>
          <a:p>
            <a:pPr lvl="1"/>
            <a:r>
              <a:rPr lang="es-ES_tradnl" dirty="0"/>
              <a:t>Entrada</a:t>
            </a:r>
          </a:p>
          <a:p>
            <a:pPr lvl="2"/>
            <a:r>
              <a:rPr lang="es-ES_tradnl" dirty="0"/>
              <a:t>Interruptores, teclado, ratón, </a:t>
            </a:r>
            <a:r>
              <a:rPr lang="es-ES_tradnl" dirty="0" err="1"/>
              <a:t>lapiz</a:t>
            </a:r>
            <a:r>
              <a:rPr lang="es-ES_tradnl" dirty="0"/>
              <a:t> óptico, joystick, </a:t>
            </a:r>
            <a:r>
              <a:rPr lang="es-ES_tradnl" dirty="0" err="1"/>
              <a:t>pad</a:t>
            </a:r>
            <a:r>
              <a:rPr lang="es-ES_tradnl" dirty="0"/>
              <a:t>, </a:t>
            </a:r>
            <a:r>
              <a:rPr lang="es-ES_tradnl" dirty="0" err="1"/>
              <a:t>touchpad</a:t>
            </a:r>
            <a:r>
              <a:rPr lang="es-ES_tradnl" dirty="0"/>
              <a:t>, </a:t>
            </a:r>
            <a:r>
              <a:rPr lang="es-ES_tradnl" dirty="0" err="1"/>
              <a:t>wiimote</a:t>
            </a:r>
            <a:r>
              <a:rPr lang="es-ES_tradnl" dirty="0"/>
              <a:t>, </a:t>
            </a:r>
            <a:r>
              <a:rPr lang="es-ES_tradnl" dirty="0" err="1"/>
              <a:t>kinect</a:t>
            </a:r>
            <a:r>
              <a:rPr lang="es-ES_tradnl" dirty="0"/>
              <a:t>, voz</a:t>
            </a:r>
          </a:p>
          <a:p>
            <a:pPr lvl="1"/>
            <a:r>
              <a:rPr lang="es-ES_tradnl" dirty="0"/>
              <a:t>Salida</a:t>
            </a:r>
          </a:p>
          <a:p>
            <a:pPr lvl="2"/>
            <a:r>
              <a:rPr lang="es-ES_tradnl" dirty="0"/>
              <a:t>Bombillas, pantallas texto, pantallas gráficas (resolución, colores), voz</a:t>
            </a:r>
          </a:p>
          <a:p>
            <a:pPr lvl="1"/>
            <a:r>
              <a:rPr lang="es-ES_tradnl" dirty="0" err="1"/>
              <a:t>Scanners</a:t>
            </a:r>
            <a:r>
              <a:rPr lang="es-ES_tradnl" dirty="0"/>
              <a:t>, impresoras, tarjetas de sonido, etc.</a:t>
            </a:r>
          </a:p>
          <a:p>
            <a:r>
              <a:rPr lang="es-ES_tradnl" dirty="0"/>
              <a:t>Comunicaciones</a:t>
            </a:r>
          </a:p>
          <a:p>
            <a:pPr lvl="1"/>
            <a:r>
              <a:rPr lang="es-ES_tradnl" dirty="0"/>
              <a:t>Puerto serie, paralelo, USB</a:t>
            </a:r>
          </a:p>
          <a:p>
            <a:pPr lvl="1"/>
            <a:r>
              <a:rPr lang="es-ES_tradnl" dirty="0"/>
              <a:t>LAN, WAN, Internet, WLAN</a:t>
            </a:r>
          </a:p>
          <a:p>
            <a:endParaRPr lang="es-ES" dirty="0"/>
          </a:p>
        </p:txBody>
      </p:sp>
      <p:sp>
        <p:nvSpPr>
          <p:cNvPr id="2" name="1 Título"/>
          <p:cNvSpPr>
            <a:spLocks noGrp="1"/>
          </p:cNvSpPr>
          <p:nvPr>
            <p:ph type="title"/>
          </p:nvPr>
        </p:nvSpPr>
        <p:spPr/>
        <p:txBody>
          <a:bodyPr/>
          <a:lstStyle/>
          <a:p>
            <a:r>
              <a:rPr lang="es-ES_tradnl" dirty="0"/>
              <a:t>Evolución del hardware</a:t>
            </a:r>
            <a:endParaRPr lang="es-ES" dirty="0"/>
          </a:p>
        </p:txBody>
      </p:sp>
      <p:pic>
        <p:nvPicPr>
          <p:cNvPr id="2050" name="Picture 2" descr="http://1.bp.blogspot.com/_V2MRJAuINKI/TNaJwQQdqBI/AAAAAAAAABw/Y60iu3vdd8U/s1600/forges_moore1.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7276" y="2550070"/>
            <a:ext cx="5827052" cy="40583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7508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nodeType="clickEffect">
                                  <p:stCondLst>
                                    <p:cond delay="0"/>
                                  </p:stCondLst>
                                  <p:childTnLst>
                                    <p:set>
                                      <p:cBhvr>
                                        <p:cTn id="38" dur="1" fill="hold">
                                          <p:stCondLst>
                                            <p:cond delay="0"/>
                                          </p:stCondLst>
                                        </p:cTn>
                                        <p:tgtEl>
                                          <p:spTgt spid="2050"/>
                                        </p:tgtEl>
                                        <p:attrNameLst>
                                          <p:attrName>style.visibility</p:attrName>
                                        </p:attrNameLst>
                                      </p:cBhvr>
                                      <p:to>
                                        <p:strVal val="visible"/>
                                      </p:to>
                                    </p:set>
                                    <p:animEffect transition="in" filter="fade">
                                      <p:cBhvr>
                                        <p:cTn id="39" dur="1000"/>
                                        <p:tgtEl>
                                          <p:spTgt spid="2050"/>
                                        </p:tgtEl>
                                      </p:cBhvr>
                                    </p:animEffect>
                                    <p:anim calcmode="lin" valueType="num">
                                      <p:cBhvr>
                                        <p:cTn id="40" dur="1000" fill="hold"/>
                                        <p:tgtEl>
                                          <p:spTgt spid="2050"/>
                                        </p:tgtEl>
                                        <p:attrNameLst>
                                          <p:attrName>ppt_x</p:attrName>
                                        </p:attrNameLst>
                                      </p:cBhvr>
                                      <p:tavLst>
                                        <p:tav tm="0">
                                          <p:val>
                                            <p:strVal val="#ppt_x"/>
                                          </p:val>
                                        </p:tav>
                                        <p:tav tm="100000">
                                          <p:val>
                                            <p:strVal val="#ppt_x"/>
                                          </p:val>
                                        </p:tav>
                                      </p:tavLst>
                                    </p:anim>
                                    <p:anim calcmode="lin" valueType="num">
                                      <p:cBhvr>
                                        <p:cTn id="41" dur="1000" fill="hold"/>
                                        <p:tgtEl>
                                          <p:spTgt spid="20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Evolución del software</a:t>
            </a:r>
            <a:endParaRPr lang="es-ES" dirty="0"/>
          </a:p>
        </p:txBody>
      </p:sp>
      <p:sp>
        <p:nvSpPr>
          <p:cNvPr id="3" name="2 Marcador de contenido"/>
          <p:cNvSpPr>
            <a:spLocks noGrp="1"/>
          </p:cNvSpPr>
          <p:nvPr>
            <p:ph idx="1"/>
          </p:nvPr>
        </p:nvSpPr>
        <p:spPr/>
        <p:txBody>
          <a:bodyPr/>
          <a:lstStyle/>
          <a:p>
            <a:r>
              <a:rPr lang="es-ES_tradnl" dirty="0"/>
              <a:t>Lenguajes de programación</a:t>
            </a:r>
          </a:p>
          <a:p>
            <a:pPr lvl="1"/>
            <a:r>
              <a:rPr lang="es-ES_tradnl" dirty="0"/>
              <a:t>Abstracciones para evitar programar en CM</a:t>
            </a:r>
          </a:p>
          <a:p>
            <a:pPr lvl="1"/>
            <a:r>
              <a:rPr lang="es-ES_tradnl" dirty="0"/>
              <a:t>Ensamblador </a:t>
            </a:r>
            <a:r>
              <a:rPr lang="es-ES_tradnl" dirty="0">
                <a:sym typeface="Wingdings" panose="05000000000000000000" pitchFamily="2" charset="2"/>
              </a:rPr>
              <a:t>   </a:t>
            </a:r>
            <a:r>
              <a:rPr lang="es-ES_tradnl" dirty="0" err="1">
                <a:sym typeface="Wingdings" panose="05000000000000000000" pitchFamily="2" charset="2"/>
              </a:rPr>
              <a:t>leng</a:t>
            </a:r>
            <a:r>
              <a:rPr lang="es-ES_tradnl" dirty="0">
                <a:sym typeface="Wingdings" panose="05000000000000000000" pitchFamily="2" charset="2"/>
              </a:rPr>
              <a:t>. imperativos, OO, lógicos, deductivos, funcionales, etc.</a:t>
            </a:r>
            <a:endParaRPr lang="es-ES_tradnl" dirty="0"/>
          </a:p>
          <a:p>
            <a:r>
              <a:rPr lang="es-ES_tradnl" dirty="0"/>
              <a:t>Aplicaciones</a:t>
            </a:r>
          </a:p>
          <a:p>
            <a:pPr lvl="1"/>
            <a:r>
              <a:rPr lang="es-ES_tradnl" dirty="0"/>
              <a:t>Los programas que aportan utilidad a los sistemas</a:t>
            </a:r>
          </a:p>
          <a:p>
            <a:r>
              <a:rPr lang="es-ES_tradnl" dirty="0"/>
              <a:t>Sistemas operativos</a:t>
            </a:r>
          </a:p>
          <a:p>
            <a:pPr lvl="1"/>
            <a:r>
              <a:rPr lang="es-ES_tradnl" dirty="0" err="1"/>
              <a:t>Cjto</a:t>
            </a:r>
            <a:r>
              <a:rPr lang="es-ES_tradnl" dirty="0"/>
              <a:t>. de aplicaciones necesarias por todos los usuarios para manejar el hardware</a:t>
            </a:r>
          </a:p>
          <a:p>
            <a:endParaRPr lang="es-ES" dirty="0"/>
          </a:p>
        </p:txBody>
      </p:sp>
    </p:spTree>
    <p:extLst>
      <p:ext uri="{BB962C8B-B14F-4D97-AF65-F5344CB8AC3E}">
        <p14:creationId xmlns:p14="http://schemas.microsoft.com/office/powerpoint/2010/main" val="445054495"/>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Lenguajes de programación </a:t>
            </a:r>
            <a:r>
              <a:rPr lang="es-ES_tradnl" dirty="0" smtClean="0"/>
              <a:t>hoy</a:t>
            </a:r>
            <a:br>
              <a:rPr lang="es-ES_tradnl" dirty="0" smtClean="0"/>
            </a:br>
            <a:r>
              <a:rPr lang="es-ES_tradnl" sz="3200" dirty="0" smtClean="0"/>
              <a:t>(según Índice TIOBE)</a:t>
            </a:r>
            <a:endParaRPr lang="es-ES" sz="3200" dirty="0"/>
          </a:p>
        </p:txBody>
      </p:sp>
      <p:sp>
        <p:nvSpPr>
          <p:cNvPr id="4" name="3 CuadroTexto"/>
          <p:cNvSpPr txBox="1"/>
          <p:nvPr/>
        </p:nvSpPr>
        <p:spPr>
          <a:xfrm>
            <a:off x="35496" y="5448880"/>
            <a:ext cx="9001000" cy="1200329"/>
          </a:xfrm>
          <a:prstGeom prst="rect">
            <a:avLst/>
          </a:prstGeom>
          <a:noFill/>
        </p:spPr>
        <p:txBody>
          <a:bodyPr wrap="square" rtlCol="0">
            <a:spAutoFit/>
          </a:bodyPr>
          <a:lstStyle/>
          <a:p>
            <a:pPr algn="ctr"/>
            <a:r>
              <a:rPr lang="es-ES_tradnl" sz="1600" u="sng" dirty="0" smtClean="0"/>
              <a:t>Wikipedia índice </a:t>
            </a:r>
            <a:r>
              <a:rPr lang="es-ES_tradnl" sz="1600" u="sng" dirty="0" err="1" smtClean="0"/>
              <a:t>Tiobe</a:t>
            </a:r>
            <a:r>
              <a:rPr lang="es-ES_tradnl" sz="1600" dirty="0" smtClean="0"/>
              <a:t>: </a:t>
            </a:r>
            <a:r>
              <a:rPr lang="es-ES" sz="1600" i="1" dirty="0" smtClean="0"/>
              <a:t>El </a:t>
            </a:r>
            <a:r>
              <a:rPr lang="es-ES" sz="1600" i="1" dirty="0"/>
              <a:t>índice </a:t>
            </a:r>
            <a:r>
              <a:rPr lang="es-ES" sz="1600" i="1" dirty="0" smtClean="0"/>
              <a:t>mide </a:t>
            </a:r>
            <a:r>
              <a:rPr lang="es-ES" sz="1600" i="1" dirty="0"/>
              <a:t>la </a:t>
            </a:r>
            <a:r>
              <a:rPr lang="es-ES" sz="1600" i="1" dirty="0" smtClean="0"/>
              <a:t>popularidad, según el número </a:t>
            </a:r>
            <a:r>
              <a:rPr lang="es-ES" sz="1600" i="1" dirty="0"/>
              <a:t>de resultados </a:t>
            </a:r>
            <a:r>
              <a:rPr lang="es-ES" sz="1600" i="1" dirty="0" smtClean="0"/>
              <a:t>de distintos motores </a:t>
            </a:r>
            <a:r>
              <a:rPr lang="es-ES" sz="1600" i="1" dirty="0"/>
              <a:t>de </a:t>
            </a:r>
            <a:r>
              <a:rPr lang="es-ES" sz="1600" i="1" dirty="0" smtClean="0"/>
              <a:t>búsqueda para consultas que </a:t>
            </a:r>
            <a:r>
              <a:rPr lang="es-ES" sz="1600" i="1" dirty="0"/>
              <a:t>contienen el nombre </a:t>
            </a:r>
            <a:r>
              <a:rPr lang="es-ES" sz="1600" i="1" dirty="0" smtClean="0"/>
              <a:t>del</a:t>
            </a:r>
            <a:r>
              <a:rPr lang="es-ES" sz="1600" i="1" dirty="0"/>
              <a:t> </a:t>
            </a:r>
            <a:r>
              <a:rPr lang="es-ES" sz="1600" i="1" dirty="0" smtClean="0"/>
              <a:t>lenguaje </a:t>
            </a:r>
            <a:r>
              <a:rPr lang="es-ES" sz="1600" i="1" dirty="0"/>
              <a:t>de </a:t>
            </a:r>
            <a:r>
              <a:rPr lang="es-ES" sz="1600" i="1" dirty="0" smtClean="0"/>
              <a:t>programación</a:t>
            </a:r>
            <a:r>
              <a:rPr lang="es-ES" sz="1600" dirty="0" smtClean="0"/>
              <a:t>”</a:t>
            </a:r>
          </a:p>
          <a:p>
            <a:pPr algn="ctr"/>
            <a:endParaRPr lang="es-ES" sz="1600" dirty="0" smtClean="0"/>
          </a:p>
          <a:p>
            <a:pPr algn="ctr"/>
            <a:r>
              <a:rPr lang="es-ES_tradnl" sz="2400" dirty="0" smtClean="0"/>
              <a:t>Esos </a:t>
            </a:r>
            <a:r>
              <a:rPr lang="es-ES_tradnl" sz="2400" dirty="0"/>
              <a:t>son </a:t>
            </a:r>
            <a:r>
              <a:rPr lang="es-ES_tradnl" sz="2400" dirty="0" smtClean="0">
                <a:hlinkClick r:id="rId2" action="ppaction://hlinkfile"/>
              </a:rPr>
              <a:t>todos </a:t>
            </a:r>
            <a:r>
              <a:rPr lang="es-ES_tradnl" sz="2400" dirty="0">
                <a:hlinkClick r:id="rId2" action="ppaction://hlinkfile"/>
              </a:rPr>
              <a:t>los </a:t>
            </a:r>
            <a:r>
              <a:rPr lang="es-ES_tradnl" sz="2400" dirty="0" smtClean="0">
                <a:hlinkClick r:id="rId2" action="ppaction://hlinkfile"/>
              </a:rPr>
              <a:t>lenguajes que </a:t>
            </a:r>
            <a:r>
              <a:rPr lang="es-ES_tradnl" sz="2400" dirty="0">
                <a:hlinkClick r:id="rId2" action="ppaction://hlinkfile"/>
              </a:rPr>
              <a:t>hay</a:t>
            </a:r>
            <a:r>
              <a:rPr lang="es-ES_tradnl" sz="2400" dirty="0"/>
              <a:t>?</a:t>
            </a:r>
            <a:endParaRPr lang="es-ES" sz="2400" dirty="0"/>
          </a:p>
        </p:txBody>
      </p:sp>
      <p:pic>
        <p:nvPicPr>
          <p:cNvPr id="3" name="Imagen 2"/>
          <p:cNvPicPr>
            <a:picLocks noChangeAspect="1"/>
          </p:cNvPicPr>
          <p:nvPr/>
        </p:nvPicPr>
        <p:blipFill>
          <a:blip r:embed="rId3"/>
          <a:stretch>
            <a:fillRect/>
          </a:stretch>
        </p:blipFill>
        <p:spPr>
          <a:xfrm>
            <a:off x="14263" y="1916832"/>
            <a:ext cx="9129737" cy="3032854"/>
          </a:xfrm>
          <a:prstGeom prst="rect">
            <a:avLst/>
          </a:prstGeom>
        </p:spPr>
      </p:pic>
    </p:spTree>
    <p:extLst>
      <p:ext uri="{BB962C8B-B14F-4D97-AF65-F5344CB8AC3E}">
        <p14:creationId xmlns:p14="http://schemas.microsoft.com/office/powerpoint/2010/main" val="995538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smtClean="0"/>
              <a:t>¿Están ahí todos los lenguajes </a:t>
            </a:r>
            <a:r>
              <a:rPr lang="es-ES_tradnl" u="sng" dirty="0" smtClean="0"/>
              <a:t>más usados</a:t>
            </a:r>
            <a:r>
              <a:rPr lang="es-ES_tradnl" dirty="0" smtClean="0"/>
              <a:t>? </a:t>
            </a:r>
            <a:r>
              <a:rPr lang="es-ES_tradnl" dirty="0" smtClean="0">
                <a:sym typeface="Wingdings" panose="05000000000000000000" pitchFamily="2" charset="2"/>
              </a:rPr>
              <a:t> NO!</a:t>
            </a:r>
            <a:endParaRPr lang="es-ES" dirty="0"/>
          </a:p>
        </p:txBody>
      </p:sp>
      <p:sp>
        <p:nvSpPr>
          <p:cNvPr id="3" name="2 Marcador de contenido"/>
          <p:cNvSpPr>
            <a:spLocks noGrp="1"/>
          </p:cNvSpPr>
          <p:nvPr>
            <p:ph idx="1"/>
          </p:nvPr>
        </p:nvSpPr>
        <p:spPr>
          <a:xfrm>
            <a:off x="251520" y="1600200"/>
            <a:ext cx="8892480" cy="5141168"/>
          </a:xfrm>
        </p:spPr>
        <p:txBody>
          <a:bodyPr/>
          <a:lstStyle/>
          <a:p>
            <a:r>
              <a:rPr lang="es-ES" sz="2400" dirty="0"/>
              <a:t>Sistemas de </a:t>
            </a:r>
            <a:r>
              <a:rPr lang="es-ES" sz="2400" dirty="0">
                <a:hlinkClick r:id="rId2" tooltip="Procesamiento por lotes"/>
              </a:rPr>
              <a:t>procesamiento por lotes</a:t>
            </a:r>
            <a:r>
              <a:rPr lang="es-ES" sz="2400" dirty="0"/>
              <a:t> (</a:t>
            </a:r>
            <a:r>
              <a:rPr lang="es-ES" sz="2400" dirty="0" err="1"/>
              <a:t>Batch</a:t>
            </a:r>
            <a:r>
              <a:rPr lang="es-ES" sz="2400" dirty="0"/>
              <a:t>) en mainframes (entidades bancarias, grandes empresas) </a:t>
            </a:r>
            <a:r>
              <a:rPr lang="es-ES" sz="2400" dirty="0">
                <a:sym typeface="Wingdings" panose="05000000000000000000" pitchFamily="2" charset="2"/>
              </a:rPr>
              <a:t> </a:t>
            </a:r>
            <a:r>
              <a:rPr lang="es-ES" sz="2400" dirty="0"/>
              <a:t>COBOL</a:t>
            </a:r>
            <a:endParaRPr lang="es-ES_tradnl" sz="2400" dirty="0"/>
          </a:p>
          <a:p>
            <a:pPr lvl="1"/>
            <a:r>
              <a:rPr lang="es-ES" sz="1600" dirty="0" smtClean="0"/>
              <a:t>(1997, GG): </a:t>
            </a:r>
            <a:r>
              <a:rPr lang="es-ES" sz="1600" dirty="0"/>
              <a:t>80% de los 300.000 millones de líneas de código existentes están creados en COBOL (5.000 millones de líneas nuevas de COBOL cada año)</a:t>
            </a:r>
          </a:p>
          <a:p>
            <a:pPr lvl="1"/>
            <a:r>
              <a:rPr lang="es-ES" sz="1600" dirty="0"/>
              <a:t>(</a:t>
            </a:r>
            <a:r>
              <a:rPr lang="es-ES" sz="1600" dirty="0" smtClean="0"/>
              <a:t>2005, GG): </a:t>
            </a:r>
            <a:r>
              <a:rPr lang="es-ES" sz="1600" dirty="0"/>
              <a:t>75% datos generados por negocios </a:t>
            </a:r>
            <a:r>
              <a:rPr lang="es-ES" sz="1600" dirty="0" smtClean="0"/>
              <a:t>se procesan por </a:t>
            </a:r>
            <a:r>
              <a:rPr lang="es-ES" sz="1600" dirty="0"/>
              <a:t>programas </a:t>
            </a:r>
            <a:r>
              <a:rPr lang="es-ES" sz="1600" dirty="0" smtClean="0"/>
              <a:t>COBOL</a:t>
            </a:r>
          </a:p>
          <a:p>
            <a:pPr lvl="1"/>
            <a:r>
              <a:rPr lang="es-ES" sz="1600" dirty="0"/>
              <a:t>(</a:t>
            </a:r>
            <a:r>
              <a:rPr lang="es-ES" sz="1600" dirty="0" smtClean="0"/>
              <a:t>2024): 65% código en uso es </a:t>
            </a:r>
            <a:r>
              <a:rPr lang="es-ES" sz="1600" dirty="0"/>
              <a:t>COBOL (</a:t>
            </a:r>
            <a:r>
              <a:rPr lang="es-ES" sz="1600" dirty="0">
                <a:hlinkClick r:id="rId3"/>
              </a:rPr>
              <a:t>https://cobolcowboys.com/cobol-today</a:t>
            </a:r>
            <a:r>
              <a:rPr lang="es-ES" sz="1600" dirty="0" smtClean="0">
                <a:hlinkClick r:id="rId3"/>
              </a:rPr>
              <a:t>/</a:t>
            </a:r>
            <a:r>
              <a:rPr lang="es-ES" sz="1600" dirty="0" smtClean="0"/>
              <a:t>)</a:t>
            </a:r>
          </a:p>
          <a:p>
            <a:pPr lvl="1"/>
            <a:r>
              <a:rPr lang="en-US" sz="1600" dirty="0" err="1" smtClean="0"/>
              <a:t>Tanto</a:t>
            </a:r>
            <a:r>
              <a:rPr lang="en-US" sz="1600" dirty="0" smtClean="0"/>
              <a:t> </a:t>
            </a:r>
            <a:r>
              <a:rPr lang="en-US" sz="1600" dirty="0" err="1"/>
              <a:t>si</a:t>
            </a:r>
            <a:r>
              <a:rPr lang="en-US" sz="1600" dirty="0"/>
              <a:t> </a:t>
            </a:r>
            <a:r>
              <a:rPr lang="en-US" sz="1600" dirty="0" err="1"/>
              <a:t>compras</a:t>
            </a:r>
            <a:r>
              <a:rPr lang="en-US" sz="1600" dirty="0"/>
              <a:t> </a:t>
            </a:r>
            <a:r>
              <a:rPr lang="en-US" sz="1600" dirty="0" err="1"/>
              <a:t>en</a:t>
            </a:r>
            <a:r>
              <a:rPr lang="en-US" sz="1600" dirty="0"/>
              <a:t> un </a:t>
            </a:r>
            <a:r>
              <a:rPr lang="en-US" sz="1600" dirty="0" err="1"/>
              <a:t>centro</a:t>
            </a:r>
            <a:r>
              <a:rPr lang="en-US" sz="1600" dirty="0"/>
              <a:t> </a:t>
            </a:r>
            <a:r>
              <a:rPr lang="en-US" sz="1600" dirty="0" err="1"/>
              <a:t>comercial</a:t>
            </a:r>
            <a:r>
              <a:rPr lang="en-US" sz="1600" dirty="0"/>
              <a:t>, </a:t>
            </a:r>
            <a:r>
              <a:rPr lang="en-US" sz="1600" dirty="0" err="1"/>
              <a:t>en</a:t>
            </a:r>
            <a:r>
              <a:rPr lang="en-US" sz="1600" dirty="0"/>
              <a:t> el </a:t>
            </a:r>
            <a:r>
              <a:rPr lang="en-US" sz="1600" dirty="0" err="1"/>
              <a:t>supermercado</a:t>
            </a:r>
            <a:r>
              <a:rPr lang="en-US" sz="1600" dirty="0"/>
              <a:t> o </a:t>
            </a:r>
            <a:r>
              <a:rPr lang="en-US" sz="1600" dirty="0" err="1"/>
              <a:t>farmacia</a:t>
            </a:r>
            <a:r>
              <a:rPr lang="en-US" sz="1600" dirty="0"/>
              <a:t> de </a:t>
            </a:r>
            <a:r>
              <a:rPr lang="en-US" sz="1600" dirty="0" err="1"/>
              <a:t>tu</a:t>
            </a:r>
            <a:r>
              <a:rPr lang="en-US" sz="1600" dirty="0"/>
              <a:t> barrio, </a:t>
            </a:r>
            <a:r>
              <a:rPr lang="en-US" sz="1600" dirty="0" err="1"/>
              <a:t>usas</a:t>
            </a:r>
            <a:r>
              <a:rPr lang="en-US" sz="1600" dirty="0"/>
              <a:t> un </a:t>
            </a:r>
            <a:r>
              <a:rPr lang="en-US" sz="1600" dirty="0" err="1"/>
              <a:t>cajero</a:t>
            </a:r>
            <a:r>
              <a:rPr lang="en-US" sz="1600" dirty="0"/>
              <a:t> </a:t>
            </a:r>
            <a:r>
              <a:rPr lang="en-US" sz="1600" dirty="0" err="1"/>
              <a:t>automático</a:t>
            </a:r>
            <a:r>
              <a:rPr lang="en-US" sz="1600" dirty="0"/>
              <a:t>, </a:t>
            </a:r>
            <a:r>
              <a:rPr lang="en-US" sz="1600" dirty="0" err="1"/>
              <a:t>reclamas</a:t>
            </a:r>
            <a:r>
              <a:rPr lang="en-US" sz="1600" dirty="0"/>
              <a:t> a </a:t>
            </a:r>
            <a:r>
              <a:rPr lang="en-US" sz="1600" dirty="0" err="1"/>
              <a:t>tu</a:t>
            </a:r>
            <a:r>
              <a:rPr lang="en-US" sz="1600" dirty="0"/>
              <a:t> </a:t>
            </a:r>
            <a:r>
              <a:rPr lang="en-US" sz="1600" dirty="0" err="1"/>
              <a:t>compañia</a:t>
            </a:r>
            <a:r>
              <a:rPr lang="en-US" sz="1600" dirty="0"/>
              <a:t> de </a:t>
            </a:r>
            <a:r>
              <a:rPr lang="en-US" sz="1600" dirty="0" err="1"/>
              <a:t>seguros</a:t>
            </a:r>
            <a:r>
              <a:rPr lang="en-US" sz="1600" dirty="0"/>
              <a:t>, </a:t>
            </a:r>
            <a:r>
              <a:rPr lang="en-US" sz="1600" dirty="0" err="1"/>
              <a:t>usas</a:t>
            </a:r>
            <a:r>
              <a:rPr lang="en-US" sz="1600" dirty="0"/>
              <a:t> la </a:t>
            </a:r>
            <a:r>
              <a:rPr lang="en-US" sz="1600" dirty="0" err="1"/>
              <a:t>tarjeta</a:t>
            </a:r>
            <a:r>
              <a:rPr lang="en-US" sz="1600" dirty="0"/>
              <a:t> de </a:t>
            </a:r>
            <a:r>
              <a:rPr lang="en-US" sz="1600" dirty="0" err="1"/>
              <a:t>crédito</a:t>
            </a:r>
            <a:r>
              <a:rPr lang="en-US" sz="1600" dirty="0"/>
              <a:t>, </a:t>
            </a:r>
            <a:r>
              <a:rPr lang="en-US" sz="1600" dirty="0" err="1"/>
              <a:t>compras</a:t>
            </a:r>
            <a:r>
              <a:rPr lang="en-US" sz="1600" dirty="0"/>
              <a:t> o </a:t>
            </a:r>
            <a:r>
              <a:rPr lang="en-US" sz="1600" dirty="0" err="1"/>
              <a:t>vendes</a:t>
            </a:r>
            <a:r>
              <a:rPr lang="en-US" sz="1600" dirty="0"/>
              <a:t> </a:t>
            </a:r>
            <a:r>
              <a:rPr lang="en-US" sz="1600" dirty="0" err="1"/>
              <a:t>acciones</a:t>
            </a:r>
            <a:r>
              <a:rPr lang="en-US" sz="1600" dirty="0"/>
              <a:t>, o </a:t>
            </a:r>
            <a:r>
              <a:rPr lang="en-US" sz="1600" dirty="0" err="1"/>
              <a:t>recibes</a:t>
            </a:r>
            <a:r>
              <a:rPr lang="en-US" sz="1600" dirty="0"/>
              <a:t> un </a:t>
            </a:r>
            <a:r>
              <a:rPr lang="en-US" sz="1600" dirty="0" err="1"/>
              <a:t>cheque</a:t>
            </a:r>
            <a:r>
              <a:rPr lang="en-US" sz="1600" dirty="0"/>
              <a:t>, la </a:t>
            </a:r>
            <a:r>
              <a:rPr lang="en-US" sz="1600" dirty="0" err="1"/>
              <a:t>tecnología</a:t>
            </a:r>
            <a:r>
              <a:rPr lang="en-US" sz="1600" dirty="0"/>
              <a:t> COBOL ha </a:t>
            </a:r>
            <a:r>
              <a:rPr lang="en-US" sz="1600" dirty="0" err="1"/>
              <a:t>estado</a:t>
            </a:r>
            <a:r>
              <a:rPr lang="en-US" sz="1600" dirty="0"/>
              <a:t> </a:t>
            </a:r>
            <a:r>
              <a:rPr lang="en-US" sz="1600" dirty="0" err="1"/>
              <a:t>presente</a:t>
            </a:r>
            <a:r>
              <a:rPr lang="en-US" sz="1600" dirty="0"/>
              <a:t> </a:t>
            </a:r>
            <a:r>
              <a:rPr lang="en-US" sz="1600" dirty="0" err="1"/>
              <a:t>en</a:t>
            </a:r>
            <a:r>
              <a:rPr lang="en-US" sz="1600" dirty="0"/>
              <a:t> </a:t>
            </a:r>
            <a:r>
              <a:rPr lang="en-US" sz="1600" dirty="0" err="1"/>
              <a:t>dicha</a:t>
            </a:r>
            <a:r>
              <a:rPr lang="en-US" sz="1600" dirty="0"/>
              <a:t> </a:t>
            </a:r>
            <a:r>
              <a:rPr lang="en-US" sz="1600" dirty="0" err="1"/>
              <a:t>operación</a:t>
            </a:r>
            <a:endParaRPr lang="en-US" sz="1600" dirty="0"/>
          </a:p>
          <a:p>
            <a:r>
              <a:rPr lang="es-ES" sz="2400" dirty="0"/>
              <a:t>Hoy por hoy, la programación en COBOL es uno de los negocios más rentables del mundo de la informática. </a:t>
            </a:r>
            <a:endParaRPr lang="en-US" sz="2000" dirty="0"/>
          </a:p>
          <a:p>
            <a:r>
              <a:rPr lang="en-US" sz="1800" dirty="0"/>
              <a:t> </a:t>
            </a:r>
            <a:r>
              <a:rPr lang="es-ES_tradnl" sz="2400" dirty="0"/>
              <a:t>“</a:t>
            </a:r>
            <a:r>
              <a:rPr lang="es-ES_tradnl" sz="2400" i="1" dirty="0"/>
              <a:t>No se qué lenguajes habrá en el futuro pero seguro que COBOL estará allí</a:t>
            </a:r>
            <a:r>
              <a:rPr lang="es-ES_tradnl" sz="2400" dirty="0" smtClean="0"/>
              <a:t>”, Bill </a:t>
            </a:r>
            <a:r>
              <a:rPr lang="es-ES_tradnl" sz="2400" dirty="0"/>
              <a:t>Gates</a:t>
            </a:r>
            <a:endParaRPr lang="es-ES" sz="2400" dirty="0"/>
          </a:p>
        </p:txBody>
      </p:sp>
    </p:spTree>
    <p:extLst>
      <p:ext uri="{BB962C8B-B14F-4D97-AF65-F5344CB8AC3E}">
        <p14:creationId xmlns:p14="http://schemas.microsoft.com/office/powerpoint/2010/main" val="854664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fade">
                                      <p:cBhvr>
                                        <p:cTn id="49" dur="1000"/>
                                        <p:tgtEl>
                                          <p:spTgt spid="3">
                                            <p:txEl>
                                              <p:pRg st="6" end="6"/>
                                            </p:txEl>
                                          </p:spTgt>
                                        </p:tgtEl>
                                      </p:cBhvr>
                                    </p:animEffect>
                                    <p:anim calcmode="lin" valueType="num">
                                      <p:cBhvr>
                                        <p:cTn id="5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Aplicaciones</a:t>
            </a:r>
            <a:endParaRPr lang="es-ES" dirty="0"/>
          </a:p>
        </p:txBody>
      </p:sp>
      <p:sp>
        <p:nvSpPr>
          <p:cNvPr id="3" name="2 Marcador de contenido"/>
          <p:cNvSpPr>
            <a:spLocks noGrp="1"/>
          </p:cNvSpPr>
          <p:nvPr>
            <p:ph idx="1"/>
          </p:nvPr>
        </p:nvSpPr>
        <p:spPr/>
        <p:txBody>
          <a:bodyPr/>
          <a:lstStyle/>
          <a:p>
            <a:r>
              <a:rPr lang="es-ES_tradnl" dirty="0"/>
              <a:t>Tipos</a:t>
            </a:r>
          </a:p>
          <a:p>
            <a:pPr lvl="1"/>
            <a:r>
              <a:rPr lang="es-ES_tradnl" dirty="0"/>
              <a:t>Usuario final </a:t>
            </a:r>
            <a:r>
              <a:rPr lang="es-ES_tradnl" dirty="0">
                <a:sym typeface="Wingdings" panose="05000000000000000000" pitchFamily="2" charset="2"/>
              </a:rPr>
              <a:t> orientadas a humanos</a:t>
            </a:r>
          </a:p>
          <a:p>
            <a:pPr lvl="1"/>
            <a:r>
              <a:rPr lang="es-ES_tradnl" dirty="0">
                <a:sym typeface="Wingdings" panose="05000000000000000000" pitchFamily="2" charset="2"/>
              </a:rPr>
              <a:t>Middleware, SO!!</a:t>
            </a:r>
            <a:endParaRPr lang="es-ES_tradnl" dirty="0"/>
          </a:p>
          <a:p>
            <a:r>
              <a:rPr lang="es-ES_tradnl" dirty="0"/>
              <a:t>Su desarrollo depende de:</a:t>
            </a:r>
          </a:p>
          <a:p>
            <a:pPr lvl="1"/>
            <a:r>
              <a:rPr lang="es-ES_tradnl" dirty="0"/>
              <a:t>Lenguaje de programación</a:t>
            </a:r>
          </a:p>
          <a:p>
            <a:pPr lvl="1"/>
            <a:r>
              <a:rPr lang="es-ES_tradnl" dirty="0"/>
              <a:t>Técnicas de programación</a:t>
            </a:r>
          </a:p>
          <a:p>
            <a:pPr lvl="1"/>
            <a:r>
              <a:rPr lang="es-ES_tradnl" dirty="0"/>
              <a:t>Entorno de ejecución</a:t>
            </a:r>
          </a:p>
          <a:p>
            <a:pPr lvl="2"/>
            <a:r>
              <a:rPr lang="es-ES_tradnl" dirty="0"/>
              <a:t>SO, hardware (ordenador, periféricos, comunicaciones)</a:t>
            </a:r>
            <a:endParaRPr lang="es-ES" dirty="0"/>
          </a:p>
        </p:txBody>
      </p:sp>
    </p:spTree>
    <p:extLst>
      <p:ext uri="{BB962C8B-B14F-4D97-AF65-F5344CB8AC3E}">
        <p14:creationId xmlns:p14="http://schemas.microsoft.com/office/powerpoint/2010/main" val="1767228457"/>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706090"/>
          </a:xfrm>
        </p:spPr>
        <p:txBody>
          <a:bodyPr/>
          <a:lstStyle/>
          <a:p>
            <a:r>
              <a:rPr lang="es-ES_tradnl" dirty="0"/>
              <a:t>Sistemas operativos</a:t>
            </a:r>
            <a:endParaRPr lang="es-ES" dirty="0"/>
          </a:p>
        </p:txBody>
      </p:sp>
      <p:pic>
        <p:nvPicPr>
          <p:cNvPr id="5122" name="Picture 2" descr="http://www.dcl.hpi.uni-potsdam.de/teaching/origins07/evolution.jpg"/>
          <p:cNvPicPr>
            <a:picLocks noChangeAspect="1" noChangeArrowheads="1"/>
          </p:cNvPicPr>
          <p:nvPr/>
        </p:nvPicPr>
        <p:blipFill rotWithShape="1">
          <a:blip r:embed="rId2">
            <a:extLst>
              <a:ext uri="{28A0092B-C50C-407E-A947-70E740481C1C}">
                <a14:useLocalDpi xmlns:a14="http://schemas.microsoft.com/office/drawing/2010/main" val="0"/>
              </a:ext>
            </a:extLst>
          </a:blip>
          <a:srcRect l="6736" t="8085" r="7072" b="14422"/>
          <a:stretch/>
        </p:blipFill>
        <p:spPr bwMode="auto">
          <a:xfrm>
            <a:off x="179512" y="1088868"/>
            <a:ext cx="8784976" cy="55821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777521"/>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Procesos y reglas de negocio</a:t>
            </a:r>
            <a:endParaRPr lang="es-ES" dirty="0"/>
          </a:p>
        </p:txBody>
      </p:sp>
      <p:pic>
        <p:nvPicPr>
          <p:cNvPr id="5" name="Picture 4" descr="26.1 Legacy-sys-components.eps                                 00003003Docs                           B1931E2B:"/>
          <p:cNvPicPr>
            <a:picLocks noChangeAspect="1" noChangeArrowheads="1"/>
          </p:cNvPicPr>
          <p:nvPr/>
        </p:nvPicPr>
        <p:blipFill>
          <a:blip r:embed="rId2" cstate="print"/>
          <a:srcRect/>
          <a:stretch>
            <a:fillRect/>
          </a:stretch>
        </p:blipFill>
        <p:spPr bwMode="auto">
          <a:xfrm>
            <a:off x="382588" y="2065338"/>
            <a:ext cx="8340725" cy="3249612"/>
          </a:xfrm>
          <a:prstGeom prst="rect">
            <a:avLst/>
          </a:prstGeom>
          <a:solidFill>
            <a:schemeClr val="tx1"/>
          </a:solidFill>
          <a:ln w="9525">
            <a:noFill/>
            <a:miter lim="800000"/>
            <a:headEnd/>
            <a:tailEnd/>
          </a:ln>
        </p:spPr>
      </p:pic>
    </p:spTree>
    <p:extLst>
      <p:ext uri="{BB962C8B-B14F-4D97-AF65-F5344CB8AC3E}">
        <p14:creationId xmlns:p14="http://schemas.microsoft.com/office/powerpoint/2010/main" val="415913594"/>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Título"/>
          <p:cNvSpPr txBox="1">
            <a:spLocks/>
          </p:cNvSpPr>
          <p:nvPr/>
        </p:nvSpPr>
        <p:spPr>
          <a:xfrm>
            <a:off x="457200" y="274638"/>
            <a:ext cx="8229600" cy="1143000"/>
          </a:xfrm>
          <a:prstGeom prst="rect">
            <a:avLst/>
          </a:prstGeom>
        </p:spPr>
        <p:txBody>
          <a:bodyPr/>
          <a:lst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a:lstStyle>
          <a:p>
            <a:r>
              <a:rPr lang="es-ES_tradnl" kern="0"/>
              <a:t>Procesos de negocio</a:t>
            </a:r>
            <a:endParaRPr lang="es-ES" kern="0" dirty="0"/>
          </a:p>
        </p:txBody>
      </p:sp>
      <p:sp>
        <p:nvSpPr>
          <p:cNvPr id="5" name="2 Marcador de contenido"/>
          <p:cNvSpPr txBox="1">
            <a:spLocks/>
          </p:cNvSpPr>
          <p:nvPr/>
        </p:nvSpPr>
        <p:spPr>
          <a:xfrm>
            <a:off x="457200" y="1600200"/>
            <a:ext cx="8686800" cy="4533900"/>
          </a:xfrm>
          <a:prstGeom prst="rect">
            <a:avLst/>
          </a:prstGeom>
        </p:spPr>
        <p:txBody>
          <a:bodyPr/>
          <a:lstStyle>
            <a:lvl1pPr marL="342900" indent="-342900" algn="l" rtl="0" eaLnBrk="0" fontAlgn="base" hangingPunct="0">
              <a:spcBef>
                <a:spcPct val="20000"/>
              </a:spcBef>
              <a:spcAft>
                <a:spcPct val="0"/>
              </a:spcAft>
              <a:buClr>
                <a:schemeClr val="hlink"/>
              </a:buClr>
              <a:buFont typeface="Wingdings" pitchFamily="2" charset="2"/>
              <a:buBlip>
                <a:blip r:embed="rId2"/>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5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Blip>
                <a:blip r:embed="rId2"/>
              </a:buBlip>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folHlink"/>
              </a:buClr>
              <a:buSzPct val="5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9pPr>
          </a:lstStyle>
          <a:p>
            <a:r>
              <a:rPr lang="es-ES_tradnl" kern="0" dirty="0"/>
              <a:t>Conjunto tareas para llevar a cabo un proceso</a:t>
            </a:r>
          </a:p>
          <a:p>
            <a:pPr lvl="1"/>
            <a:r>
              <a:rPr lang="es-ES_tradnl" kern="0" dirty="0"/>
              <a:t>Estratégicos y de gestión</a:t>
            </a:r>
          </a:p>
          <a:p>
            <a:pPr lvl="2"/>
            <a:r>
              <a:rPr lang="es-ES_tradnl" sz="2800" kern="0" dirty="0"/>
              <a:t>Gobernanza, planificación, etc.</a:t>
            </a:r>
          </a:p>
          <a:p>
            <a:pPr lvl="1"/>
            <a:r>
              <a:rPr lang="es-ES_tradnl" kern="0" dirty="0"/>
              <a:t>Operativos</a:t>
            </a:r>
          </a:p>
          <a:p>
            <a:pPr lvl="2"/>
            <a:r>
              <a:rPr lang="es-ES_tradnl" sz="2800" i="1" kern="0" dirty="0"/>
              <a:t>Core </a:t>
            </a:r>
            <a:r>
              <a:rPr lang="es-ES_tradnl" sz="2800" i="1" kern="0" dirty="0" err="1"/>
              <a:t>business</a:t>
            </a:r>
            <a:r>
              <a:rPr lang="es-ES_tradnl" sz="2800" kern="0" dirty="0"/>
              <a:t>: compras, fabricación, publicidad, marketing, ventas</a:t>
            </a:r>
          </a:p>
          <a:p>
            <a:pPr lvl="1"/>
            <a:r>
              <a:rPr lang="es-ES_tradnl" kern="0" dirty="0"/>
              <a:t>De apoyo</a:t>
            </a:r>
          </a:p>
          <a:p>
            <a:pPr lvl="2"/>
            <a:r>
              <a:rPr lang="es-ES_tradnl" sz="2800" kern="0" dirty="0"/>
              <a:t>Contabilidad, recursos humanos, soporte técnico, etc.</a:t>
            </a:r>
          </a:p>
          <a:p>
            <a:pPr lvl="2"/>
            <a:endParaRPr lang="es-ES_tradnl" sz="1800" kern="0" dirty="0"/>
          </a:p>
          <a:p>
            <a:pPr lvl="1"/>
            <a:endParaRPr lang="es-ES_tradnl" sz="2400" kern="0" dirty="0"/>
          </a:p>
          <a:p>
            <a:pPr lvl="1"/>
            <a:endParaRPr lang="es-ES_tradnl" sz="2400" kern="0" dirty="0"/>
          </a:p>
          <a:p>
            <a:endParaRPr lang="es-ES_tradnl" sz="2800" kern="0" dirty="0"/>
          </a:p>
          <a:p>
            <a:endParaRPr lang="es-ES_tradnl" sz="2800" kern="0" dirty="0"/>
          </a:p>
        </p:txBody>
      </p:sp>
    </p:spTree>
    <p:extLst>
      <p:ext uri="{BB962C8B-B14F-4D97-AF65-F5344CB8AC3E}">
        <p14:creationId xmlns:p14="http://schemas.microsoft.com/office/powerpoint/2010/main" val="3278503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bldLvl="2"/>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txBox="1">
            <a:spLocks/>
          </p:cNvSpPr>
          <p:nvPr/>
        </p:nvSpPr>
        <p:spPr>
          <a:xfrm>
            <a:off x="457200" y="274638"/>
            <a:ext cx="8229600" cy="1143000"/>
          </a:xfrm>
          <a:prstGeom prst="rect">
            <a:avLst/>
          </a:prstGeom>
        </p:spPr>
        <p:txBody>
          <a:bodyPr/>
          <a:lst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a:lstStyle>
          <a:p>
            <a:r>
              <a:rPr lang="es-ES_tradnl" kern="0"/>
              <a:t>Reglas de negocio</a:t>
            </a:r>
            <a:endParaRPr lang="es-ES" kern="0" dirty="0"/>
          </a:p>
        </p:txBody>
      </p:sp>
      <p:sp>
        <p:nvSpPr>
          <p:cNvPr id="3" name="2 Marcador de contenido"/>
          <p:cNvSpPr txBox="1">
            <a:spLocks/>
          </p:cNvSpPr>
          <p:nvPr/>
        </p:nvSpPr>
        <p:spPr>
          <a:xfrm>
            <a:off x="457200" y="1600200"/>
            <a:ext cx="8435280" cy="5257800"/>
          </a:xfrm>
          <a:prstGeom prst="rect">
            <a:avLst/>
          </a:prstGeom>
        </p:spPr>
        <p:txBody>
          <a:bodyPr/>
          <a:lstStyle>
            <a:lvl1pPr marL="342900" indent="-342900" algn="l" rtl="0" eaLnBrk="0" fontAlgn="base" hangingPunct="0">
              <a:spcBef>
                <a:spcPct val="20000"/>
              </a:spcBef>
              <a:spcAft>
                <a:spcPct val="0"/>
              </a:spcAft>
              <a:buClr>
                <a:schemeClr val="hlink"/>
              </a:buClr>
              <a:buFont typeface="Wingdings" pitchFamily="2" charset="2"/>
              <a:buBlip>
                <a:blip r:embed="rId2"/>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5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Blip>
                <a:blip r:embed="rId2"/>
              </a:buBlip>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folHlink"/>
              </a:buClr>
              <a:buSzPct val="5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9pPr>
          </a:lstStyle>
          <a:p>
            <a:r>
              <a:rPr lang="es-ES_tradnl" sz="2800" kern="0" dirty="0"/>
              <a:t>Métodos, normas, políticas, recomendaciones, restricciones presentes en una organización </a:t>
            </a:r>
          </a:p>
          <a:p>
            <a:pPr lvl="1"/>
            <a:r>
              <a:rPr lang="es-ES_tradnl" sz="2400" kern="0" dirty="0"/>
              <a:t>Medio para llevar a efecto la estrategia del negocio</a:t>
            </a:r>
          </a:p>
          <a:p>
            <a:pPr lvl="1"/>
            <a:r>
              <a:rPr lang="es-ES_tradnl" sz="2400" kern="0" dirty="0"/>
              <a:t>Pueden aplicarse a personas, procesos y sistemas</a:t>
            </a:r>
          </a:p>
          <a:p>
            <a:pPr lvl="1"/>
            <a:r>
              <a:rPr lang="es-ES_tradnl" sz="2400" kern="0" dirty="0"/>
              <a:t>Ej. cómo gestionamos los clientes (pagos, crédito…)</a:t>
            </a:r>
          </a:p>
          <a:p>
            <a:pPr lvl="1"/>
            <a:r>
              <a:rPr lang="es-ES_tradnl" sz="2400" kern="0" dirty="0"/>
              <a:t>¿Representación? </a:t>
            </a:r>
          </a:p>
          <a:p>
            <a:pPr lvl="2"/>
            <a:r>
              <a:rPr lang="es-ES_tradnl" sz="2000" kern="0" dirty="0"/>
              <a:t>UML, específica</a:t>
            </a:r>
          </a:p>
          <a:p>
            <a:r>
              <a:rPr lang="es-ES_tradnl" sz="2800" kern="0" dirty="0"/>
              <a:t>También pueden aplicarse al uso de los sistemas informáticos corporativos</a:t>
            </a:r>
          </a:p>
          <a:p>
            <a:pPr lvl="1"/>
            <a:r>
              <a:rPr lang="es-ES_tradnl" sz="2400" kern="0" dirty="0"/>
              <a:t>Ej. Planes de contingencia, arranque de un </a:t>
            </a:r>
            <a:r>
              <a:rPr lang="es-ES_tradnl" sz="2400" i="1" kern="0" dirty="0"/>
              <a:t>mainframe</a:t>
            </a:r>
            <a:r>
              <a:rPr lang="es-ES_tradnl" sz="2400" kern="0" dirty="0"/>
              <a:t>, creación de una nueva aplicación, política copias seguridad</a:t>
            </a:r>
          </a:p>
          <a:p>
            <a:pPr lvl="1"/>
            <a:endParaRPr lang="es-ES" sz="2400" kern="0" dirty="0"/>
          </a:p>
        </p:txBody>
      </p:sp>
    </p:spTree>
    <p:extLst>
      <p:ext uri="{BB962C8B-B14F-4D97-AF65-F5344CB8AC3E}">
        <p14:creationId xmlns:p14="http://schemas.microsoft.com/office/powerpoint/2010/main" val="1075823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0"/>
            <a:ext cx="8229600" cy="692696"/>
          </a:xfrm>
        </p:spPr>
        <p:txBody>
          <a:bodyPr/>
          <a:lstStyle/>
          <a:p>
            <a:r>
              <a:rPr lang="es-ES_tradnl" dirty="0"/>
              <a:t>Algunos otros hitos</a:t>
            </a:r>
            <a:endParaRPr lang="es-ES" dirty="0"/>
          </a:p>
        </p:txBody>
      </p:sp>
      <p:sp>
        <p:nvSpPr>
          <p:cNvPr id="3" name="2 Marcador de contenido"/>
          <p:cNvSpPr>
            <a:spLocks noGrp="1"/>
          </p:cNvSpPr>
          <p:nvPr>
            <p:ph sz="half" idx="1"/>
          </p:nvPr>
        </p:nvSpPr>
        <p:spPr>
          <a:xfrm>
            <a:off x="35496" y="692696"/>
            <a:ext cx="4526160" cy="5830044"/>
          </a:xfrm>
        </p:spPr>
        <p:txBody>
          <a:bodyPr/>
          <a:lstStyle/>
          <a:p>
            <a:r>
              <a:rPr lang="es-ES_tradnl" sz="1800" dirty="0"/>
              <a:t>1953: mainframe IBM</a:t>
            </a:r>
          </a:p>
          <a:p>
            <a:r>
              <a:rPr lang="es-ES_tradnl" sz="1800" dirty="0"/>
              <a:t>1956: disco duro</a:t>
            </a:r>
          </a:p>
          <a:p>
            <a:r>
              <a:rPr lang="es-ES_tradnl" sz="1800" dirty="0"/>
              <a:t>1959: COBOL</a:t>
            </a:r>
          </a:p>
          <a:p>
            <a:r>
              <a:rPr lang="es-ES_tradnl" sz="1800" dirty="0"/>
              <a:t>1960: G</a:t>
            </a:r>
            <a:r>
              <a:rPr lang="es-ES_tradnl" sz="1800" dirty="0">
                <a:sym typeface="Wingdings" panose="05000000000000000000" pitchFamily="2" charset="2"/>
              </a:rPr>
              <a:t>ráficos 3D</a:t>
            </a:r>
            <a:endParaRPr lang="es-ES_tradnl" sz="1800" dirty="0"/>
          </a:p>
          <a:p>
            <a:r>
              <a:rPr lang="es-ES_tradnl" sz="1800" dirty="0"/>
              <a:t>1963: Cinta </a:t>
            </a:r>
            <a:r>
              <a:rPr lang="es-ES_tradnl" sz="1800" dirty="0" err="1"/>
              <a:t>cassette</a:t>
            </a:r>
            <a:r>
              <a:rPr lang="es-ES_tradnl" sz="1800" dirty="0"/>
              <a:t>, ratón</a:t>
            </a:r>
          </a:p>
          <a:p>
            <a:r>
              <a:rPr lang="es-ES_tradnl" sz="1800" dirty="0"/>
              <a:t>1970: UNIX, cliente/servidor</a:t>
            </a:r>
          </a:p>
          <a:p>
            <a:r>
              <a:rPr lang="es-ES_tradnl" sz="1800" dirty="0"/>
              <a:t>1971: </a:t>
            </a:r>
            <a:r>
              <a:rPr lang="es-ES_tradnl" sz="1800" dirty="0" err="1"/>
              <a:t>floppies</a:t>
            </a:r>
            <a:endParaRPr lang="es-ES_tradnl" sz="1800" dirty="0"/>
          </a:p>
          <a:p>
            <a:r>
              <a:rPr lang="es-ES_tradnl" sz="1800" dirty="0"/>
              <a:t>1972: C, </a:t>
            </a:r>
            <a:r>
              <a:rPr lang="es-ES_tradnl" sz="1800" dirty="0" err="1"/>
              <a:t>arcade</a:t>
            </a:r>
            <a:r>
              <a:rPr lang="es-ES_tradnl" sz="1800" dirty="0"/>
              <a:t> </a:t>
            </a:r>
            <a:r>
              <a:rPr lang="es-ES_tradnl" sz="1800" dirty="0" err="1"/>
              <a:t>Pong</a:t>
            </a:r>
            <a:endParaRPr lang="es-ES_tradnl" sz="1800" dirty="0"/>
          </a:p>
          <a:p>
            <a:r>
              <a:rPr lang="es-ES_tradnl" sz="1800" dirty="0"/>
              <a:t>1973: 1ª llamada de móvil</a:t>
            </a:r>
          </a:p>
          <a:p>
            <a:r>
              <a:rPr lang="es-ES_tradnl" sz="1800" dirty="0"/>
              <a:t>1979: Oracle (1er RDBMS), SQL</a:t>
            </a:r>
          </a:p>
          <a:p>
            <a:r>
              <a:rPr lang="es-ES_tradnl" sz="1800" dirty="0"/>
              <a:t>1981: IBM PC, MS-DOS </a:t>
            </a:r>
          </a:p>
          <a:p>
            <a:r>
              <a:rPr lang="es-ES_tradnl" sz="1800" dirty="0"/>
              <a:t>1982: CD</a:t>
            </a:r>
          </a:p>
          <a:p>
            <a:r>
              <a:rPr lang="es-ES_tradnl" sz="1800" dirty="0"/>
              <a:t>1983: C++, Proyecto GNU, 1er cód. </a:t>
            </a:r>
            <a:r>
              <a:rPr lang="es-ES_tradnl" sz="1800" dirty="0" err="1"/>
              <a:t>autoreplicante</a:t>
            </a:r>
            <a:r>
              <a:rPr lang="es-ES_tradnl" sz="1800" dirty="0"/>
              <a:t> (</a:t>
            </a:r>
            <a:r>
              <a:rPr lang="es-ES_tradnl" sz="1800" dirty="0">
                <a:sym typeface="Wingdings" panose="05000000000000000000" pitchFamily="2" charset="2"/>
              </a:rPr>
              <a:t> virus), MIDI, ARPANET + TCP/IP (Internet), NES,</a:t>
            </a:r>
          </a:p>
          <a:p>
            <a:r>
              <a:rPr lang="es-ES_tradnl" sz="1800" dirty="0">
                <a:sym typeface="Wingdings" panose="05000000000000000000" pitchFamily="2" charset="2"/>
              </a:rPr>
              <a:t>1984: Apple Macintosh, </a:t>
            </a:r>
            <a:r>
              <a:rPr lang="es-ES_tradnl" sz="1800" dirty="0" err="1">
                <a:sym typeface="Wingdings" panose="05000000000000000000" pitchFamily="2" charset="2"/>
              </a:rPr>
              <a:t>Tetris</a:t>
            </a:r>
            <a:endParaRPr lang="es-ES_tradnl" sz="1800" dirty="0">
              <a:sym typeface="Wingdings" panose="05000000000000000000" pitchFamily="2" charset="2"/>
            </a:endParaRPr>
          </a:p>
          <a:p>
            <a:r>
              <a:rPr lang="es-ES_tradnl" sz="1800" dirty="0">
                <a:sym typeface="Wingdings" panose="05000000000000000000" pitchFamily="2" charset="2"/>
              </a:rPr>
              <a:t>1988: </a:t>
            </a:r>
            <a:r>
              <a:rPr lang="es-ES_tradnl" sz="1800" dirty="0" err="1">
                <a:sym typeface="Wingdings" panose="05000000000000000000" pitchFamily="2" charset="2"/>
              </a:rPr>
              <a:t>Megadrive</a:t>
            </a:r>
            <a:r>
              <a:rPr lang="es-ES_tradnl" sz="1800" dirty="0">
                <a:sym typeface="Wingdings" panose="05000000000000000000" pitchFamily="2" charset="2"/>
              </a:rPr>
              <a:t>, Photoshop</a:t>
            </a:r>
          </a:p>
          <a:p>
            <a:r>
              <a:rPr lang="es-ES_tradnl" sz="1800" dirty="0">
                <a:sym typeface="Wingdings" panose="05000000000000000000" pitchFamily="2" charset="2"/>
              </a:rPr>
              <a:t>1989: Nintendo </a:t>
            </a:r>
            <a:r>
              <a:rPr lang="es-ES_tradnl" sz="1800" dirty="0" err="1">
                <a:sym typeface="Wingdings" panose="05000000000000000000" pitchFamily="2" charset="2"/>
              </a:rPr>
              <a:t>Game</a:t>
            </a:r>
            <a:r>
              <a:rPr lang="es-ES_tradnl" sz="1800" dirty="0">
                <a:sym typeface="Wingdings" panose="05000000000000000000" pitchFamily="2" charset="2"/>
              </a:rPr>
              <a:t> </a:t>
            </a:r>
            <a:r>
              <a:rPr lang="es-ES_tradnl" sz="1800" dirty="0" err="1">
                <a:sym typeface="Wingdings" panose="05000000000000000000" pitchFamily="2" charset="2"/>
              </a:rPr>
              <a:t>Boy</a:t>
            </a:r>
            <a:endParaRPr lang="es-ES_tradnl" sz="1800" dirty="0">
              <a:sym typeface="Wingdings" panose="05000000000000000000" pitchFamily="2" charset="2"/>
            </a:endParaRPr>
          </a:p>
          <a:p>
            <a:r>
              <a:rPr lang="es-ES_tradnl" sz="1800" dirty="0">
                <a:sym typeface="Wingdings" panose="05000000000000000000" pitchFamily="2" charset="2"/>
              </a:rPr>
              <a:t>1990: Windows 3.11, MS Office, SNES</a:t>
            </a:r>
          </a:p>
          <a:p>
            <a:endParaRPr lang="es-ES_tradnl" sz="1800" dirty="0">
              <a:sym typeface="Wingdings" panose="05000000000000000000" pitchFamily="2" charset="2"/>
            </a:endParaRPr>
          </a:p>
          <a:p>
            <a:endParaRPr lang="es-ES" sz="2000" dirty="0"/>
          </a:p>
        </p:txBody>
      </p:sp>
      <p:sp>
        <p:nvSpPr>
          <p:cNvPr id="4" name="3 Marcador de contenido"/>
          <p:cNvSpPr>
            <a:spLocks noGrp="1"/>
          </p:cNvSpPr>
          <p:nvPr>
            <p:ph sz="half" idx="2"/>
          </p:nvPr>
        </p:nvSpPr>
        <p:spPr>
          <a:xfrm>
            <a:off x="4716016" y="692696"/>
            <a:ext cx="4427984" cy="5949280"/>
          </a:xfrm>
        </p:spPr>
        <p:txBody>
          <a:bodyPr/>
          <a:lstStyle/>
          <a:p>
            <a:r>
              <a:rPr lang="es-ES_tradnl" sz="1800" dirty="0">
                <a:sym typeface="Wingdings" panose="05000000000000000000" pitchFamily="2" charset="2"/>
              </a:rPr>
              <a:t>1991: </a:t>
            </a:r>
            <a:r>
              <a:rPr lang="es-ES_tradnl" sz="1800" dirty="0" err="1">
                <a:sym typeface="Wingdings" panose="05000000000000000000" pitchFamily="2" charset="2"/>
              </a:rPr>
              <a:t>Nucleo</a:t>
            </a:r>
            <a:r>
              <a:rPr lang="es-ES_tradnl" sz="1800" dirty="0">
                <a:sym typeface="Wingdings" panose="05000000000000000000" pitchFamily="2" charset="2"/>
              </a:rPr>
              <a:t> Linux</a:t>
            </a:r>
          </a:p>
          <a:p>
            <a:r>
              <a:rPr lang="es-ES_tradnl" sz="1800" dirty="0">
                <a:sym typeface="Wingdings" panose="05000000000000000000" pitchFamily="2" charset="2"/>
              </a:rPr>
              <a:t>1992: AVI files, JPEG</a:t>
            </a:r>
          </a:p>
          <a:p>
            <a:r>
              <a:rPr lang="es-ES_tradnl" sz="1800" dirty="0">
                <a:sym typeface="Wingdings" panose="05000000000000000000" pitchFamily="2" charset="2"/>
              </a:rPr>
              <a:t>1993: 1ª web, Pentium, error email (spam), Windows NT, MPEG, MP3</a:t>
            </a:r>
          </a:p>
          <a:p>
            <a:r>
              <a:rPr lang="es-ES_tradnl" sz="1800" dirty="0">
                <a:sym typeface="Wingdings" panose="05000000000000000000" pitchFamily="2" charset="2"/>
              </a:rPr>
              <a:t>1994: Sony </a:t>
            </a:r>
            <a:r>
              <a:rPr lang="es-ES_tradnl" sz="1800" dirty="0" err="1">
                <a:sym typeface="Wingdings" panose="05000000000000000000" pitchFamily="2" charset="2"/>
              </a:rPr>
              <a:t>Playstation</a:t>
            </a:r>
            <a:r>
              <a:rPr lang="es-ES_tradnl" sz="1800" dirty="0">
                <a:sym typeface="Wingdings" panose="05000000000000000000" pitchFamily="2" charset="2"/>
              </a:rPr>
              <a:t>, Sega </a:t>
            </a:r>
            <a:r>
              <a:rPr lang="es-ES_tradnl" sz="1800" dirty="0" err="1">
                <a:sym typeface="Wingdings" panose="05000000000000000000" pitchFamily="2" charset="2"/>
              </a:rPr>
              <a:t>Saturn</a:t>
            </a:r>
            <a:endParaRPr lang="es-ES_tradnl" sz="1800" dirty="0">
              <a:sym typeface="Wingdings" panose="05000000000000000000" pitchFamily="2" charset="2"/>
            </a:endParaRPr>
          </a:p>
          <a:p>
            <a:r>
              <a:rPr lang="es-ES_tradnl" sz="1800" dirty="0">
                <a:sym typeface="Wingdings" panose="05000000000000000000" pitchFamily="2" charset="2"/>
              </a:rPr>
              <a:t>1995: Web, W95, Java, PHP, eBay</a:t>
            </a:r>
          </a:p>
          <a:p>
            <a:r>
              <a:rPr lang="es-ES_tradnl" sz="1800" dirty="0">
                <a:sym typeface="Wingdings" panose="05000000000000000000" pitchFamily="2" charset="2"/>
              </a:rPr>
              <a:t>1996: USB, N64, </a:t>
            </a:r>
            <a:r>
              <a:rPr lang="es-ES_tradnl" sz="1800" dirty="0" err="1">
                <a:sym typeface="Wingdings" panose="05000000000000000000" pitchFamily="2" charset="2"/>
              </a:rPr>
              <a:t>Resident</a:t>
            </a:r>
            <a:r>
              <a:rPr lang="es-ES_tradnl" sz="1800" dirty="0">
                <a:sym typeface="Wingdings" panose="05000000000000000000" pitchFamily="2" charset="2"/>
              </a:rPr>
              <a:t> </a:t>
            </a:r>
            <a:r>
              <a:rPr lang="es-ES_tradnl" sz="1800" dirty="0" err="1">
                <a:sym typeface="Wingdings" panose="05000000000000000000" pitchFamily="2" charset="2"/>
              </a:rPr>
              <a:t>Evil</a:t>
            </a:r>
            <a:r>
              <a:rPr lang="es-ES_tradnl" sz="1800" dirty="0">
                <a:sym typeface="Wingdings" panose="05000000000000000000" pitchFamily="2" charset="2"/>
              </a:rPr>
              <a:t>, </a:t>
            </a:r>
            <a:r>
              <a:rPr lang="es-ES_tradnl" sz="1800" dirty="0" err="1">
                <a:sym typeface="Wingdings" panose="05000000000000000000" pitchFamily="2" charset="2"/>
              </a:rPr>
              <a:t>Wi</a:t>
            </a:r>
            <a:r>
              <a:rPr lang="es-ES_tradnl" sz="1800" dirty="0">
                <a:sym typeface="Wingdings" panose="05000000000000000000" pitchFamily="2" charset="2"/>
              </a:rPr>
              <a:t>-Fi</a:t>
            </a:r>
          </a:p>
          <a:p>
            <a:r>
              <a:rPr lang="es-ES_tradnl" sz="1800" dirty="0">
                <a:sym typeface="Wingdings" panose="05000000000000000000" pitchFamily="2" charset="2"/>
              </a:rPr>
              <a:t>1998: Google, KDE</a:t>
            </a:r>
          </a:p>
          <a:p>
            <a:r>
              <a:rPr lang="es-ES_tradnl" sz="1800" dirty="0">
                <a:sym typeface="Wingdings" panose="05000000000000000000" pitchFamily="2" charset="2"/>
              </a:rPr>
              <a:t>1999: tarjetas SD, Y2K</a:t>
            </a:r>
          </a:p>
          <a:p>
            <a:r>
              <a:rPr lang="es-ES_tradnl" sz="1800" dirty="0">
                <a:sym typeface="Wingdings" panose="05000000000000000000" pitchFamily="2" charset="2"/>
              </a:rPr>
              <a:t>2000: C#, PS2</a:t>
            </a:r>
          </a:p>
          <a:p>
            <a:r>
              <a:rPr lang="es-ES_tradnl" sz="1800" dirty="0">
                <a:sym typeface="Wingdings" panose="05000000000000000000" pitchFamily="2" charset="2"/>
              </a:rPr>
              <a:t>2001: Windows XP, Wikipedia</a:t>
            </a:r>
          </a:p>
          <a:p>
            <a:r>
              <a:rPr lang="es-ES_tradnl" sz="1800" dirty="0">
                <a:sym typeface="Wingdings" panose="05000000000000000000" pitchFamily="2" charset="2"/>
              </a:rPr>
              <a:t>2002: Microsoft Xbox</a:t>
            </a:r>
          </a:p>
          <a:p>
            <a:r>
              <a:rPr lang="es-ES_tradnl" sz="1800" dirty="0">
                <a:sym typeface="Wingdings" panose="05000000000000000000" pitchFamily="2" charset="2"/>
              </a:rPr>
              <a:t>2004: GTA: San Andreas, Ubuntu, </a:t>
            </a:r>
            <a:r>
              <a:rPr lang="es-ES_tradnl" sz="1800" dirty="0" err="1">
                <a:sym typeface="Wingdings" panose="05000000000000000000" pitchFamily="2" charset="2"/>
              </a:rPr>
              <a:t>Nintendo</a:t>
            </a:r>
            <a:r>
              <a:rPr lang="es-ES_tradnl" sz="1800" dirty="0">
                <a:sym typeface="Wingdings" panose="05000000000000000000" pitchFamily="2" charset="2"/>
              </a:rPr>
              <a:t> DS, Facebook, </a:t>
            </a:r>
            <a:r>
              <a:rPr lang="es-ES_tradnl" sz="1800" dirty="0" err="1">
                <a:sym typeface="Wingdings" panose="05000000000000000000" pitchFamily="2" charset="2"/>
              </a:rPr>
              <a:t>Gmail</a:t>
            </a:r>
            <a:r>
              <a:rPr lang="es-ES_tradnl" sz="1800" dirty="0">
                <a:sym typeface="Wingdings" panose="05000000000000000000" pitchFamily="2" charset="2"/>
              </a:rPr>
              <a:t>, </a:t>
            </a:r>
            <a:r>
              <a:rPr lang="es-ES_tradnl" sz="1800" dirty="0" err="1">
                <a:sym typeface="Wingdings" panose="05000000000000000000" pitchFamily="2" charset="2"/>
              </a:rPr>
              <a:t>Flickr</a:t>
            </a:r>
            <a:endParaRPr lang="es-ES_tradnl" sz="1800" dirty="0">
              <a:sym typeface="Wingdings" panose="05000000000000000000" pitchFamily="2" charset="2"/>
            </a:endParaRPr>
          </a:p>
          <a:p>
            <a:r>
              <a:rPr lang="es-ES_tradnl" sz="1800" dirty="0">
                <a:sym typeface="Wingdings" panose="05000000000000000000" pitchFamily="2" charset="2"/>
              </a:rPr>
              <a:t>2005: YouTube</a:t>
            </a:r>
          </a:p>
          <a:p>
            <a:r>
              <a:rPr lang="es-ES_tradnl" sz="1800" dirty="0">
                <a:sym typeface="Wingdings" panose="05000000000000000000" pitchFamily="2" charset="2"/>
              </a:rPr>
              <a:t>2006: Wii, PS3, Twitter</a:t>
            </a:r>
          </a:p>
          <a:p>
            <a:r>
              <a:rPr lang="es-ES_tradnl" sz="1800" dirty="0">
                <a:sym typeface="Wingdings" panose="05000000000000000000" pitchFamily="2" charset="2"/>
              </a:rPr>
              <a:t>2007: iPhone</a:t>
            </a:r>
          </a:p>
          <a:p>
            <a:r>
              <a:rPr lang="es-ES_tradnl" sz="1800" dirty="0">
                <a:sym typeface="Wingdings" panose="05000000000000000000" pitchFamily="2" charset="2"/>
              </a:rPr>
              <a:t>2008: Android, Chrome</a:t>
            </a:r>
          </a:p>
          <a:p>
            <a:r>
              <a:rPr lang="es-ES_tradnl" sz="1800" dirty="0">
                <a:sym typeface="Wingdings" panose="05000000000000000000" pitchFamily="2" charset="2"/>
              </a:rPr>
              <a:t>2010: iPad</a:t>
            </a:r>
          </a:p>
          <a:p>
            <a:endParaRPr lang="es-ES" dirty="0"/>
          </a:p>
        </p:txBody>
      </p:sp>
    </p:spTree>
    <p:extLst>
      <p:ext uri="{BB962C8B-B14F-4D97-AF65-F5344CB8AC3E}">
        <p14:creationId xmlns:p14="http://schemas.microsoft.com/office/powerpoint/2010/main" val="2045677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fade">
                                      <p:cBhvr>
                                        <p:cTn id="49" dur="1000"/>
                                        <p:tgtEl>
                                          <p:spTgt spid="3">
                                            <p:txEl>
                                              <p:pRg st="6" end="6"/>
                                            </p:txEl>
                                          </p:spTgt>
                                        </p:tgtEl>
                                      </p:cBhvr>
                                    </p:animEffect>
                                    <p:anim calcmode="lin" valueType="num">
                                      <p:cBhvr>
                                        <p:cTn id="5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Effect transition="in" filter="fade">
                                      <p:cBhvr>
                                        <p:cTn id="56" dur="1000"/>
                                        <p:tgtEl>
                                          <p:spTgt spid="3">
                                            <p:txEl>
                                              <p:pRg st="7" end="7"/>
                                            </p:txEl>
                                          </p:spTgt>
                                        </p:tgtEl>
                                      </p:cBhvr>
                                    </p:animEffect>
                                    <p:anim calcmode="lin" valueType="num">
                                      <p:cBhvr>
                                        <p:cTn id="5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3">
                                            <p:txEl>
                                              <p:pRg st="8" end="8"/>
                                            </p:txEl>
                                          </p:spTgt>
                                        </p:tgtEl>
                                        <p:attrNameLst>
                                          <p:attrName>style.visibility</p:attrName>
                                        </p:attrNameLst>
                                      </p:cBhvr>
                                      <p:to>
                                        <p:strVal val="visible"/>
                                      </p:to>
                                    </p:set>
                                    <p:animEffect transition="in" filter="fade">
                                      <p:cBhvr>
                                        <p:cTn id="63" dur="1000"/>
                                        <p:tgtEl>
                                          <p:spTgt spid="3">
                                            <p:txEl>
                                              <p:pRg st="8" end="8"/>
                                            </p:txEl>
                                          </p:spTgt>
                                        </p:tgtEl>
                                      </p:cBhvr>
                                    </p:animEffect>
                                    <p:anim calcmode="lin" valueType="num">
                                      <p:cBhvr>
                                        <p:cTn id="64"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65"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grpId="0" nodeType="clickEffect">
                                  <p:stCondLst>
                                    <p:cond delay="0"/>
                                  </p:stCondLst>
                                  <p:childTnLst>
                                    <p:set>
                                      <p:cBhvr>
                                        <p:cTn id="69" dur="1" fill="hold">
                                          <p:stCondLst>
                                            <p:cond delay="0"/>
                                          </p:stCondLst>
                                        </p:cTn>
                                        <p:tgtEl>
                                          <p:spTgt spid="3">
                                            <p:txEl>
                                              <p:pRg st="9" end="9"/>
                                            </p:txEl>
                                          </p:spTgt>
                                        </p:tgtEl>
                                        <p:attrNameLst>
                                          <p:attrName>style.visibility</p:attrName>
                                        </p:attrNameLst>
                                      </p:cBhvr>
                                      <p:to>
                                        <p:strVal val="visible"/>
                                      </p:to>
                                    </p:set>
                                    <p:animEffect transition="in" filter="fade">
                                      <p:cBhvr>
                                        <p:cTn id="70" dur="1000"/>
                                        <p:tgtEl>
                                          <p:spTgt spid="3">
                                            <p:txEl>
                                              <p:pRg st="9" end="9"/>
                                            </p:txEl>
                                          </p:spTgt>
                                        </p:tgtEl>
                                      </p:cBhvr>
                                    </p:animEffect>
                                    <p:anim calcmode="lin" valueType="num">
                                      <p:cBhvr>
                                        <p:cTn id="71"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72"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grpId="0" nodeType="clickEffect">
                                  <p:stCondLst>
                                    <p:cond delay="0"/>
                                  </p:stCondLst>
                                  <p:childTnLst>
                                    <p:set>
                                      <p:cBhvr>
                                        <p:cTn id="76" dur="1" fill="hold">
                                          <p:stCondLst>
                                            <p:cond delay="0"/>
                                          </p:stCondLst>
                                        </p:cTn>
                                        <p:tgtEl>
                                          <p:spTgt spid="3">
                                            <p:txEl>
                                              <p:pRg st="10" end="10"/>
                                            </p:txEl>
                                          </p:spTgt>
                                        </p:tgtEl>
                                        <p:attrNameLst>
                                          <p:attrName>style.visibility</p:attrName>
                                        </p:attrNameLst>
                                      </p:cBhvr>
                                      <p:to>
                                        <p:strVal val="visible"/>
                                      </p:to>
                                    </p:set>
                                    <p:animEffect transition="in" filter="fade">
                                      <p:cBhvr>
                                        <p:cTn id="77" dur="1000"/>
                                        <p:tgtEl>
                                          <p:spTgt spid="3">
                                            <p:txEl>
                                              <p:pRg st="10" end="10"/>
                                            </p:txEl>
                                          </p:spTgt>
                                        </p:tgtEl>
                                      </p:cBhvr>
                                    </p:animEffect>
                                    <p:anim calcmode="lin" valueType="num">
                                      <p:cBhvr>
                                        <p:cTn id="78"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79" dur="1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grpId="0" nodeType="clickEffect">
                                  <p:stCondLst>
                                    <p:cond delay="0"/>
                                  </p:stCondLst>
                                  <p:childTnLst>
                                    <p:set>
                                      <p:cBhvr>
                                        <p:cTn id="83" dur="1" fill="hold">
                                          <p:stCondLst>
                                            <p:cond delay="0"/>
                                          </p:stCondLst>
                                        </p:cTn>
                                        <p:tgtEl>
                                          <p:spTgt spid="3">
                                            <p:txEl>
                                              <p:pRg st="11" end="11"/>
                                            </p:txEl>
                                          </p:spTgt>
                                        </p:tgtEl>
                                        <p:attrNameLst>
                                          <p:attrName>style.visibility</p:attrName>
                                        </p:attrNameLst>
                                      </p:cBhvr>
                                      <p:to>
                                        <p:strVal val="visible"/>
                                      </p:to>
                                    </p:set>
                                    <p:animEffect transition="in" filter="fade">
                                      <p:cBhvr>
                                        <p:cTn id="84" dur="1000"/>
                                        <p:tgtEl>
                                          <p:spTgt spid="3">
                                            <p:txEl>
                                              <p:pRg st="11" end="11"/>
                                            </p:txEl>
                                          </p:spTgt>
                                        </p:tgtEl>
                                      </p:cBhvr>
                                    </p:animEffect>
                                    <p:anim calcmode="lin" valueType="num">
                                      <p:cBhvr>
                                        <p:cTn id="85"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86" dur="1000" fill="hold"/>
                                        <p:tgtEl>
                                          <p:spTgt spid="3">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42" presetClass="entr" presetSubtype="0" fill="hold" grpId="0" nodeType="clickEffect">
                                  <p:stCondLst>
                                    <p:cond delay="0"/>
                                  </p:stCondLst>
                                  <p:childTnLst>
                                    <p:set>
                                      <p:cBhvr>
                                        <p:cTn id="90" dur="1" fill="hold">
                                          <p:stCondLst>
                                            <p:cond delay="0"/>
                                          </p:stCondLst>
                                        </p:cTn>
                                        <p:tgtEl>
                                          <p:spTgt spid="3">
                                            <p:txEl>
                                              <p:pRg st="12" end="12"/>
                                            </p:txEl>
                                          </p:spTgt>
                                        </p:tgtEl>
                                        <p:attrNameLst>
                                          <p:attrName>style.visibility</p:attrName>
                                        </p:attrNameLst>
                                      </p:cBhvr>
                                      <p:to>
                                        <p:strVal val="visible"/>
                                      </p:to>
                                    </p:set>
                                    <p:animEffect transition="in" filter="fade">
                                      <p:cBhvr>
                                        <p:cTn id="91" dur="1000"/>
                                        <p:tgtEl>
                                          <p:spTgt spid="3">
                                            <p:txEl>
                                              <p:pRg st="12" end="12"/>
                                            </p:txEl>
                                          </p:spTgt>
                                        </p:tgtEl>
                                      </p:cBhvr>
                                    </p:animEffect>
                                    <p:anim calcmode="lin" valueType="num">
                                      <p:cBhvr>
                                        <p:cTn id="92" dur="1000" fill="hold"/>
                                        <p:tgtEl>
                                          <p:spTgt spid="3">
                                            <p:txEl>
                                              <p:pRg st="12" end="12"/>
                                            </p:txEl>
                                          </p:spTgt>
                                        </p:tgtEl>
                                        <p:attrNameLst>
                                          <p:attrName>ppt_x</p:attrName>
                                        </p:attrNameLst>
                                      </p:cBhvr>
                                      <p:tavLst>
                                        <p:tav tm="0">
                                          <p:val>
                                            <p:strVal val="#ppt_x"/>
                                          </p:val>
                                        </p:tav>
                                        <p:tav tm="100000">
                                          <p:val>
                                            <p:strVal val="#ppt_x"/>
                                          </p:val>
                                        </p:tav>
                                      </p:tavLst>
                                    </p:anim>
                                    <p:anim calcmode="lin" valueType="num">
                                      <p:cBhvr>
                                        <p:cTn id="93" dur="1000" fill="hold"/>
                                        <p:tgtEl>
                                          <p:spTgt spid="3">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42" presetClass="entr" presetSubtype="0" fill="hold" grpId="0" nodeType="clickEffect">
                                  <p:stCondLst>
                                    <p:cond delay="0"/>
                                  </p:stCondLst>
                                  <p:childTnLst>
                                    <p:set>
                                      <p:cBhvr>
                                        <p:cTn id="97" dur="1" fill="hold">
                                          <p:stCondLst>
                                            <p:cond delay="0"/>
                                          </p:stCondLst>
                                        </p:cTn>
                                        <p:tgtEl>
                                          <p:spTgt spid="3">
                                            <p:txEl>
                                              <p:pRg st="13" end="13"/>
                                            </p:txEl>
                                          </p:spTgt>
                                        </p:tgtEl>
                                        <p:attrNameLst>
                                          <p:attrName>style.visibility</p:attrName>
                                        </p:attrNameLst>
                                      </p:cBhvr>
                                      <p:to>
                                        <p:strVal val="visible"/>
                                      </p:to>
                                    </p:set>
                                    <p:animEffect transition="in" filter="fade">
                                      <p:cBhvr>
                                        <p:cTn id="98" dur="1000"/>
                                        <p:tgtEl>
                                          <p:spTgt spid="3">
                                            <p:txEl>
                                              <p:pRg st="13" end="13"/>
                                            </p:txEl>
                                          </p:spTgt>
                                        </p:tgtEl>
                                      </p:cBhvr>
                                    </p:animEffect>
                                    <p:anim calcmode="lin" valueType="num">
                                      <p:cBhvr>
                                        <p:cTn id="99" dur="1000" fill="hold"/>
                                        <p:tgtEl>
                                          <p:spTgt spid="3">
                                            <p:txEl>
                                              <p:pRg st="13" end="13"/>
                                            </p:txEl>
                                          </p:spTgt>
                                        </p:tgtEl>
                                        <p:attrNameLst>
                                          <p:attrName>ppt_x</p:attrName>
                                        </p:attrNameLst>
                                      </p:cBhvr>
                                      <p:tavLst>
                                        <p:tav tm="0">
                                          <p:val>
                                            <p:strVal val="#ppt_x"/>
                                          </p:val>
                                        </p:tav>
                                        <p:tav tm="100000">
                                          <p:val>
                                            <p:strVal val="#ppt_x"/>
                                          </p:val>
                                        </p:tav>
                                      </p:tavLst>
                                    </p:anim>
                                    <p:anim calcmode="lin" valueType="num">
                                      <p:cBhvr>
                                        <p:cTn id="100" dur="1000" fill="hold"/>
                                        <p:tgtEl>
                                          <p:spTgt spid="3">
                                            <p:txEl>
                                              <p:pRg st="13" end="13"/>
                                            </p:txEl>
                                          </p:spTgt>
                                        </p:tgtEl>
                                        <p:attrNameLst>
                                          <p:attrName>ppt_y</p:attrName>
                                        </p:attrNameLst>
                                      </p:cBhvr>
                                      <p:tavLst>
                                        <p:tav tm="0">
                                          <p:val>
                                            <p:strVal val="#ppt_y+.1"/>
                                          </p:val>
                                        </p:tav>
                                        <p:tav tm="100000">
                                          <p:val>
                                            <p:strVal val="#ppt_y"/>
                                          </p:val>
                                        </p:tav>
                                      </p:tavLst>
                                    </p:anim>
                                  </p:childTnLst>
                                </p:cTn>
                              </p:par>
                            </p:childTnLst>
                          </p:cTn>
                        </p:par>
                      </p:childTnLst>
                    </p:cTn>
                  </p:par>
                  <p:par>
                    <p:cTn id="101" fill="hold">
                      <p:stCondLst>
                        <p:cond delay="indefinite"/>
                      </p:stCondLst>
                      <p:childTnLst>
                        <p:par>
                          <p:cTn id="102" fill="hold">
                            <p:stCondLst>
                              <p:cond delay="0"/>
                            </p:stCondLst>
                            <p:childTnLst>
                              <p:par>
                                <p:cTn id="103" presetID="42" presetClass="entr" presetSubtype="0" fill="hold" grpId="0" nodeType="clickEffect">
                                  <p:stCondLst>
                                    <p:cond delay="0"/>
                                  </p:stCondLst>
                                  <p:childTnLst>
                                    <p:set>
                                      <p:cBhvr>
                                        <p:cTn id="104" dur="1" fill="hold">
                                          <p:stCondLst>
                                            <p:cond delay="0"/>
                                          </p:stCondLst>
                                        </p:cTn>
                                        <p:tgtEl>
                                          <p:spTgt spid="3">
                                            <p:txEl>
                                              <p:pRg st="14" end="14"/>
                                            </p:txEl>
                                          </p:spTgt>
                                        </p:tgtEl>
                                        <p:attrNameLst>
                                          <p:attrName>style.visibility</p:attrName>
                                        </p:attrNameLst>
                                      </p:cBhvr>
                                      <p:to>
                                        <p:strVal val="visible"/>
                                      </p:to>
                                    </p:set>
                                    <p:animEffect transition="in" filter="fade">
                                      <p:cBhvr>
                                        <p:cTn id="105" dur="1000"/>
                                        <p:tgtEl>
                                          <p:spTgt spid="3">
                                            <p:txEl>
                                              <p:pRg st="14" end="14"/>
                                            </p:txEl>
                                          </p:spTgt>
                                        </p:tgtEl>
                                      </p:cBhvr>
                                    </p:animEffect>
                                    <p:anim calcmode="lin" valueType="num">
                                      <p:cBhvr>
                                        <p:cTn id="106" dur="1000" fill="hold"/>
                                        <p:tgtEl>
                                          <p:spTgt spid="3">
                                            <p:txEl>
                                              <p:pRg st="14" end="14"/>
                                            </p:txEl>
                                          </p:spTgt>
                                        </p:tgtEl>
                                        <p:attrNameLst>
                                          <p:attrName>ppt_x</p:attrName>
                                        </p:attrNameLst>
                                      </p:cBhvr>
                                      <p:tavLst>
                                        <p:tav tm="0">
                                          <p:val>
                                            <p:strVal val="#ppt_x"/>
                                          </p:val>
                                        </p:tav>
                                        <p:tav tm="100000">
                                          <p:val>
                                            <p:strVal val="#ppt_x"/>
                                          </p:val>
                                        </p:tav>
                                      </p:tavLst>
                                    </p:anim>
                                    <p:anim calcmode="lin" valueType="num">
                                      <p:cBhvr>
                                        <p:cTn id="107" dur="1000" fill="hold"/>
                                        <p:tgtEl>
                                          <p:spTgt spid="3">
                                            <p:txEl>
                                              <p:pRg st="14" end="14"/>
                                            </p:txEl>
                                          </p:spTgt>
                                        </p:tgtEl>
                                        <p:attrNameLst>
                                          <p:attrName>ppt_y</p:attrName>
                                        </p:attrNameLst>
                                      </p:cBhvr>
                                      <p:tavLst>
                                        <p:tav tm="0">
                                          <p:val>
                                            <p:strVal val="#ppt_y+.1"/>
                                          </p:val>
                                        </p:tav>
                                        <p:tav tm="100000">
                                          <p:val>
                                            <p:strVal val="#ppt_y"/>
                                          </p:val>
                                        </p:tav>
                                      </p:tavLst>
                                    </p:anim>
                                  </p:childTnLst>
                                </p:cTn>
                              </p:par>
                            </p:childTnLst>
                          </p:cTn>
                        </p:par>
                      </p:childTnLst>
                    </p:cTn>
                  </p:par>
                  <p:par>
                    <p:cTn id="108" fill="hold">
                      <p:stCondLst>
                        <p:cond delay="indefinite"/>
                      </p:stCondLst>
                      <p:childTnLst>
                        <p:par>
                          <p:cTn id="109" fill="hold">
                            <p:stCondLst>
                              <p:cond delay="0"/>
                            </p:stCondLst>
                            <p:childTnLst>
                              <p:par>
                                <p:cTn id="110" presetID="42" presetClass="entr" presetSubtype="0" fill="hold" grpId="0" nodeType="clickEffect">
                                  <p:stCondLst>
                                    <p:cond delay="0"/>
                                  </p:stCondLst>
                                  <p:childTnLst>
                                    <p:set>
                                      <p:cBhvr>
                                        <p:cTn id="111" dur="1" fill="hold">
                                          <p:stCondLst>
                                            <p:cond delay="0"/>
                                          </p:stCondLst>
                                        </p:cTn>
                                        <p:tgtEl>
                                          <p:spTgt spid="3">
                                            <p:txEl>
                                              <p:pRg st="15" end="15"/>
                                            </p:txEl>
                                          </p:spTgt>
                                        </p:tgtEl>
                                        <p:attrNameLst>
                                          <p:attrName>style.visibility</p:attrName>
                                        </p:attrNameLst>
                                      </p:cBhvr>
                                      <p:to>
                                        <p:strVal val="visible"/>
                                      </p:to>
                                    </p:set>
                                    <p:animEffect transition="in" filter="fade">
                                      <p:cBhvr>
                                        <p:cTn id="112" dur="1000"/>
                                        <p:tgtEl>
                                          <p:spTgt spid="3">
                                            <p:txEl>
                                              <p:pRg st="15" end="15"/>
                                            </p:txEl>
                                          </p:spTgt>
                                        </p:tgtEl>
                                      </p:cBhvr>
                                    </p:animEffect>
                                    <p:anim calcmode="lin" valueType="num">
                                      <p:cBhvr>
                                        <p:cTn id="113" dur="1000" fill="hold"/>
                                        <p:tgtEl>
                                          <p:spTgt spid="3">
                                            <p:txEl>
                                              <p:pRg st="15" end="15"/>
                                            </p:txEl>
                                          </p:spTgt>
                                        </p:tgtEl>
                                        <p:attrNameLst>
                                          <p:attrName>ppt_x</p:attrName>
                                        </p:attrNameLst>
                                      </p:cBhvr>
                                      <p:tavLst>
                                        <p:tav tm="0">
                                          <p:val>
                                            <p:strVal val="#ppt_x"/>
                                          </p:val>
                                        </p:tav>
                                        <p:tav tm="100000">
                                          <p:val>
                                            <p:strVal val="#ppt_x"/>
                                          </p:val>
                                        </p:tav>
                                      </p:tavLst>
                                    </p:anim>
                                    <p:anim calcmode="lin" valueType="num">
                                      <p:cBhvr>
                                        <p:cTn id="114" dur="1000" fill="hold"/>
                                        <p:tgtEl>
                                          <p:spTgt spid="3">
                                            <p:txEl>
                                              <p:pRg st="15" end="15"/>
                                            </p:txEl>
                                          </p:spTgt>
                                        </p:tgtEl>
                                        <p:attrNameLst>
                                          <p:attrName>ppt_y</p:attrName>
                                        </p:attrNameLst>
                                      </p:cBhvr>
                                      <p:tavLst>
                                        <p:tav tm="0">
                                          <p:val>
                                            <p:strVal val="#ppt_y+.1"/>
                                          </p:val>
                                        </p:tav>
                                        <p:tav tm="100000">
                                          <p:val>
                                            <p:strVal val="#ppt_y"/>
                                          </p:val>
                                        </p:tav>
                                      </p:tavLst>
                                    </p:anim>
                                  </p:childTnLst>
                                </p:cTn>
                              </p:par>
                            </p:childTnLst>
                          </p:cTn>
                        </p:par>
                      </p:childTnLst>
                    </p:cTn>
                  </p:par>
                  <p:par>
                    <p:cTn id="115" fill="hold">
                      <p:stCondLst>
                        <p:cond delay="indefinite"/>
                      </p:stCondLst>
                      <p:childTnLst>
                        <p:par>
                          <p:cTn id="116" fill="hold">
                            <p:stCondLst>
                              <p:cond delay="0"/>
                            </p:stCondLst>
                            <p:childTnLst>
                              <p:par>
                                <p:cTn id="117" presetID="42" presetClass="entr" presetSubtype="0" fill="hold" grpId="0" nodeType="clickEffect">
                                  <p:stCondLst>
                                    <p:cond delay="0"/>
                                  </p:stCondLst>
                                  <p:childTnLst>
                                    <p:set>
                                      <p:cBhvr>
                                        <p:cTn id="118" dur="1" fill="hold">
                                          <p:stCondLst>
                                            <p:cond delay="0"/>
                                          </p:stCondLst>
                                        </p:cTn>
                                        <p:tgtEl>
                                          <p:spTgt spid="3">
                                            <p:txEl>
                                              <p:pRg st="16" end="16"/>
                                            </p:txEl>
                                          </p:spTgt>
                                        </p:tgtEl>
                                        <p:attrNameLst>
                                          <p:attrName>style.visibility</p:attrName>
                                        </p:attrNameLst>
                                      </p:cBhvr>
                                      <p:to>
                                        <p:strVal val="visible"/>
                                      </p:to>
                                    </p:set>
                                    <p:animEffect transition="in" filter="fade">
                                      <p:cBhvr>
                                        <p:cTn id="119" dur="1000"/>
                                        <p:tgtEl>
                                          <p:spTgt spid="3">
                                            <p:txEl>
                                              <p:pRg st="16" end="16"/>
                                            </p:txEl>
                                          </p:spTgt>
                                        </p:tgtEl>
                                      </p:cBhvr>
                                    </p:animEffect>
                                    <p:anim calcmode="lin" valueType="num">
                                      <p:cBhvr>
                                        <p:cTn id="120" dur="1000" fill="hold"/>
                                        <p:tgtEl>
                                          <p:spTgt spid="3">
                                            <p:txEl>
                                              <p:pRg st="16" end="16"/>
                                            </p:txEl>
                                          </p:spTgt>
                                        </p:tgtEl>
                                        <p:attrNameLst>
                                          <p:attrName>ppt_x</p:attrName>
                                        </p:attrNameLst>
                                      </p:cBhvr>
                                      <p:tavLst>
                                        <p:tav tm="0">
                                          <p:val>
                                            <p:strVal val="#ppt_x"/>
                                          </p:val>
                                        </p:tav>
                                        <p:tav tm="100000">
                                          <p:val>
                                            <p:strVal val="#ppt_x"/>
                                          </p:val>
                                        </p:tav>
                                      </p:tavLst>
                                    </p:anim>
                                    <p:anim calcmode="lin" valueType="num">
                                      <p:cBhvr>
                                        <p:cTn id="121" dur="1000" fill="hold"/>
                                        <p:tgtEl>
                                          <p:spTgt spid="3">
                                            <p:txEl>
                                              <p:pRg st="16" end="16"/>
                                            </p:txEl>
                                          </p:spTgt>
                                        </p:tgtEl>
                                        <p:attrNameLst>
                                          <p:attrName>ppt_y</p:attrName>
                                        </p:attrNameLst>
                                      </p:cBhvr>
                                      <p:tavLst>
                                        <p:tav tm="0">
                                          <p:val>
                                            <p:strVal val="#ppt_y+.1"/>
                                          </p:val>
                                        </p:tav>
                                        <p:tav tm="100000">
                                          <p:val>
                                            <p:strVal val="#ppt_y"/>
                                          </p:val>
                                        </p:tav>
                                      </p:tavLst>
                                    </p:anim>
                                  </p:childTnLst>
                                </p:cTn>
                              </p:par>
                            </p:childTnLst>
                          </p:cTn>
                        </p:par>
                      </p:childTnLst>
                    </p:cTn>
                  </p:par>
                  <p:par>
                    <p:cTn id="122" fill="hold">
                      <p:stCondLst>
                        <p:cond delay="indefinite"/>
                      </p:stCondLst>
                      <p:childTnLst>
                        <p:par>
                          <p:cTn id="123" fill="hold">
                            <p:stCondLst>
                              <p:cond delay="0"/>
                            </p:stCondLst>
                            <p:childTnLst>
                              <p:par>
                                <p:cTn id="124" presetID="42" presetClass="entr" presetSubtype="0" fill="hold" grpId="0" nodeType="clickEffect">
                                  <p:stCondLst>
                                    <p:cond delay="0"/>
                                  </p:stCondLst>
                                  <p:childTnLst>
                                    <p:set>
                                      <p:cBhvr>
                                        <p:cTn id="125" dur="1" fill="hold">
                                          <p:stCondLst>
                                            <p:cond delay="0"/>
                                          </p:stCondLst>
                                        </p:cTn>
                                        <p:tgtEl>
                                          <p:spTgt spid="4">
                                            <p:txEl>
                                              <p:pRg st="0" end="0"/>
                                            </p:txEl>
                                          </p:spTgt>
                                        </p:tgtEl>
                                        <p:attrNameLst>
                                          <p:attrName>style.visibility</p:attrName>
                                        </p:attrNameLst>
                                      </p:cBhvr>
                                      <p:to>
                                        <p:strVal val="visible"/>
                                      </p:to>
                                    </p:set>
                                    <p:animEffect transition="in" filter="fade">
                                      <p:cBhvr>
                                        <p:cTn id="126" dur="1000"/>
                                        <p:tgtEl>
                                          <p:spTgt spid="4">
                                            <p:txEl>
                                              <p:pRg st="0" end="0"/>
                                            </p:txEl>
                                          </p:spTgt>
                                        </p:tgtEl>
                                      </p:cBhvr>
                                    </p:animEffect>
                                    <p:anim calcmode="lin" valueType="num">
                                      <p:cBhvr>
                                        <p:cTn id="127"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28"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29" fill="hold">
                      <p:stCondLst>
                        <p:cond delay="indefinite"/>
                      </p:stCondLst>
                      <p:childTnLst>
                        <p:par>
                          <p:cTn id="130" fill="hold">
                            <p:stCondLst>
                              <p:cond delay="0"/>
                            </p:stCondLst>
                            <p:childTnLst>
                              <p:par>
                                <p:cTn id="131" presetID="42" presetClass="entr" presetSubtype="0" fill="hold" grpId="0" nodeType="clickEffect">
                                  <p:stCondLst>
                                    <p:cond delay="0"/>
                                  </p:stCondLst>
                                  <p:childTnLst>
                                    <p:set>
                                      <p:cBhvr>
                                        <p:cTn id="132" dur="1" fill="hold">
                                          <p:stCondLst>
                                            <p:cond delay="0"/>
                                          </p:stCondLst>
                                        </p:cTn>
                                        <p:tgtEl>
                                          <p:spTgt spid="4">
                                            <p:txEl>
                                              <p:pRg st="1" end="1"/>
                                            </p:txEl>
                                          </p:spTgt>
                                        </p:tgtEl>
                                        <p:attrNameLst>
                                          <p:attrName>style.visibility</p:attrName>
                                        </p:attrNameLst>
                                      </p:cBhvr>
                                      <p:to>
                                        <p:strVal val="visible"/>
                                      </p:to>
                                    </p:set>
                                    <p:animEffect transition="in" filter="fade">
                                      <p:cBhvr>
                                        <p:cTn id="133" dur="1000"/>
                                        <p:tgtEl>
                                          <p:spTgt spid="4">
                                            <p:txEl>
                                              <p:pRg st="1" end="1"/>
                                            </p:txEl>
                                          </p:spTgt>
                                        </p:tgtEl>
                                      </p:cBhvr>
                                    </p:animEffect>
                                    <p:anim calcmode="lin" valueType="num">
                                      <p:cBhvr>
                                        <p:cTn id="134"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35"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36" fill="hold">
                      <p:stCondLst>
                        <p:cond delay="indefinite"/>
                      </p:stCondLst>
                      <p:childTnLst>
                        <p:par>
                          <p:cTn id="137" fill="hold">
                            <p:stCondLst>
                              <p:cond delay="0"/>
                            </p:stCondLst>
                            <p:childTnLst>
                              <p:par>
                                <p:cTn id="138" presetID="42" presetClass="entr" presetSubtype="0" fill="hold" grpId="0" nodeType="clickEffect">
                                  <p:stCondLst>
                                    <p:cond delay="0"/>
                                  </p:stCondLst>
                                  <p:childTnLst>
                                    <p:set>
                                      <p:cBhvr>
                                        <p:cTn id="139" dur="1" fill="hold">
                                          <p:stCondLst>
                                            <p:cond delay="0"/>
                                          </p:stCondLst>
                                        </p:cTn>
                                        <p:tgtEl>
                                          <p:spTgt spid="4">
                                            <p:txEl>
                                              <p:pRg st="2" end="2"/>
                                            </p:txEl>
                                          </p:spTgt>
                                        </p:tgtEl>
                                        <p:attrNameLst>
                                          <p:attrName>style.visibility</p:attrName>
                                        </p:attrNameLst>
                                      </p:cBhvr>
                                      <p:to>
                                        <p:strVal val="visible"/>
                                      </p:to>
                                    </p:set>
                                    <p:animEffect transition="in" filter="fade">
                                      <p:cBhvr>
                                        <p:cTn id="140" dur="1000"/>
                                        <p:tgtEl>
                                          <p:spTgt spid="4">
                                            <p:txEl>
                                              <p:pRg st="2" end="2"/>
                                            </p:txEl>
                                          </p:spTgt>
                                        </p:tgtEl>
                                      </p:cBhvr>
                                    </p:animEffect>
                                    <p:anim calcmode="lin" valueType="num">
                                      <p:cBhvr>
                                        <p:cTn id="141"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42"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43" fill="hold">
                      <p:stCondLst>
                        <p:cond delay="indefinite"/>
                      </p:stCondLst>
                      <p:childTnLst>
                        <p:par>
                          <p:cTn id="144" fill="hold">
                            <p:stCondLst>
                              <p:cond delay="0"/>
                            </p:stCondLst>
                            <p:childTnLst>
                              <p:par>
                                <p:cTn id="145" presetID="42" presetClass="entr" presetSubtype="0" fill="hold" grpId="0" nodeType="clickEffect">
                                  <p:stCondLst>
                                    <p:cond delay="0"/>
                                  </p:stCondLst>
                                  <p:childTnLst>
                                    <p:set>
                                      <p:cBhvr>
                                        <p:cTn id="146" dur="1" fill="hold">
                                          <p:stCondLst>
                                            <p:cond delay="0"/>
                                          </p:stCondLst>
                                        </p:cTn>
                                        <p:tgtEl>
                                          <p:spTgt spid="4">
                                            <p:txEl>
                                              <p:pRg st="3" end="3"/>
                                            </p:txEl>
                                          </p:spTgt>
                                        </p:tgtEl>
                                        <p:attrNameLst>
                                          <p:attrName>style.visibility</p:attrName>
                                        </p:attrNameLst>
                                      </p:cBhvr>
                                      <p:to>
                                        <p:strVal val="visible"/>
                                      </p:to>
                                    </p:set>
                                    <p:animEffect transition="in" filter="fade">
                                      <p:cBhvr>
                                        <p:cTn id="147" dur="1000"/>
                                        <p:tgtEl>
                                          <p:spTgt spid="4">
                                            <p:txEl>
                                              <p:pRg st="3" end="3"/>
                                            </p:txEl>
                                          </p:spTgt>
                                        </p:tgtEl>
                                      </p:cBhvr>
                                    </p:animEffect>
                                    <p:anim calcmode="lin" valueType="num">
                                      <p:cBhvr>
                                        <p:cTn id="148"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149"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50" fill="hold">
                      <p:stCondLst>
                        <p:cond delay="indefinite"/>
                      </p:stCondLst>
                      <p:childTnLst>
                        <p:par>
                          <p:cTn id="151" fill="hold">
                            <p:stCondLst>
                              <p:cond delay="0"/>
                            </p:stCondLst>
                            <p:childTnLst>
                              <p:par>
                                <p:cTn id="152" presetID="42" presetClass="entr" presetSubtype="0" fill="hold" grpId="0" nodeType="clickEffect">
                                  <p:stCondLst>
                                    <p:cond delay="0"/>
                                  </p:stCondLst>
                                  <p:childTnLst>
                                    <p:set>
                                      <p:cBhvr>
                                        <p:cTn id="153" dur="1" fill="hold">
                                          <p:stCondLst>
                                            <p:cond delay="0"/>
                                          </p:stCondLst>
                                        </p:cTn>
                                        <p:tgtEl>
                                          <p:spTgt spid="4">
                                            <p:txEl>
                                              <p:pRg st="4" end="4"/>
                                            </p:txEl>
                                          </p:spTgt>
                                        </p:tgtEl>
                                        <p:attrNameLst>
                                          <p:attrName>style.visibility</p:attrName>
                                        </p:attrNameLst>
                                      </p:cBhvr>
                                      <p:to>
                                        <p:strVal val="visible"/>
                                      </p:to>
                                    </p:set>
                                    <p:animEffect transition="in" filter="fade">
                                      <p:cBhvr>
                                        <p:cTn id="154" dur="1000"/>
                                        <p:tgtEl>
                                          <p:spTgt spid="4">
                                            <p:txEl>
                                              <p:pRg st="4" end="4"/>
                                            </p:txEl>
                                          </p:spTgt>
                                        </p:tgtEl>
                                      </p:cBhvr>
                                    </p:animEffect>
                                    <p:anim calcmode="lin" valueType="num">
                                      <p:cBhvr>
                                        <p:cTn id="155"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156"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57" fill="hold">
                      <p:stCondLst>
                        <p:cond delay="indefinite"/>
                      </p:stCondLst>
                      <p:childTnLst>
                        <p:par>
                          <p:cTn id="158" fill="hold">
                            <p:stCondLst>
                              <p:cond delay="0"/>
                            </p:stCondLst>
                            <p:childTnLst>
                              <p:par>
                                <p:cTn id="159" presetID="42" presetClass="entr" presetSubtype="0" fill="hold" grpId="0" nodeType="clickEffect">
                                  <p:stCondLst>
                                    <p:cond delay="0"/>
                                  </p:stCondLst>
                                  <p:childTnLst>
                                    <p:set>
                                      <p:cBhvr>
                                        <p:cTn id="160" dur="1" fill="hold">
                                          <p:stCondLst>
                                            <p:cond delay="0"/>
                                          </p:stCondLst>
                                        </p:cTn>
                                        <p:tgtEl>
                                          <p:spTgt spid="4">
                                            <p:txEl>
                                              <p:pRg st="5" end="5"/>
                                            </p:txEl>
                                          </p:spTgt>
                                        </p:tgtEl>
                                        <p:attrNameLst>
                                          <p:attrName>style.visibility</p:attrName>
                                        </p:attrNameLst>
                                      </p:cBhvr>
                                      <p:to>
                                        <p:strVal val="visible"/>
                                      </p:to>
                                    </p:set>
                                    <p:animEffect transition="in" filter="fade">
                                      <p:cBhvr>
                                        <p:cTn id="161" dur="1000"/>
                                        <p:tgtEl>
                                          <p:spTgt spid="4">
                                            <p:txEl>
                                              <p:pRg st="5" end="5"/>
                                            </p:txEl>
                                          </p:spTgt>
                                        </p:tgtEl>
                                      </p:cBhvr>
                                    </p:animEffect>
                                    <p:anim calcmode="lin" valueType="num">
                                      <p:cBhvr>
                                        <p:cTn id="162"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163"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164" fill="hold">
                      <p:stCondLst>
                        <p:cond delay="indefinite"/>
                      </p:stCondLst>
                      <p:childTnLst>
                        <p:par>
                          <p:cTn id="165" fill="hold">
                            <p:stCondLst>
                              <p:cond delay="0"/>
                            </p:stCondLst>
                            <p:childTnLst>
                              <p:par>
                                <p:cTn id="166" presetID="42" presetClass="entr" presetSubtype="0" fill="hold" grpId="0" nodeType="clickEffect">
                                  <p:stCondLst>
                                    <p:cond delay="0"/>
                                  </p:stCondLst>
                                  <p:childTnLst>
                                    <p:set>
                                      <p:cBhvr>
                                        <p:cTn id="167" dur="1" fill="hold">
                                          <p:stCondLst>
                                            <p:cond delay="0"/>
                                          </p:stCondLst>
                                        </p:cTn>
                                        <p:tgtEl>
                                          <p:spTgt spid="4">
                                            <p:txEl>
                                              <p:pRg st="6" end="6"/>
                                            </p:txEl>
                                          </p:spTgt>
                                        </p:tgtEl>
                                        <p:attrNameLst>
                                          <p:attrName>style.visibility</p:attrName>
                                        </p:attrNameLst>
                                      </p:cBhvr>
                                      <p:to>
                                        <p:strVal val="visible"/>
                                      </p:to>
                                    </p:set>
                                    <p:animEffect transition="in" filter="fade">
                                      <p:cBhvr>
                                        <p:cTn id="168" dur="1000"/>
                                        <p:tgtEl>
                                          <p:spTgt spid="4">
                                            <p:txEl>
                                              <p:pRg st="6" end="6"/>
                                            </p:txEl>
                                          </p:spTgt>
                                        </p:tgtEl>
                                      </p:cBhvr>
                                    </p:animEffect>
                                    <p:anim calcmode="lin" valueType="num">
                                      <p:cBhvr>
                                        <p:cTn id="169"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170" dur="10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171" fill="hold">
                      <p:stCondLst>
                        <p:cond delay="indefinite"/>
                      </p:stCondLst>
                      <p:childTnLst>
                        <p:par>
                          <p:cTn id="172" fill="hold">
                            <p:stCondLst>
                              <p:cond delay="0"/>
                            </p:stCondLst>
                            <p:childTnLst>
                              <p:par>
                                <p:cTn id="173" presetID="42" presetClass="entr" presetSubtype="0" fill="hold" grpId="0" nodeType="clickEffect">
                                  <p:stCondLst>
                                    <p:cond delay="0"/>
                                  </p:stCondLst>
                                  <p:childTnLst>
                                    <p:set>
                                      <p:cBhvr>
                                        <p:cTn id="174" dur="1" fill="hold">
                                          <p:stCondLst>
                                            <p:cond delay="0"/>
                                          </p:stCondLst>
                                        </p:cTn>
                                        <p:tgtEl>
                                          <p:spTgt spid="4">
                                            <p:txEl>
                                              <p:pRg st="7" end="7"/>
                                            </p:txEl>
                                          </p:spTgt>
                                        </p:tgtEl>
                                        <p:attrNameLst>
                                          <p:attrName>style.visibility</p:attrName>
                                        </p:attrNameLst>
                                      </p:cBhvr>
                                      <p:to>
                                        <p:strVal val="visible"/>
                                      </p:to>
                                    </p:set>
                                    <p:animEffect transition="in" filter="fade">
                                      <p:cBhvr>
                                        <p:cTn id="175" dur="1000"/>
                                        <p:tgtEl>
                                          <p:spTgt spid="4">
                                            <p:txEl>
                                              <p:pRg st="7" end="7"/>
                                            </p:txEl>
                                          </p:spTgt>
                                        </p:tgtEl>
                                      </p:cBhvr>
                                    </p:animEffect>
                                    <p:anim calcmode="lin" valueType="num">
                                      <p:cBhvr>
                                        <p:cTn id="176"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177" dur="1000" fill="hold"/>
                                        <p:tgtEl>
                                          <p:spTgt spid="4">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178" fill="hold">
                      <p:stCondLst>
                        <p:cond delay="indefinite"/>
                      </p:stCondLst>
                      <p:childTnLst>
                        <p:par>
                          <p:cTn id="179" fill="hold">
                            <p:stCondLst>
                              <p:cond delay="0"/>
                            </p:stCondLst>
                            <p:childTnLst>
                              <p:par>
                                <p:cTn id="180" presetID="42" presetClass="entr" presetSubtype="0" fill="hold" grpId="0" nodeType="clickEffect">
                                  <p:stCondLst>
                                    <p:cond delay="0"/>
                                  </p:stCondLst>
                                  <p:childTnLst>
                                    <p:set>
                                      <p:cBhvr>
                                        <p:cTn id="181" dur="1" fill="hold">
                                          <p:stCondLst>
                                            <p:cond delay="0"/>
                                          </p:stCondLst>
                                        </p:cTn>
                                        <p:tgtEl>
                                          <p:spTgt spid="4">
                                            <p:txEl>
                                              <p:pRg st="8" end="8"/>
                                            </p:txEl>
                                          </p:spTgt>
                                        </p:tgtEl>
                                        <p:attrNameLst>
                                          <p:attrName>style.visibility</p:attrName>
                                        </p:attrNameLst>
                                      </p:cBhvr>
                                      <p:to>
                                        <p:strVal val="visible"/>
                                      </p:to>
                                    </p:set>
                                    <p:animEffect transition="in" filter="fade">
                                      <p:cBhvr>
                                        <p:cTn id="182" dur="1000"/>
                                        <p:tgtEl>
                                          <p:spTgt spid="4">
                                            <p:txEl>
                                              <p:pRg st="8" end="8"/>
                                            </p:txEl>
                                          </p:spTgt>
                                        </p:tgtEl>
                                      </p:cBhvr>
                                    </p:animEffect>
                                    <p:anim calcmode="lin" valueType="num">
                                      <p:cBhvr>
                                        <p:cTn id="183" dur="100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184" dur="1000" fill="hold"/>
                                        <p:tgtEl>
                                          <p:spTgt spid="4">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185" fill="hold">
                      <p:stCondLst>
                        <p:cond delay="indefinite"/>
                      </p:stCondLst>
                      <p:childTnLst>
                        <p:par>
                          <p:cTn id="186" fill="hold">
                            <p:stCondLst>
                              <p:cond delay="0"/>
                            </p:stCondLst>
                            <p:childTnLst>
                              <p:par>
                                <p:cTn id="187" presetID="42" presetClass="entr" presetSubtype="0" fill="hold" grpId="0" nodeType="clickEffect">
                                  <p:stCondLst>
                                    <p:cond delay="0"/>
                                  </p:stCondLst>
                                  <p:childTnLst>
                                    <p:set>
                                      <p:cBhvr>
                                        <p:cTn id="188" dur="1" fill="hold">
                                          <p:stCondLst>
                                            <p:cond delay="0"/>
                                          </p:stCondLst>
                                        </p:cTn>
                                        <p:tgtEl>
                                          <p:spTgt spid="4">
                                            <p:txEl>
                                              <p:pRg st="9" end="9"/>
                                            </p:txEl>
                                          </p:spTgt>
                                        </p:tgtEl>
                                        <p:attrNameLst>
                                          <p:attrName>style.visibility</p:attrName>
                                        </p:attrNameLst>
                                      </p:cBhvr>
                                      <p:to>
                                        <p:strVal val="visible"/>
                                      </p:to>
                                    </p:set>
                                    <p:animEffect transition="in" filter="fade">
                                      <p:cBhvr>
                                        <p:cTn id="189" dur="1000"/>
                                        <p:tgtEl>
                                          <p:spTgt spid="4">
                                            <p:txEl>
                                              <p:pRg st="9" end="9"/>
                                            </p:txEl>
                                          </p:spTgt>
                                        </p:tgtEl>
                                      </p:cBhvr>
                                    </p:animEffect>
                                    <p:anim calcmode="lin" valueType="num">
                                      <p:cBhvr>
                                        <p:cTn id="190" dur="1000" fill="hold"/>
                                        <p:tgtEl>
                                          <p:spTgt spid="4">
                                            <p:txEl>
                                              <p:pRg st="9" end="9"/>
                                            </p:txEl>
                                          </p:spTgt>
                                        </p:tgtEl>
                                        <p:attrNameLst>
                                          <p:attrName>ppt_x</p:attrName>
                                        </p:attrNameLst>
                                      </p:cBhvr>
                                      <p:tavLst>
                                        <p:tav tm="0">
                                          <p:val>
                                            <p:strVal val="#ppt_x"/>
                                          </p:val>
                                        </p:tav>
                                        <p:tav tm="100000">
                                          <p:val>
                                            <p:strVal val="#ppt_x"/>
                                          </p:val>
                                        </p:tav>
                                      </p:tavLst>
                                    </p:anim>
                                    <p:anim calcmode="lin" valueType="num">
                                      <p:cBhvr>
                                        <p:cTn id="191" dur="1000" fill="hold"/>
                                        <p:tgtEl>
                                          <p:spTgt spid="4">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192" fill="hold">
                      <p:stCondLst>
                        <p:cond delay="indefinite"/>
                      </p:stCondLst>
                      <p:childTnLst>
                        <p:par>
                          <p:cTn id="193" fill="hold">
                            <p:stCondLst>
                              <p:cond delay="0"/>
                            </p:stCondLst>
                            <p:childTnLst>
                              <p:par>
                                <p:cTn id="194" presetID="42" presetClass="entr" presetSubtype="0" fill="hold" grpId="0" nodeType="clickEffect">
                                  <p:stCondLst>
                                    <p:cond delay="0"/>
                                  </p:stCondLst>
                                  <p:childTnLst>
                                    <p:set>
                                      <p:cBhvr>
                                        <p:cTn id="195" dur="1" fill="hold">
                                          <p:stCondLst>
                                            <p:cond delay="0"/>
                                          </p:stCondLst>
                                        </p:cTn>
                                        <p:tgtEl>
                                          <p:spTgt spid="4">
                                            <p:txEl>
                                              <p:pRg st="10" end="10"/>
                                            </p:txEl>
                                          </p:spTgt>
                                        </p:tgtEl>
                                        <p:attrNameLst>
                                          <p:attrName>style.visibility</p:attrName>
                                        </p:attrNameLst>
                                      </p:cBhvr>
                                      <p:to>
                                        <p:strVal val="visible"/>
                                      </p:to>
                                    </p:set>
                                    <p:animEffect transition="in" filter="fade">
                                      <p:cBhvr>
                                        <p:cTn id="196" dur="1000"/>
                                        <p:tgtEl>
                                          <p:spTgt spid="4">
                                            <p:txEl>
                                              <p:pRg st="10" end="10"/>
                                            </p:txEl>
                                          </p:spTgt>
                                        </p:tgtEl>
                                      </p:cBhvr>
                                    </p:animEffect>
                                    <p:anim calcmode="lin" valueType="num">
                                      <p:cBhvr>
                                        <p:cTn id="197" dur="1000" fill="hold"/>
                                        <p:tgtEl>
                                          <p:spTgt spid="4">
                                            <p:txEl>
                                              <p:pRg st="10" end="10"/>
                                            </p:txEl>
                                          </p:spTgt>
                                        </p:tgtEl>
                                        <p:attrNameLst>
                                          <p:attrName>ppt_x</p:attrName>
                                        </p:attrNameLst>
                                      </p:cBhvr>
                                      <p:tavLst>
                                        <p:tav tm="0">
                                          <p:val>
                                            <p:strVal val="#ppt_x"/>
                                          </p:val>
                                        </p:tav>
                                        <p:tav tm="100000">
                                          <p:val>
                                            <p:strVal val="#ppt_x"/>
                                          </p:val>
                                        </p:tav>
                                      </p:tavLst>
                                    </p:anim>
                                    <p:anim calcmode="lin" valueType="num">
                                      <p:cBhvr>
                                        <p:cTn id="198" dur="1000" fill="hold"/>
                                        <p:tgtEl>
                                          <p:spTgt spid="4">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199" fill="hold">
                      <p:stCondLst>
                        <p:cond delay="indefinite"/>
                      </p:stCondLst>
                      <p:childTnLst>
                        <p:par>
                          <p:cTn id="200" fill="hold">
                            <p:stCondLst>
                              <p:cond delay="0"/>
                            </p:stCondLst>
                            <p:childTnLst>
                              <p:par>
                                <p:cTn id="201" presetID="42" presetClass="entr" presetSubtype="0" fill="hold" grpId="0" nodeType="clickEffect">
                                  <p:stCondLst>
                                    <p:cond delay="0"/>
                                  </p:stCondLst>
                                  <p:childTnLst>
                                    <p:set>
                                      <p:cBhvr>
                                        <p:cTn id="202" dur="1" fill="hold">
                                          <p:stCondLst>
                                            <p:cond delay="0"/>
                                          </p:stCondLst>
                                        </p:cTn>
                                        <p:tgtEl>
                                          <p:spTgt spid="4">
                                            <p:txEl>
                                              <p:pRg st="11" end="11"/>
                                            </p:txEl>
                                          </p:spTgt>
                                        </p:tgtEl>
                                        <p:attrNameLst>
                                          <p:attrName>style.visibility</p:attrName>
                                        </p:attrNameLst>
                                      </p:cBhvr>
                                      <p:to>
                                        <p:strVal val="visible"/>
                                      </p:to>
                                    </p:set>
                                    <p:animEffect transition="in" filter="fade">
                                      <p:cBhvr>
                                        <p:cTn id="203" dur="1000"/>
                                        <p:tgtEl>
                                          <p:spTgt spid="4">
                                            <p:txEl>
                                              <p:pRg st="11" end="11"/>
                                            </p:txEl>
                                          </p:spTgt>
                                        </p:tgtEl>
                                      </p:cBhvr>
                                    </p:animEffect>
                                    <p:anim calcmode="lin" valueType="num">
                                      <p:cBhvr>
                                        <p:cTn id="204" dur="1000" fill="hold"/>
                                        <p:tgtEl>
                                          <p:spTgt spid="4">
                                            <p:txEl>
                                              <p:pRg st="11" end="11"/>
                                            </p:txEl>
                                          </p:spTgt>
                                        </p:tgtEl>
                                        <p:attrNameLst>
                                          <p:attrName>ppt_x</p:attrName>
                                        </p:attrNameLst>
                                      </p:cBhvr>
                                      <p:tavLst>
                                        <p:tav tm="0">
                                          <p:val>
                                            <p:strVal val="#ppt_x"/>
                                          </p:val>
                                        </p:tav>
                                        <p:tav tm="100000">
                                          <p:val>
                                            <p:strVal val="#ppt_x"/>
                                          </p:val>
                                        </p:tav>
                                      </p:tavLst>
                                    </p:anim>
                                    <p:anim calcmode="lin" valueType="num">
                                      <p:cBhvr>
                                        <p:cTn id="205" dur="1000" fill="hold"/>
                                        <p:tgtEl>
                                          <p:spTgt spid="4">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206" fill="hold">
                      <p:stCondLst>
                        <p:cond delay="indefinite"/>
                      </p:stCondLst>
                      <p:childTnLst>
                        <p:par>
                          <p:cTn id="207" fill="hold">
                            <p:stCondLst>
                              <p:cond delay="0"/>
                            </p:stCondLst>
                            <p:childTnLst>
                              <p:par>
                                <p:cTn id="208" presetID="42" presetClass="entr" presetSubtype="0" fill="hold" grpId="0" nodeType="clickEffect">
                                  <p:stCondLst>
                                    <p:cond delay="0"/>
                                  </p:stCondLst>
                                  <p:childTnLst>
                                    <p:set>
                                      <p:cBhvr>
                                        <p:cTn id="209" dur="1" fill="hold">
                                          <p:stCondLst>
                                            <p:cond delay="0"/>
                                          </p:stCondLst>
                                        </p:cTn>
                                        <p:tgtEl>
                                          <p:spTgt spid="4">
                                            <p:txEl>
                                              <p:pRg st="12" end="12"/>
                                            </p:txEl>
                                          </p:spTgt>
                                        </p:tgtEl>
                                        <p:attrNameLst>
                                          <p:attrName>style.visibility</p:attrName>
                                        </p:attrNameLst>
                                      </p:cBhvr>
                                      <p:to>
                                        <p:strVal val="visible"/>
                                      </p:to>
                                    </p:set>
                                    <p:animEffect transition="in" filter="fade">
                                      <p:cBhvr>
                                        <p:cTn id="210" dur="1000"/>
                                        <p:tgtEl>
                                          <p:spTgt spid="4">
                                            <p:txEl>
                                              <p:pRg st="12" end="12"/>
                                            </p:txEl>
                                          </p:spTgt>
                                        </p:tgtEl>
                                      </p:cBhvr>
                                    </p:animEffect>
                                    <p:anim calcmode="lin" valueType="num">
                                      <p:cBhvr>
                                        <p:cTn id="211" dur="1000" fill="hold"/>
                                        <p:tgtEl>
                                          <p:spTgt spid="4">
                                            <p:txEl>
                                              <p:pRg st="12" end="12"/>
                                            </p:txEl>
                                          </p:spTgt>
                                        </p:tgtEl>
                                        <p:attrNameLst>
                                          <p:attrName>ppt_x</p:attrName>
                                        </p:attrNameLst>
                                      </p:cBhvr>
                                      <p:tavLst>
                                        <p:tav tm="0">
                                          <p:val>
                                            <p:strVal val="#ppt_x"/>
                                          </p:val>
                                        </p:tav>
                                        <p:tav tm="100000">
                                          <p:val>
                                            <p:strVal val="#ppt_x"/>
                                          </p:val>
                                        </p:tav>
                                      </p:tavLst>
                                    </p:anim>
                                    <p:anim calcmode="lin" valueType="num">
                                      <p:cBhvr>
                                        <p:cTn id="212" dur="1000" fill="hold"/>
                                        <p:tgtEl>
                                          <p:spTgt spid="4">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213" fill="hold">
                      <p:stCondLst>
                        <p:cond delay="indefinite"/>
                      </p:stCondLst>
                      <p:childTnLst>
                        <p:par>
                          <p:cTn id="214" fill="hold">
                            <p:stCondLst>
                              <p:cond delay="0"/>
                            </p:stCondLst>
                            <p:childTnLst>
                              <p:par>
                                <p:cTn id="215" presetID="42" presetClass="entr" presetSubtype="0" fill="hold" grpId="0" nodeType="clickEffect">
                                  <p:stCondLst>
                                    <p:cond delay="0"/>
                                  </p:stCondLst>
                                  <p:childTnLst>
                                    <p:set>
                                      <p:cBhvr>
                                        <p:cTn id="216" dur="1" fill="hold">
                                          <p:stCondLst>
                                            <p:cond delay="0"/>
                                          </p:stCondLst>
                                        </p:cTn>
                                        <p:tgtEl>
                                          <p:spTgt spid="4">
                                            <p:txEl>
                                              <p:pRg st="13" end="13"/>
                                            </p:txEl>
                                          </p:spTgt>
                                        </p:tgtEl>
                                        <p:attrNameLst>
                                          <p:attrName>style.visibility</p:attrName>
                                        </p:attrNameLst>
                                      </p:cBhvr>
                                      <p:to>
                                        <p:strVal val="visible"/>
                                      </p:to>
                                    </p:set>
                                    <p:animEffect transition="in" filter="fade">
                                      <p:cBhvr>
                                        <p:cTn id="217" dur="1000"/>
                                        <p:tgtEl>
                                          <p:spTgt spid="4">
                                            <p:txEl>
                                              <p:pRg st="13" end="13"/>
                                            </p:txEl>
                                          </p:spTgt>
                                        </p:tgtEl>
                                      </p:cBhvr>
                                    </p:animEffect>
                                    <p:anim calcmode="lin" valueType="num">
                                      <p:cBhvr>
                                        <p:cTn id="218" dur="1000" fill="hold"/>
                                        <p:tgtEl>
                                          <p:spTgt spid="4">
                                            <p:txEl>
                                              <p:pRg st="13" end="13"/>
                                            </p:txEl>
                                          </p:spTgt>
                                        </p:tgtEl>
                                        <p:attrNameLst>
                                          <p:attrName>ppt_x</p:attrName>
                                        </p:attrNameLst>
                                      </p:cBhvr>
                                      <p:tavLst>
                                        <p:tav tm="0">
                                          <p:val>
                                            <p:strVal val="#ppt_x"/>
                                          </p:val>
                                        </p:tav>
                                        <p:tav tm="100000">
                                          <p:val>
                                            <p:strVal val="#ppt_x"/>
                                          </p:val>
                                        </p:tav>
                                      </p:tavLst>
                                    </p:anim>
                                    <p:anim calcmode="lin" valueType="num">
                                      <p:cBhvr>
                                        <p:cTn id="219" dur="1000" fill="hold"/>
                                        <p:tgtEl>
                                          <p:spTgt spid="4">
                                            <p:txEl>
                                              <p:pRg st="13" end="13"/>
                                            </p:txEl>
                                          </p:spTgt>
                                        </p:tgtEl>
                                        <p:attrNameLst>
                                          <p:attrName>ppt_y</p:attrName>
                                        </p:attrNameLst>
                                      </p:cBhvr>
                                      <p:tavLst>
                                        <p:tav tm="0">
                                          <p:val>
                                            <p:strVal val="#ppt_y+.1"/>
                                          </p:val>
                                        </p:tav>
                                        <p:tav tm="100000">
                                          <p:val>
                                            <p:strVal val="#ppt_y"/>
                                          </p:val>
                                        </p:tav>
                                      </p:tavLst>
                                    </p:anim>
                                  </p:childTnLst>
                                </p:cTn>
                              </p:par>
                            </p:childTnLst>
                          </p:cTn>
                        </p:par>
                      </p:childTnLst>
                    </p:cTn>
                  </p:par>
                  <p:par>
                    <p:cTn id="220" fill="hold">
                      <p:stCondLst>
                        <p:cond delay="indefinite"/>
                      </p:stCondLst>
                      <p:childTnLst>
                        <p:par>
                          <p:cTn id="221" fill="hold">
                            <p:stCondLst>
                              <p:cond delay="0"/>
                            </p:stCondLst>
                            <p:childTnLst>
                              <p:par>
                                <p:cTn id="222" presetID="42" presetClass="entr" presetSubtype="0" fill="hold" grpId="0" nodeType="clickEffect">
                                  <p:stCondLst>
                                    <p:cond delay="0"/>
                                  </p:stCondLst>
                                  <p:childTnLst>
                                    <p:set>
                                      <p:cBhvr>
                                        <p:cTn id="223" dur="1" fill="hold">
                                          <p:stCondLst>
                                            <p:cond delay="0"/>
                                          </p:stCondLst>
                                        </p:cTn>
                                        <p:tgtEl>
                                          <p:spTgt spid="4">
                                            <p:txEl>
                                              <p:pRg st="14" end="14"/>
                                            </p:txEl>
                                          </p:spTgt>
                                        </p:tgtEl>
                                        <p:attrNameLst>
                                          <p:attrName>style.visibility</p:attrName>
                                        </p:attrNameLst>
                                      </p:cBhvr>
                                      <p:to>
                                        <p:strVal val="visible"/>
                                      </p:to>
                                    </p:set>
                                    <p:animEffect transition="in" filter="fade">
                                      <p:cBhvr>
                                        <p:cTn id="224" dur="1000"/>
                                        <p:tgtEl>
                                          <p:spTgt spid="4">
                                            <p:txEl>
                                              <p:pRg st="14" end="14"/>
                                            </p:txEl>
                                          </p:spTgt>
                                        </p:tgtEl>
                                      </p:cBhvr>
                                    </p:animEffect>
                                    <p:anim calcmode="lin" valueType="num">
                                      <p:cBhvr>
                                        <p:cTn id="225" dur="1000" fill="hold"/>
                                        <p:tgtEl>
                                          <p:spTgt spid="4">
                                            <p:txEl>
                                              <p:pRg st="14" end="14"/>
                                            </p:txEl>
                                          </p:spTgt>
                                        </p:tgtEl>
                                        <p:attrNameLst>
                                          <p:attrName>ppt_x</p:attrName>
                                        </p:attrNameLst>
                                      </p:cBhvr>
                                      <p:tavLst>
                                        <p:tav tm="0">
                                          <p:val>
                                            <p:strVal val="#ppt_x"/>
                                          </p:val>
                                        </p:tav>
                                        <p:tav tm="100000">
                                          <p:val>
                                            <p:strVal val="#ppt_x"/>
                                          </p:val>
                                        </p:tav>
                                      </p:tavLst>
                                    </p:anim>
                                    <p:anim calcmode="lin" valueType="num">
                                      <p:cBhvr>
                                        <p:cTn id="226" dur="1000" fill="hold"/>
                                        <p:tgtEl>
                                          <p:spTgt spid="4">
                                            <p:txEl>
                                              <p:pRg st="14" end="14"/>
                                            </p:txEl>
                                          </p:spTgt>
                                        </p:tgtEl>
                                        <p:attrNameLst>
                                          <p:attrName>ppt_y</p:attrName>
                                        </p:attrNameLst>
                                      </p:cBhvr>
                                      <p:tavLst>
                                        <p:tav tm="0">
                                          <p:val>
                                            <p:strVal val="#ppt_y+.1"/>
                                          </p:val>
                                        </p:tav>
                                        <p:tav tm="100000">
                                          <p:val>
                                            <p:strVal val="#ppt_y"/>
                                          </p:val>
                                        </p:tav>
                                      </p:tavLst>
                                    </p:anim>
                                  </p:childTnLst>
                                </p:cTn>
                              </p:par>
                            </p:childTnLst>
                          </p:cTn>
                        </p:par>
                      </p:childTnLst>
                    </p:cTn>
                  </p:par>
                  <p:par>
                    <p:cTn id="227" fill="hold">
                      <p:stCondLst>
                        <p:cond delay="indefinite"/>
                      </p:stCondLst>
                      <p:childTnLst>
                        <p:par>
                          <p:cTn id="228" fill="hold">
                            <p:stCondLst>
                              <p:cond delay="0"/>
                            </p:stCondLst>
                            <p:childTnLst>
                              <p:par>
                                <p:cTn id="229" presetID="42" presetClass="entr" presetSubtype="0" fill="hold" grpId="0" nodeType="clickEffect">
                                  <p:stCondLst>
                                    <p:cond delay="0"/>
                                  </p:stCondLst>
                                  <p:childTnLst>
                                    <p:set>
                                      <p:cBhvr>
                                        <p:cTn id="230" dur="1" fill="hold">
                                          <p:stCondLst>
                                            <p:cond delay="0"/>
                                          </p:stCondLst>
                                        </p:cTn>
                                        <p:tgtEl>
                                          <p:spTgt spid="4">
                                            <p:txEl>
                                              <p:pRg st="15" end="15"/>
                                            </p:txEl>
                                          </p:spTgt>
                                        </p:tgtEl>
                                        <p:attrNameLst>
                                          <p:attrName>style.visibility</p:attrName>
                                        </p:attrNameLst>
                                      </p:cBhvr>
                                      <p:to>
                                        <p:strVal val="visible"/>
                                      </p:to>
                                    </p:set>
                                    <p:animEffect transition="in" filter="fade">
                                      <p:cBhvr>
                                        <p:cTn id="231" dur="1000"/>
                                        <p:tgtEl>
                                          <p:spTgt spid="4">
                                            <p:txEl>
                                              <p:pRg st="15" end="15"/>
                                            </p:txEl>
                                          </p:spTgt>
                                        </p:tgtEl>
                                      </p:cBhvr>
                                    </p:animEffect>
                                    <p:anim calcmode="lin" valueType="num">
                                      <p:cBhvr>
                                        <p:cTn id="232" dur="1000" fill="hold"/>
                                        <p:tgtEl>
                                          <p:spTgt spid="4">
                                            <p:txEl>
                                              <p:pRg st="15" end="15"/>
                                            </p:txEl>
                                          </p:spTgt>
                                        </p:tgtEl>
                                        <p:attrNameLst>
                                          <p:attrName>ppt_x</p:attrName>
                                        </p:attrNameLst>
                                      </p:cBhvr>
                                      <p:tavLst>
                                        <p:tav tm="0">
                                          <p:val>
                                            <p:strVal val="#ppt_x"/>
                                          </p:val>
                                        </p:tav>
                                        <p:tav tm="100000">
                                          <p:val>
                                            <p:strVal val="#ppt_x"/>
                                          </p:val>
                                        </p:tav>
                                      </p:tavLst>
                                    </p:anim>
                                    <p:anim calcmode="lin" valueType="num">
                                      <p:cBhvr>
                                        <p:cTn id="233" dur="1000" fill="hold"/>
                                        <p:tgtEl>
                                          <p:spTgt spid="4">
                                            <p:txEl>
                                              <p:pRg st="15" end="15"/>
                                            </p:txEl>
                                          </p:spTgt>
                                        </p:tgtEl>
                                        <p:attrNameLst>
                                          <p:attrName>ppt_y</p:attrName>
                                        </p:attrNameLst>
                                      </p:cBhvr>
                                      <p:tavLst>
                                        <p:tav tm="0">
                                          <p:val>
                                            <p:strVal val="#ppt_y+.1"/>
                                          </p:val>
                                        </p:tav>
                                        <p:tav tm="100000">
                                          <p:val>
                                            <p:strVal val="#ppt_y"/>
                                          </p:val>
                                        </p:tav>
                                      </p:tavLst>
                                    </p:anim>
                                  </p:childTnLst>
                                </p:cTn>
                              </p:par>
                            </p:childTnLst>
                          </p:cTn>
                        </p:par>
                      </p:childTnLst>
                    </p:cTn>
                  </p:par>
                  <p:par>
                    <p:cTn id="234" fill="hold">
                      <p:stCondLst>
                        <p:cond delay="indefinite"/>
                      </p:stCondLst>
                      <p:childTnLst>
                        <p:par>
                          <p:cTn id="235" fill="hold">
                            <p:stCondLst>
                              <p:cond delay="0"/>
                            </p:stCondLst>
                            <p:childTnLst>
                              <p:par>
                                <p:cTn id="236" presetID="42" presetClass="entr" presetSubtype="0" fill="hold" grpId="0" nodeType="clickEffect">
                                  <p:stCondLst>
                                    <p:cond delay="0"/>
                                  </p:stCondLst>
                                  <p:childTnLst>
                                    <p:set>
                                      <p:cBhvr>
                                        <p:cTn id="237" dur="1" fill="hold">
                                          <p:stCondLst>
                                            <p:cond delay="0"/>
                                          </p:stCondLst>
                                        </p:cTn>
                                        <p:tgtEl>
                                          <p:spTgt spid="4">
                                            <p:txEl>
                                              <p:pRg st="16" end="16"/>
                                            </p:txEl>
                                          </p:spTgt>
                                        </p:tgtEl>
                                        <p:attrNameLst>
                                          <p:attrName>style.visibility</p:attrName>
                                        </p:attrNameLst>
                                      </p:cBhvr>
                                      <p:to>
                                        <p:strVal val="visible"/>
                                      </p:to>
                                    </p:set>
                                    <p:animEffect transition="in" filter="fade">
                                      <p:cBhvr>
                                        <p:cTn id="238" dur="1000"/>
                                        <p:tgtEl>
                                          <p:spTgt spid="4">
                                            <p:txEl>
                                              <p:pRg st="16" end="16"/>
                                            </p:txEl>
                                          </p:spTgt>
                                        </p:tgtEl>
                                      </p:cBhvr>
                                    </p:animEffect>
                                    <p:anim calcmode="lin" valueType="num">
                                      <p:cBhvr>
                                        <p:cTn id="239" dur="1000" fill="hold"/>
                                        <p:tgtEl>
                                          <p:spTgt spid="4">
                                            <p:txEl>
                                              <p:pRg st="16" end="16"/>
                                            </p:txEl>
                                          </p:spTgt>
                                        </p:tgtEl>
                                        <p:attrNameLst>
                                          <p:attrName>ppt_x</p:attrName>
                                        </p:attrNameLst>
                                      </p:cBhvr>
                                      <p:tavLst>
                                        <p:tav tm="0">
                                          <p:val>
                                            <p:strVal val="#ppt_x"/>
                                          </p:val>
                                        </p:tav>
                                        <p:tav tm="100000">
                                          <p:val>
                                            <p:strVal val="#ppt_x"/>
                                          </p:val>
                                        </p:tav>
                                      </p:tavLst>
                                    </p:anim>
                                    <p:anim calcmode="lin" valueType="num">
                                      <p:cBhvr>
                                        <p:cTn id="240" dur="1000" fill="hold"/>
                                        <p:tgtEl>
                                          <p:spTgt spid="4">
                                            <p:txEl>
                                              <p:pRg st="16" end="1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a:t>Sistemas abiertos y cerrados</a:t>
            </a:r>
          </a:p>
        </p:txBody>
      </p:sp>
      <p:sp>
        <p:nvSpPr>
          <p:cNvPr id="5" name="4 Marcador de contenido"/>
          <p:cNvSpPr>
            <a:spLocks noGrp="1"/>
          </p:cNvSpPr>
          <p:nvPr>
            <p:ph idx="1"/>
          </p:nvPr>
        </p:nvSpPr>
        <p:spPr>
          <a:xfrm>
            <a:off x="457200" y="1600200"/>
            <a:ext cx="8686800" cy="4533900"/>
          </a:xfrm>
        </p:spPr>
        <p:txBody>
          <a:bodyPr/>
          <a:lstStyle/>
          <a:p>
            <a:r>
              <a:rPr lang="es-ES" dirty="0"/>
              <a:t>Usar un sistema</a:t>
            </a:r>
          </a:p>
          <a:p>
            <a:pPr lvl="1"/>
            <a:r>
              <a:rPr lang="es-ES" dirty="0">
                <a:sym typeface="Wingdings" panose="05000000000000000000" pitchFamily="2" charset="2"/>
              </a:rPr>
              <a:t>importante conocer bien lo que hace</a:t>
            </a:r>
          </a:p>
          <a:p>
            <a:r>
              <a:rPr lang="es-ES" dirty="0">
                <a:sym typeface="Wingdings" panose="05000000000000000000" pitchFamily="2" charset="2"/>
              </a:rPr>
              <a:t>Cambiar/adaptar un sistema</a:t>
            </a:r>
          </a:p>
          <a:p>
            <a:pPr lvl="1"/>
            <a:r>
              <a:rPr lang="es-ES" dirty="0">
                <a:sym typeface="Wingdings" panose="05000000000000000000" pitchFamily="2" charset="2"/>
              </a:rPr>
              <a:t>imprescindible saber lo que hace y cómo lo hace</a:t>
            </a:r>
          </a:p>
          <a:p>
            <a:r>
              <a:rPr lang="es-ES_tradnl" dirty="0">
                <a:sym typeface="Wingdings" panose="05000000000000000000" pitchFamily="2" charset="2"/>
              </a:rPr>
              <a:t>En el mejor de los casos</a:t>
            </a:r>
            <a:endParaRPr lang="es-ES" dirty="0">
              <a:sym typeface="Wingdings" panose="05000000000000000000" pitchFamily="2" charset="2"/>
            </a:endParaRPr>
          </a:p>
          <a:p>
            <a:pPr lvl="1"/>
            <a:r>
              <a:rPr lang="es-ES" dirty="0">
                <a:sym typeface="Wingdings" panose="05000000000000000000" pitchFamily="2" charset="2"/>
              </a:rPr>
              <a:t>Código fuente, documentación de usuario y </a:t>
            </a:r>
            <a:r>
              <a:rPr lang="es-ES" dirty="0" smtClean="0">
                <a:sym typeface="Wingdings" panose="05000000000000000000" pitchFamily="2" charset="2"/>
              </a:rPr>
              <a:t>desarrollador (procesos </a:t>
            </a:r>
            <a:r>
              <a:rPr lang="es-ES" dirty="0">
                <a:sym typeface="Wingdings" panose="05000000000000000000" pitchFamily="2" charset="2"/>
              </a:rPr>
              <a:t>y reglas de </a:t>
            </a:r>
            <a:r>
              <a:rPr lang="es-ES" dirty="0" smtClean="0">
                <a:sym typeface="Wingdings" panose="05000000000000000000" pitchFamily="2" charset="2"/>
              </a:rPr>
              <a:t>negocio) </a:t>
            </a:r>
            <a:endParaRPr lang="es-ES" dirty="0">
              <a:sym typeface="Wingdings" panose="05000000000000000000" pitchFamily="2" charset="2"/>
            </a:endParaRPr>
          </a:p>
          <a:p>
            <a:r>
              <a:rPr lang="es-ES" dirty="0">
                <a:sym typeface="Wingdings" panose="05000000000000000000" pitchFamily="2" charset="2"/>
              </a:rPr>
              <a:t>El peor caso</a:t>
            </a:r>
          </a:p>
          <a:p>
            <a:pPr lvl="1"/>
            <a:r>
              <a:rPr lang="es-ES" dirty="0">
                <a:sym typeface="Wingdings" panose="05000000000000000000" pitchFamily="2" charset="2"/>
              </a:rPr>
              <a:t>Sólo código ejecutable… en un soporte obsoleto</a:t>
            </a:r>
          </a:p>
          <a:p>
            <a:pPr lvl="1"/>
            <a:endParaRPr lang="es-ES" dirty="0">
              <a:sym typeface="Wingdings" panose="05000000000000000000" pitchFamily="2" charset="2"/>
            </a:endParaRPr>
          </a:p>
        </p:txBody>
      </p:sp>
    </p:spTree>
    <p:extLst>
      <p:ext uri="{BB962C8B-B14F-4D97-AF65-F5344CB8AC3E}">
        <p14:creationId xmlns:p14="http://schemas.microsoft.com/office/powerpoint/2010/main" val="2770710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fade">
                                      <p:cBhvr>
                                        <p:cTn id="10" dur="500"/>
                                        <p:tgtEl>
                                          <p:spTgt spid="5">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fade">
                                      <p:cBhvr>
                                        <p:cTn id="15" dur="500"/>
                                        <p:tgtEl>
                                          <p:spTgt spid="5">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txEl>
                                              <p:pRg st="3" end="3"/>
                                            </p:txEl>
                                          </p:spTgt>
                                        </p:tgtEl>
                                        <p:attrNameLst>
                                          <p:attrName>style.visibility</p:attrName>
                                        </p:attrNameLst>
                                      </p:cBhvr>
                                      <p:to>
                                        <p:strVal val="visible"/>
                                      </p:to>
                                    </p:set>
                                    <p:animEffect transition="in" filter="fade">
                                      <p:cBhvr>
                                        <p:cTn id="18" dur="500"/>
                                        <p:tgtEl>
                                          <p:spTgt spid="5">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animEffect transition="in" filter="fade">
                                      <p:cBhvr>
                                        <p:cTn id="23" dur="500"/>
                                        <p:tgtEl>
                                          <p:spTgt spid="5">
                                            <p:txEl>
                                              <p:pRg st="4" end="4"/>
                                            </p:tx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5">
                                            <p:txEl>
                                              <p:pRg st="5" end="5"/>
                                            </p:txEl>
                                          </p:spTgt>
                                        </p:tgtEl>
                                        <p:attrNameLst>
                                          <p:attrName>style.visibility</p:attrName>
                                        </p:attrNameLst>
                                      </p:cBhvr>
                                      <p:to>
                                        <p:strVal val="visible"/>
                                      </p:to>
                                    </p:set>
                                    <p:animEffect transition="in" filter="fade">
                                      <p:cBhvr>
                                        <p:cTn id="26" dur="500"/>
                                        <p:tgtEl>
                                          <p:spTgt spid="5">
                                            <p:txEl>
                                              <p:pRg st="5" end="5"/>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5">
                                            <p:txEl>
                                              <p:pRg st="6" end="6"/>
                                            </p:txEl>
                                          </p:spTgt>
                                        </p:tgtEl>
                                        <p:attrNameLst>
                                          <p:attrName>style.visibility</p:attrName>
                                        </p:attrNameLst>
                                      </p:cBhvr>
                                      <p:to>
                                        <p:strVal val="visible"/>
                                      </p:to>
                                    </p:set>
                                    <p:animEffect transition="in" filter="fade">
                                      <p:cBhvr>
                                        <p:cTn id="31" dur="500"/>
                                        <p:tgtEl>
                                          <p:spTgt spid="5">
                                            <p:txEl>
                                              <p:pRg st="6" end="6"/>
                                            </p:tx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5">
                                            <p:txEl>
                                              <p:pRg st="7" end="7"/>
                                            </p:txEl>
                                          </p:spTgt>
                                        </p:tgtEl>
                                        <p:attrNameLst>
                                          <p:attrName>style.visibility</p:attrName>
                                        </p:attrNameLst>
                                      </p:cBhvr>
                                      <p:to>
                                        <p:strVal val="visible"/>
                                      </p:to>
                                    </p:set>
                                    <p:animEffect transition="in" filter="fade">
                                      <p:cBhvr>
                                        <p:cTn id="34"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Proceso de ingeniería</a:t>
            </a:r>
          </a:p>
        </p:txBody>
      </p:sp>
      <p:sp>
        <p:nvSpPr>
          <p:cNvPr id="3" name="2 Marcador de contenido"/>
          <p:cNvSpPr>
            <a:spLocks noGrp="1"/>
          </p:cNvSpPr>
          <p:nvPr>
            <p:ph idx="1"/>
          </p:nvPr>
        </p:nvSpPr>
        <p:spPr>
          <a:xfrm>
            <a:off x="395536" y="1556792"/>
            <a:ext cx="8640960" cy="5301208"/>
          </a:xfrm>
        </p:spPr>
        <p:txBody>
          <a:bodyPr/>
          <a:lstStyle/>
          <a:p>
            <a:r>
              <a:rPr lang="es-ES_tradnl" sz="2800" dirty="0" err="1"/>
              <a:t>Espec</a:t>
            </a:r>
            <a:r>
              <a:rPr lang="es-ES_tradnl" sz="2800" dirty="0"/>
              <a:t>. de requisitos</a:t>
            </a:r>
          </a:p>
          <a:p>
            <a:r>
              <a:rPr lang="es-ES_tradnl" sz="2800" dirty="0"/>
              <a:t>Análisis </a:t>
            </a:r>
          </a:p>
          <a:p>
            <a:r>
              <a:rPr lang="es-ES_tradnl" sz="2800" dirty="0"/>
              <a:t>Diseño del sistema</a:t>
            </a:r>
          </a:p>
          <a:p>
            <a:r>
              <a:rPr lang="es-ES_tradnl" sz="2800" dirty="0"/>
              <a:t>Implementación</a:t>
            </a:r>
          </a:p>
          <a:p>
            <a:r>
              <a:rPr lang="es-ES_tradnl" sz="2800" dirty="0"/>
              <a:t>Pruebas</a:t>
            </a:r>
          </a:p>
          <a:p>
            <a:r>
              <a:rPr lang="es-ES_tradnl" sz="2800" dirty="0"/>
              <a:t>Mantenimiento </a:t>
            </a:r>
          </a:p>
          <a:p>
            <a:pPr lvl="1"/>
            <a:r>
              <a:rPr lang="es-ES_tradnl" sz="2400" dirty="0"/>
              <a:t>nuevos requisitos, nuevos contextos </a:t>
            </a:r>
            <a:r>
              <a:rPr lang="es-ES_tradnl" sz="2400" dirty="0">
                <a:sym typeface="Wingdings" panose="05000000000000000000" pitchFamily="2" charset="2"/>
              </a:rPr>
              <a:t> parches</a:t>
            </a:r>
            <a:endParaRPr lang="es-ES_tradnl" sz="2400" dirty="0"/>
          </a:p>
          <a:p>
            <a:pPr lvl="1"/>
            <a:r>
              <a:rPr lang="es-ES_tradnl" sz="2400" dirty="0"/>
              <a:t>muy importante conservar toda la documentación del proceso de creación</a:t>
            </a:r>
          </a:p>
          <a:p>
            <a:pPr lvl="2"/>
            <a:r>
              <a:rPr lang="es-ES_tradnl" sz="2000" dirty="0"/>
              <a:t>Código fuente, documentación, informes de cambios, pruebas</a:t>
            </a:r>
          </a:p>
          <a:p>
            <a:pPr lvl="1"/>
            <a:r>
              <a:rPr lang="es-ES_tradnl" sz="2400" dirty="0"/>
              <a:t>“nunca” acaba</a:t>
            </a:r>
          </a:p>
        </p:txBody>
      </p:sp>
      <p:pic>
        <p:nvPicPr>
          <p:cNvPr id="2050" name="Picture 2" descr="http://4.bp.blogspot.com/_psAq9gFP8jk/SwY64HO3iOI/AAAAAAAAAFM/vFFEnDLSiRE/s320/modelo-en-cascada.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1556792"/>
            <a:ext cx="4206938" cy="31683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2075101"/>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a:t>Sistemas abiertos y cerrados</a:t>
            </a:r>
          </a:p>
        </p:txBody>
      </p:sp>
      <p:sp>
        <p:nvSpPr>
          <p:cNvPr id="3" name="2 Marcador de contenido"/>
          <p:cNvSpPr>
            <a:spLocks noGrp="1"/>
          </p:cNvSpPr>
          <p:nvPr>
            <p:ph idx="1"/>
          </p:nvPr>
        </p:nvSpPr>
        <p:spPr/>
        <p:txBody>
          <a:bodyPr/>
          <a:lstStyle/>
          <a:p>
            <a:r>
              <a:rPr lang="es-ES" sz="2800" dirty="0">
                <a:sym typeface="Wingdings" panose="05000000000000000000" pitchFamily="2" charset="2"/>
              </a:rPr>
              <a:t>Sistema abierto</a:t>
            </a:r>
          </a:p>
          <a:p>
            <a:pPr lvl="1"/>
            <a:r>
              <a:rPr lang="es-ES" sz="2400" dirty="0">
                <a:sym typeface="Wingdings" panose="05000000000000000000" pitchFamily="2" charset="2"/>
              </a:rPr>
              <a:t>UNIX y derivados (Linux/GNU)</a:t>
            </a:r>
          </a:p>
          <a:p>
            <a:pPr lvl="1"/>
            <a:r>
              <a:rPr lang="es-ES" sz="2400" dirty="0">
                <a:sym typeface="Wingdings" panose="05000000000000000000" pitchFamily="2" charset="2"/>
              </a:rPr>
              <a:t>Interoperable, portable, extensible, documentación para desarrolladores, software abierto</a:t>
            </a:r>
          </a:p>
          <a:p>
            <a:pPr lvl="1"/>
            <a:r>
              <a:rPr lang="es-ES" sz="2400" dirty="0">
                <a:sym typeface="Wingdings" panose="05000000000000000000" pitchFamily="2" charset="2"/>
              </a:rPr>
              <a:t>Se facilita su evolución</a:t>
            </a:r>
          </a:p>
          <a:p>
            <a:r>
              <a:rPr lang="es-ES" sz="2800" dirty="0">
                <a:sym typeface="Wingdings" panose="05000000000000000000" pitchFamily="2" charset="2"/>
              </a:rPr>
              <a:t>Sistema cerrado</a:t>
            </a:r>
          </a:p>
          <a:p>
            <a:pPr lvl="1"/>
            <a:r>
              <a:rPr lang="es-ES" sz="2400" dirty="0">
                <a:sym typeface="Wingdings" panose="05000000000000000000" pitchFamily="2" charset="2"/>
              </a:rPr>
              <a:t>Mainframes IBM, Microsoft</a:t>
            </a:r>
            <a:r>
              <a:rPr lang="es-ES_tradnl" sz="2400" dirty="0">
                <a:sym typeface="Wingdings" panose="05000000000000000000" pitchFamily="2" charset="2"/>
              </a:rPr>
              <a:t> Windows</a:t>
            </a:r>
            <a:endParaRPr lang="es-ES" sz="2400" dirty="0">
              <a:sym typeface="Wingdings" panose="05000000000000000000" pitchFamily="2" charset="2"/>
            </a:endParaRPr>
          </a:p>
          <a:p>
            <a:pPr lvl="1"/>
            <a:r>
              <a:rPr lang="es-ES" sz="2400" dirty="0">
                <a:sym typeface="Wingdings" panose="05000000000000000000" pitchFamily="2" charset="2"/>
              </a:rPr>
              <a:t>Software propietario, </a:t>
            </a:r>
            <a:r>
              <a:rPr lang="es-ES" sz="2400" i="1" dirty="0">
                <a:sym typeface="Wingdings" panose="05000000000000000000" pitchFamily="2" charset="2"/>
              </a:rPr>
              <a:t>ad hoc</a:t>
            </a:r>
            <a:r>
              <a:rPr lang="es-ES" sz="2400" dirty="0">
                <a:sym typeface="Wingdings" panose="05000000000000000000" pitchFamily="2" charset="2"/>
              </a:rPr>
              <a:t>, no adaptable, documentación de usuario</a:t>
            </a:r>
          </a:p>
          <a:p>
            <a:pPr lvl="1"/>
            <a:r>
              <a:rPr lang="es-ES" sz="2400" dirty="0">
                <a:sym typeface="Wingdings" panose="05000000000000000000" pitchFamily="2" charset="2"/>
              </a:rPr>
              <a:t>Priman los intereses comerciales</a:t>
            </a:r>
          </a:p>
          <a:p>
            <a:pPr lvl="2"/>
            <a:r>
              <a:rPr lang="es-ES" sz="2000" dirty="0">
                <a:sym typeface="Wingdings" panose="05000000000000000000" pitchFamily="2" charset="2"/>
              </a:rPr>
              <a:t>Obligan a comprar nuevas versiones… igual de cerradas</a:t>
            </a:r>
            <a:endParaRPr lang="es-ES" sz="2000" dirty="0"/>
          </a:p>
          <a:p>
            <a:endParaRPr lang="es-ES" sz="2800" dirty="0"/>
          </a:p>
        </p:txBody>
      </p:sp>
    </p:spTree>
    <p:extLst>
      <p:ext uri="{BB962C8B-B14F-4D97-AF65-F5344CB8AC3E}">
        <p14:creationId xmlns:p14="http://schemas.microsoft.com/office/powerpoint/2010/main" val="1050074285"/>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922114"/>
          </a:xfrm>
        </p:spPr>
        <p:txBody>
          <a:bodyPr/>
          <a:lstStyle/>
          <a:p>
            <a:r>
              <a:rPr lang="es-ES" dirty="0"/>
              <a:t>Software libre</a:t>
            </a:r>
          </a:p>
        </p:txBody>
      </p:sp>
      <p:sp>
        <p:nvSpPr>
          <p:cNvPr id="3" name="2 Marcador de contenido"/>
          <p:cNvSpPr>
            <a:spLocks noGrp="1"/>
          </p:cNvSpPr>
          <p:nvPr>
            <p:ph idx="1"/>
          </p:nvPr>
        </p:nvSpPr>
        <p:spPr>
          <a:xfrm>
            <a:off x="492695" y="1268760"/>
            <a:ext cx="8651305" cy="4533900"/>
          </a:xfrm>
        </p:spPr>
        <p:txBody>
          <a:bodyPr/>
          <a:lstStyle/>
          <a:p>
            <a:r>
              <a:rPr lang="es-ES" dirty="0"/>
              <a:t>60-70’s: el software no se consideraba un producto</a:t>
            </a:r>
          </a:p>
          <a:p>
            <a:r>
              <a:rPr lang="es-ES" dirty="0"/>
              <a:t>80’s: comienza a expandirse el software propietario</a:t>
            </a:r>
          </a:p>
          <a:p>
            <a:r>
              <a:rPr lang="es-ES" dirty="0"/>
              <a:t>1984: Richard </a:t>
            </a:r>
            <a:r>
              <a:rPr lang="es-ES" dirty="0" err="1"/>
              <a:t>Stallman</a:t>
            </a:r>
            <a:r>
              <a:rPr lang="es-ES" dirty="0"/>
              <a:t> </a:t>
            </a:r>
          </a:p>
          <a:p>
            <a:pPr lvl="1"/>
            <a:r>
              <a:rPr lang="es-ES" dirty="0">
                <a:sym typeface="Wingdings" panose="05000000000000000000" pitchFamily="2" charset="2"/>
              </a:rPr>
              <a:t>GNU (GNU </a:t>
            </a:r>
            <a:r>
              <a:rPr lang="es-ES" dirty="0" err="1">
                <a:sym typeface="Wingdings" panose="05000000000000000000" pitchFamily="2" charset="2"/>
              </a:rPr>
              <a:t>is</a:t>
            </a:r>
            <a:r>
              <a:rPr lang="es-ES" dirty="0">
                <a:sym typeface="Wingdings" panose="05000000000000000000" pitchFamily="2" charset="2"/>
              </a:rPr>
              <a:t> </a:t>
            </a:r>
            <a:r>
              <a:rPr lang="es-ES" dirty="0" err="1">
                <a:sym typeface="Wingdings" panose="05000000000000000000" pitchFamily="2" charset="2"/>
              </a:rPr>
              <a:t>Not</a:t>
            </a:r>
            <a:r>
              <a:rPr lang="es-ES" dirty="0">
                <a:sym typeface="Wingdings" panose="05000000000000000000" pitchFamily="2" charset="2"/>
              </a:rPr>
              <a:t> UNIX)</a:t>
            </a:r>
          </a:p>
          <a:p>
            <a:r>
              <a:rPr lang="es-ES" dirty="0">
                <a:sym typeface="Wingdings" panose="05000000000000000000" pitchFamily="2" charset="2"/>
              </a:rPr>
              <a:t>1985: Free Software </a:t>
            </a:r>
            <a:r>
              <a:rPr lang="es-ES" dirty="0" err="1">
                <a:sym typeface="Wingdings" panose="05000000000000000000" pitchFamily="2" charset="2"/>
              </a:rPr>
              <a:t>Fundation</a:t>
            </a:r>
            <a:r>
              <a:rPr lang="es-ES" dirty="0">
                <a:sym typeface="Wingdings" panose="05000000000000000000" pitchFamily="2" charset="2"/>
              </a:rPr>
              <a:t> (FSF)</a:t>
            </a:r>
          </a:p>
          <a:p>
            <a:pPr lvl="1"/>
            <a:r>
              <a:rPr lang="es-ES" dirty="0">
                <a:sym typeface="Wingdings" panose="05000000000000000000" pitchFamily="2" charset="2"/>
              </a:rPr>
              <a:t>Software libre (&lt;&gt;gratis), </a:t>
            </a:r>
            <a:r>
              <a:rPr lang="es-ES" dirty="0" err="1">
                <a:sym typeface="Wingdings" panose="05000000000000000000" pitchFamily="2" charset="2"/>
              </a:rPr>
              <a:t>copyleft</a:t>
            </a:r>
            <a:endParaRPr lang="es-ES" dirty="0">
              <a:sym typeface="Wingdings" panose="05000000000000000000" pitchFamily="2" charset="2"/>
            </a:endParaRPr>
          </a:p>
          <a:p>
            <a:r>
              <a:rPr lang="es-ES" dirty="0">
                <a:sym typeface="Wingdings" panose="05000000000000000000" pitchFamily="2" charset="2"/>
              </a:rPr>
              <a:t>1991: </a:t>
            </a:r>
            <a:r>
              <a:rPr lang="es-ES" dirty="0" err="1">
                <a:sym typeface="Wingdings" panose="05000000000000000000" pitchFamily="2" charset="2"/>
              </a:rPr>
              <a:t>Linus</a:t>
            </a:r>
            <a:r>
              <a:rPr lang="es-ES" dirty="0">
                <a:sym typeface="Wingdings" panose="05000000000000000000" pitchFamily="2" charset="2"/>
              </a:rPr>
              <a:t> </a:t>
            </a:r>
            <a:r>
              <a:rPr lang="es-ES" dirty="0" err="1">
                <a:sym typeface="Wingdings" panose="05000000000000000000" pitchFamily="2" charset="2"/>
              </a:rPr>
              <a:t>Torvalds</a:t>
            </a:r>
            <a:r>
              <a:rPr lang="es-ES" dirty="0">
                <a:sym typeface="Wingdings" panose="05000000000000000000" pitchFamily="2" charset="2"/>
              </a:rPr>
              <a:t>  </a:t>
            </a:r>
            <a:r>
              <a:rPr lang="es-ES" dirty="0" err="1">
                <a:sym typeface="Wingdings" panose="05000000000000000000" pitchFamily="2" charset="2"/>
              </a:rPr>
              <a:t>nucleo</a:t>
            </a:r>
            <a:r>
              <a:rPr lang="es-ES" dirty="0">
                <a:sym typeface="Wingdings" panose="05000000000000000000" pitchFamily="2" charset="2"/>
              </a:rPr>
              <a:t> </a:t>
            </a:r>
          </a:p>
          <a:p>
            <a:r>
              <a:rPr lang="es-ES" dirty="0">
                <a:sym typeface="Wingdings" panose="05000000000000000000" pitchFamily="2" charset="2"/>
              </a:rPr>
              <a:t>1992: GNU/Linux</a:t>
            </a:r>
          </a:p>
          <a:p>
            <a:endParaRPr lang="es-ES" dirty="0"/>
          </a:p>
        </p:txBody>
      </p:sp>
      <p:pic>
        <p:nvPicPr>
          <p:cNvPr id="4098" name="Picture 2" descr="http://upload.wikimedia.org/wikipedia/commons/thumb/8/8b/Copyleft.svg/220px-Copyleft.sv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28384" y="4653135"/>
            <a:ext cx="936104" cy="936105"/>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eckert GNU white.sv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85152" y="3356992"/>
            <a:ext cx="1211309" cy="1183780"/>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https://encrypted-tbn0.gstatic.com/images?q=tbn:ANd9GcQ1fkMF4gnihB19OcgIUP7f8h_YiZDRmZFgEKvRvRRDX8baxidK"/>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36216" y="5661248"/>
            <a:ext cx="1840240" cy="1094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9040786"/>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0"/>
            <a:ext cx="8229600" cy="980728"/>
          </a:xfrm>
        </p:spPr>
        <p:txBody>
          <a:bodyPr/>
          <a:lstStyle/>
          <a:p>
            <a:r>
              <a:rPr lang="es-ES" dirty="0"/>
              <a:t>Software libre</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9535" y="980728"/>
            <a:ext cx="8410937" cy="58471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descr="https://scontent-a-mxp.xx.fbcdn.net/hphotos-ash4/383364_307083875978006_725945361_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5696" y="1870891"/>
            <a:ext cx="5804445" cy="38164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8586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anim calcmode="lin" valueType="num">
                                      <p:cBhvr>
                                        <p:cTn id="7" dur="500" fill="hold"/>
                                        <p:tgtEl>
                                          <p:spTgt spid="2052"/>
                                        </p:tgtEl>
                                        <p:attrNameLst>
                                          <p:attrName>ppt_w</p:attrName>
                                        </p:attrNameLst>
                                      </p:cBhvr>
                                      <p:tavLst>
                                        <p:tav tm="0">
                                          <p:val>
                                            <p:fltVal val="0"/>
                                          </p:val>
                                        </p:tav>
                                        <p:tav tm="100000">
                                          <p:val>
                                            <p:strVal val="#ppt_w"/>
                                          </p:val>
                                        </p:tav>
                                      </p:tavLst>
                                    </p:anim>
                                    <p:anim calcmode="lin" valueType="num">
                                      <p:cBhvr>
                                        <p:cTn id="8" dur="500" fill="hold"/>
                                        <p:tgtEl>
                                          <p:spTgt spid="2052"/>
                                        </p:tgtEl>
                                        <p:attrNameLst>
                                          <p:attrName>ppt_h</p:attrName>
                                        </p:attrNameLst>
                                      </p:cBhvr>
                                      <p:tavLst>
                                        <p:tav tm="0">
                                          <p:val>
                                            <p:fltVal val="0"/>
                                          </p:val>
                                        </p:tav>
                                        <p:tav tm="100000">
                                          <p:val>
                                            <p:strVal val="#ppt_h"/>
                                          </p:val>
                                        </p:tav>
                                      </p:tavLst>
                                    </p:anim>
                                    <p:animEffect transition="in" filter="fade">
                                      <p:cBhvr>
                                        <p:cTn id="9" dur="5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292796" y="260648"/>
            <a:ext cx="6624736" cy="1143000"/>
          </a:xfrm>
        </p:spPr>
        <p:txBody>
          <a:bodyPr/>
          <a:lstStyle/>
          <a:p>
            <a:r>
              <a:rPr lang="es-ES" dirty="0"/>
              <a:t>Richard </a:t>
            </a:r>
            <a:r>
              <a:rPr lang="es-ES" dirty="0" err="1"/>
              <a:t>Stallman</a:t>
            </a:r>
            <a:r>
              <a:rPr lang="es-ES" dirty="0"/>
              <a:t> (1953)</a:t>
            </a:r>
          </a:p>
        </p:txBody>
      </p:sp>
      <p:sp>
        <p:nvSpPr>
          <p:cNvPr id="3" name="2 Marcador de contenido"/>
          <p:cNvSpPr>
            <a:spLocks noGrp="1"/>
          </p:cNvSpPr>
          <p:nvPr>
            <p:ph idx="1"/>
          </p:nvPr>
        </p:nvSpPr>
        <p:spPr>
          <a:xfrm>
            <a:off x="457200" y="4509120"/>
            <a:ext cx="8686800" cy="1624980"/>
          </a:xfrm>
        </p:spPr>
        <p:txBody>
          <a:bodyPr/>
          <a:lstStyle/>
          <a:p>
            <a:endParaRPr lang="es-ES" dirty="0">
              <a:hlinkClick r:id="rId2"/>
            </a:endParaRPr>
          </a:p>
          <a:p>
            <a:r>
              <a:rPr lang="es-ES" dirty="0"/>
              <a:t>Programó </a:t>
            </a:r>
            <a:r>
              <a:rPr lang="es-ES" dirty="0" err="1"/>
              <a:t>emacs</a:t>
            </a:r>
            <a:r>
              <a:rPr lang="es-ES" dirty="0"/>
              <a:t>, </a:t>
            </a:r>
            <a:r>
              <a:rPr lang="es-ES" dirty="0" err="1"/>
              <a:t>gcc</a:t>
            </a:r>
            <a:r>
              <a:rPr lang="es-ES" dirty="0"/>
              <a:t>, </a:t>
            </a:r>
            <a:r>
              <a:rPr lang="es-ES" dirty="0" err="1"/>
              <a:t>gdb</a:t>
            </a:r>
            <a:endParaRPr lang="es-ES" dirty="0">
              <a:hlinkClick r:id="rId2"/>
            </a:endParaRPr>
          </a:p>
          <a:p>
            <a:r>
              <a:rPr lang="es-ES" dirty="0" smtClean="0">
                <a:hlinkClick r:id="rId2"/>
              </a:rPr>
              <a:t>Charla </a:t>
            </a:r>
            <a:r>
              <a:rPr lang="es-ES" dirty="0">
                <a:hlinkClick r:id="rId2"/>
              </a:rPr>
              <a:t>en </a:t>
            </a:r>
            <a:r>
              <a:rPr lang="es-ES" dirty="0" err="1">
                <a:hlinkClick r:id="rId2"/>
              </a:rPr>
              <a:t>Walqa</a:t>
            </a:r>
            <a:r>
              <a:rPr lang="es-ES" dirty="0">
                <a:hlinkClick r:id="rId2"/>
              </a:rPr>
              <a:t> (Huesca)</a:t>
            </a:r>
            <a:r>
              <a:rPr lang="es-ES" dirty="0"/>
              <a:t> (2011), 2:01h</a:t>
            </a:r>
          </a:p>
        </p:txBody>
      </p:sp>
      <p:pic>
        <p:nvPicPr>
          <p:cNvPr id="5122" name="Picture 2" descr="Richard Stallman 2005 (chry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5856" y="1556792"/>
            <a:ext cx="3030864" cy="3320175"/>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http://4.bp.blogspot.com/-nXEtRoHLZlU/UVqxk4eaZOI/AAAAAAAAAIY/ZjtF4qlQ338/s200/richard-stallman.jpe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528" y="1988840"/>
            <a:ext cx="2722449" cy="2041837"/>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ttp://www.pagina12.com.ar/fotos/20110628/notas/na17fo04.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60232" y="1843032"/>
            <a:ext cx="2209800" cy="2600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0091199"/>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739AE7A-3F59-4BC8-97F2-818097DACD0B}"/>
              </a:ext>
            </a:extLst>
          </p:cNvPr>
          <p:cNvSpPr>
            <a:spLocks noGrp="1"/>
          </p:cNvSpPr>
          <p:nvPr>
            <p:ph type="title"/>
          </p:nvPr>
        </p:nvSpPr>
        <p:spPr/>
        <p:txBody>
          <a:bodyPr/>
          <a:lstStyle/>
          <a:p>
            <a:r>
              <a:rPr lang="es-ES" dirty="0"/>
              <a:t>Ejemplo licencia software libre</a:t>
            </a:r>
          </a:p>
        </p:txBody>
      </p:sp>
      <p:sp>
        <p:nvSpPr>
          <p:cNvPr id="3" name="Marcador de contenido 2">
            <a:extLst>
              <a:ext uri="{FF2B5EF4-FFF2-40B4-BE49-F238E27FC236}">
                <a16:creationId xmlns:a16="http://schemas.microsoft.com/office/drawing/2014/main" id="{78D8BD1A-D4B8-416C-A8A4-D4552312909D}"/>
              </a:ext>
            </a:extLst>
          </p:cNvPr>
          <p:cNvSpPr>
            <a:spLocks noGrp="1"/>
          </p:cNvSpPr>
          <p:nvPr>
            <p:ph idx="1"/>
          </p:nvPr>
        </p:nvSpPr>
        <p:spPr>
          <a:xfrm>
            <a:off x="457199" y="1674316"/>
            <a:ext cx="8229600" cy="4533900"/>
          </a:xfrm>
        </p:spPr>
        <p:txBody>
          <a:bodyPr/>
          <a:lstStyle/>
          <a:p>
            <a:r>
              <a:rPr lang="es-ES" dirty="0"/>
              <a:t>GPL (de la FSF)</a:t>
            </a:r>
          </a:p>
          <a:p>
            <a:pPr lvl="1"/>
            <a:r>
              <a:rPr lang="es-ES" dirty="0"/>
              <a:t>4 libertades fundamentales</a:t>
            </a:r>
          </a:p>
          <a:p>
            <a:pPr lvl="1"/>
            <a:endParaRPr lang="es-ES" dirty="0"/>
          </a:p>
          <a:p>
            <a:pPr lvl="1"/>
            <a:endParaRPr lang="es-ES" dirty="0"/>
          </a:p>
          <a:p>
            <a:pPr lvl="1"/>
            <a:endParaRPr lang="es-ES" dirty="0"/>
          </a:p>
          <a:p>
            <a:pPr lvl="1"/>
            <a:endParaRPr lang="es-ES" dirty="0"/>
          </a:p>
          <a:p>
            <a:pPr lvl="1"/>
            <a:endParaRPr lang="es-ES" dirty="0"/>
          </a:p>
          <a:p>
            <a:pPr lvl="1"/>
            <a:r>
              <a:rPr lang="es-ES" dirty="0"/>
              <a:t>Copyleft (parodia del Copyright)</a:t>
            </a:r>
          </a:p>
          <a:p>
            <a:pPr lvl="2"/>
            <a:r>
              <a:rPr lang="es-ES" dirty="0"/>
              <a:t>Se impide quitar libertades</a:t>
            </a:r>
          </a:p>
        </p:txBody>
      </p:sp>
      <p:pic>
        <p:nvPicPr>
          <p:cNvPr id="11266" name="Picture 2" descr="Software Libre: Libertades Software Libre">
            <a:extLst>
              <a:ext uri="{FF2B5EF4-FFF2-40B4-BE49-F238E27FC236}">
                <a16:creationId xmlns:a16="http://schemas.microsoft.com/office/drawing/2014/main" id="{15282165-73C2-4D57-80BC-497900CFBBC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720" y="2803554"/>
            <a:ext cx="5400600" cy="23801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4183115"/>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a:t>Software abierto</a:t>
            </a:r>
          </a:p>
        </p:txBody>
      </p:sp>
      <p:sp>
        <p:nvSpPr>
          <p:cNvPr id="3" name="2 Marcador de contenido"/>
          <p:cNvSpPr>
            <a:spLocks noGrp="1"/>
          </p:cNvSpPr>
          <p:nvPr>
            <p:ph idx="1"/>
          </p:nvPr>
        </p:nvSpPr>
        <p:spPr>
          <a:xfrm>
            <a:off x="498748" y="1412776"/>
            <a:ext cx="8363272" cy="4533900"/>
          </a:xfrm>
        </p:spPr>
        <p:txBody>
          <a:bodyPr/>
          <a:lstStyle/>
          <a:p>
            <a:r>
              <a:rPr lang="es-ES" sz="2400" dirty="0"/>
              <a:t>1998: Free software </a:t>
            </a:r>
            <a:r>
              <a:rPr lang="es-ES" sz="2400" dirty="0">
                <a:sym typeface="Wingdings" panose="05000000000000000000" pitchFamily="2" charset="2"/>
              </a:rPr>
              <a:t></a:t>
            </a:r>
            <a:r>
              <a:rPr lang="es-ES" sz="2400" dirty="0"/>
              <a:t> open software (OSI)</a:t>
            </a:r>
          </a:p>
          <a:p>
            <a:pPr lvl="1"/>
            <a:r>
              <a:rPr lang="es-ES" sz="2000" dirty="0"/>
              <a:t>Netscape libera su código </a:t>
            </a:r>
            <a:r>
              <a:rPr lang="es-ES" sz="2000" dirty="0">
                <a:sym typeface="Wingdings" panose="05000000000000000000" pitchFamily="2" charset="2"/>
              </a:rPr>
              <a:t> en horas, vers. mejoradas en la red</a:t>
            </a:r>
            <a:endParaRPr lang="es-ES" sz="2000" dirty="0"/>
          </a:p>
          <a:p>
            <a:r>
              <a:rPr lang="es-ES" sz="2400" dirty="0"/>
              <a:t>Diferencias con software libre</a:t>
            </a:r>
          </a:p>
          <a:p>
            <a:pPr lvl="1"/>
            <a:r>
              <a:rPr lang="es-ES_tradnl" sz="2400" dirty="0"/>
              <a:t>+ beneficio práctico, - cuestiones éticas/morales</a:t>
            </a:r>
          </a:p>
          <a:p>
            <a:pPr lvl="1"/>
            <a:r>
              <a:rPr lang="es-ES" sz="2400" dirty="0"/>
              <a:t>gusta más a las empresas que el software libre</a:t>
            </a:r>
          </a:p>
          <a:p>
            <a:pPr lvl="1"/>
            <a:r>
              <a:rPr lang="es-ES_tradnl" sz="2400" dirty="0"/>
              <a:t>GNU/Linux </a:t>
            </a:r>
            <a:r>
              <a:rPr lang="es-ES_tradnl" sz="2400" dirty="0">
                <a:sym typeface="Wingdings" panose="05000000000000000000" pitchFamily="2" charset="2"/>
              </a:rPr>
              <a:t> código abierto</a:t>
            </a:r>
          </a:p>
          <a:p>
            <a:pPr lvl="2"/>
            <a:r>
              <a:rPr lang="es-ES_tradnl" sz="2000" dirty="0">
                <a:sym typeface="Wingdings" panose="05000000000000000000" pitchFamily="2" charset="2"/>
              </a:rPr>
              <a:t>Incluye software propietario (L. </a:t>
            </a:r>
            <a:r>
              <a:rPr lang="es-ES_tradnl" sz="2000" dirty="0" err="1">
                <a:sym typeface="Wingdings" panose="05000000000000000000" pitchFamily="2" charset="2"/>
              </a:rPr>
              <a:t>Torvalds</a:t>
            </a:r>
            <a:r>
              <a:rPr lang="es-ES_tradnl" sz="2000" dirty="0">
                <a:sym typeface="Wingdings" panose="05000000000000000000" pitchFamily="2" charset="2"/>
              </a:rPr>
              <a:t> </a:t>
            </a:r>
            <a:r>
              <a:rPr lang="es-ES_tradnl" sz="2000" dirty="0">
                <a:solidFill>
                  <a:srgbClr val="FF0000"/>
                </a:solidFill>
                <a:sym typeface="Webdings"/>
              </a:rPr>
              <a:t></a:t>
            </a:r>
            <a:r>
              <a:rPr lang="es-ES_tradnl" sz="2000" dirty="0">
                <a:sym typeface="Webdings"/>
              </a:rPr>
              <a:t> </a:t>
            </a:r>
            <a:r>
              <a:rPr lang="es-ES_tradnl" sz="2000" dirty="0">
                <a:solidFill>
                  <a:schemeClr val="tx2">
                    <a:lumMod val="10000"/>
                  </a:schemeClr>
                </a:solidFill>
                <a:sym typeface="Wingdings"/>
              </a:rPr>
              <a:t> </a:t>
            </a:r>
            <a:r>
              <a:rPr lang="es-ES_tradnl" sz="2000" dirty="0">
                <a:solidFill>
                  <a:srgbClr val="FF0000"/>
                </a:solidFill>
                <a:sym typeface="Webdings"/>
              </a:rPr>
              <a:t></a:t>
            </a:r>
            <a:r>
              <a:rPr lang="es-ES_tradnl" sz="2000" dirty="0">
                <a:sym typeface="Wingdings"/>
              </a:rPr>
              <a:t> </a:t>
            </a:r>
            <a:r>
              <a:rPr lang="es-ES_tradnl" sz="2000" dirty="0">
                <a:sym typeface="Wingdings" panose="05000000000000000000" pitchFamily="2" charset="2"/>
              </a:rPr>
              <a:t>R. </a:t>
            </a:r>
            <a:r>
              <a:rPr lang="es-ES_tradnl" sz="2000" dirty="0" err="1">
                <a:sym typeface="Wingdings" panose="05000000000000000000" pitchFamily="2" charset="2"/>
              </a:rPr>
              <a:t>Stallman</a:t>
            </a:r>
            <a:r>
              <a:rPr lang="es-ES_tradnl" sz="2000" dirty="0">
                <a:sym typeface="Wingdings" panose="05000000000000000000" pitchFamily="2" charset="2"/>
              </a:rPr>
              <a:t>)</a:t>
            </a:r>
            <a:endParaRPr lang="es-ES" sz="2000" dirty="0"/>
          </a:p>
          <a:p>
            <a:r>
              <a:rPr lang="es-ES_tradnl" sz="2400" dirty="0"/>
              <a:t>Aportar código fuente &lt;&gt; código abierto</a:t>
            </a:r>
          </a:p>
          <a:p>
            <a:pPr marL="742950" lvl="2" indent="-342900"/>
            <a:r>
              <a:rPr lang="es-ES" sz="1800" dirty="0"/>
              <a:t>Sin libertad para copiar, modificar, distribuir libremente (sin autorización)</a:t>
            </a:r>
            <a:endParaRPr lang="es-ES_tradnl" dirty="0"/>
          </a:p>
          <a:p>
            <a:r>
              <a:rPr lang="es-ES_tradnl" sz="2400" dirty="0"/>
              <a:t>Ej. Ubuntu, </a:t>
            </a:r>
            <a:r>
              <a:rPr lang="es-ES_tradnl" sz="2400" dirty="0" err="1"/>
              <a:t>Android</a:t>
            </a:r>
            <a:r>
              <a:rPr lang="es-ES_tradnl" sz="2400" dirty="0"/>
              <a:t>,  Open Office, VLC, Firefox, etc.</a:t>
            </a:r>
          </a:p>
          <a:p>
            <a:r>
              <a:rPr lang="es-ES_tradnl" sz="2400" dirty="0" smtClean="0"/>
              <a:t>Sourceforge.net (1999): </a:t>
            </a:r>
            <a:r>
              <a:rPr lang="es-ES_tradnl" sz="2400" dirty="0"/>
              <a:t>Desarrollo código libre y abierto</a:t>
            </a:r>
          </a:p>
          <a:p>
            <a:pPr lvl="1"/>
            <a:r>
              <a:rPr lang="es-ES_tradnl" sz="2000" dirty="0"/>
              <a:t>5</a:t>
            </a:r>
            <a:r>
              <a:rPr lang="es-ES_tradnl" sz="2000" dirty="0" smtClean="0"/>
              <a:t>00K </a:t>
            </a:r>
            <a:r>
              <a:rPr lang="es-ES_tradnl" sz="2000" dirty="0"/>
              <a:t>proyectos, 3M usuarios registrados, 33M visitantes</a:t>
            </a:r>
            <a:endParaRPr lang="es-ES" sz="2000" dirty="0"/>
          </a:p>
          <a:p>
            <a:r>
              <a:rPr lang="es-ES" sz="2400" dirty="0">
                <a:hlinkClick r:id="rId2"/>
              </a:rPr>
              <a:t>“</a:t>
            </a:r>
            <a:r>
              <a:rPr lang="es-ES" sz="2400" dirty="0" err="1">
                <a:hlinkClick r:id="rId2"/>
              </a:rPr>
              <a:t>Revolution</a:t>
            </a:r>
            <a:r>
              <a:rPr lang="es-ES" sz="2400" dirty="0">
                <a:hlinkClick r:id="rId2"/>
              </a:rPr>
              <a:t> OS”</a:t>
            </a:r>
            <a:r>
              <a:rPr lang="es-ES" sz="2400" dirty="0"/>
              <a:t> (2001), 1:25h</a:t>
            </a:r>
          </a:p>
        </p:txBody>
      </p:sp>
      <p:pic>
        <p:nvPicPr>
          <p:cNvPr id="6146" name="Picture 2" descr="http://upload.wikimedia.org/wikipedia/commons/thumb/4/42/Opensource.svg/220px-Opensource.svg.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23347" y="-99392"/>
            <a:ext cx="2095500" cy="1885950"/>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Sourceforge logo.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48264" y="6453336"/>
            <a:ext cx="1943100" cy="3048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2075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fade">
                                      <p:cBhvr>
                                        <p:cTn id="24" dur="500"/>
                                        <p:tgtEl>
                                          <p:spTgt spid="3">
                                            <p:txEl>
                                              <p:pRg st="5" end="5"/>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fade">
                                      <p:cBhvr>
                                        <p:cTn id="35" dur="500"/>
                                        <p:tgtEl>
                                          <p:spTgt spid="3">
                                            <p:txEl>
                                              <p:pRg st="8" end="8"/>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3">
                                            <p:txEl>
                                              <p:pRg st="9" end="9"/>
                                            </p:txEl>
                                          </p:spTgt>
                                        </p:tgtEl>
                                        <p:attrNameLst>
                                          <p:attrName>style.visibility</p:attrName>
                                        </p:attrNameLst>
                                      </p:cBhvr>
                                      <p:to>
                                        <p:strVal val="visible"/>
                                      </p:to>
                                    </p:set>
                                    <p:animEffect transition="in" filter="fade">
                                      <p:cBhvr>
                                        <p:cTn id="40" dur="500"/>
                                        <p:tgtEl>
                                          <p:spTgt spid="3">
                                            <p:txEl>
                                              <p:pRg st="9" end="9"/>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3">
                                            <p:txEl>
                                              <p:pRg st="10" end="10"/>
                                            </p:txEl>
                                          </p:spTgt>
                                        </p:tgtEl>
                                        <p:attrNameLst>
                                          <p:attrName>style.visibility</p:attrName>
                                        </p:attrNameLst>
                                      </p:cBhvr>
                                      <p:to>
                                        <p:strVal val="visible"/>
                                      </p:to>
                                    </p:set>
                                    <p:animEffect transition="in" filter="fade">
                                      <p:cBhvr>
                                        <p:cTn id="45" dur="500"/>
                                        <p:tgtEl>
                                          <p:spTgt spid="3">
                                            <p:txEl>
                                              <p:pRg st="10" end="10"/>
                                            </p:txEl>
                                          </p:spTgt>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3">
                                            <p:txEl>
                                              <p:pRg st="11" end="11"/>
                                            </p:txEl>
                                          </p:spTgt>
                                        </p:tgtEl>
                                        <p:attrNameLst>
                                          <p:attrName>style.visibility</p:attrName>
                                        </p:attrNameLst>
                                      </p:cBhvr>
                                      <p:to>
                                        <p:strVal val="visible"/>
                                      </p:to>
                                    </p:set>
                                    <p:animEffect transition="in" filter="fade">
                                      <p:cBhvr>
                                        <p:cTn id="48" dur="500"/>
                                        <p:tgtEl>
                                          <p:spTgt spid="3">
                                            <p:txEl>
                                              <p:pRg st="11" end="11"/>
                                            </p:txEl>
                                          </p:spTgt>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3">
                                            <p:txEl>
                                              <p:pRg st="12" end="12"/>
                                            </p:txEl>
                                          </p:spTgt>
                                        </p:tgtEl>
                                        <p:attrNameLst>
                                          <p:attrName>style.visibility</p:attrName>
                                        </p:attrNameLst>
                                      </p:cBhvr>
                                      <p:to>
                                        <p:strVal val="visible"/>
                                      </p:to>
                                    </p:set>
                                    <p:animEffect transition="in" filter="fade">
                                      <p:cBhvr>
                                        <p:cTn id="53" dur="500"/>
                                        <p:tgtEl>
                                          <p:spTgt spid="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Título"/>
          <p:cNvSpPr txBox="1">
            <a:spLocks/>
          </p:cNvSpPr>
          <p:nvPr/>
        </p:nvSpPr>
        <p:spPr>
          <a:xfrm>
            <a:off x="457200" y="274638"/>
            <a:ext cx="8435280" cy="1143000"/>
          </a:xfrm>
          <a:prstGeom prst="rect">
            <a:avLst/>
          </a:prstGeom>
        </p:spPr>
        <p:txBody>
          <a:bodyPr/>
          <a:lst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a:lstStyle>
          <a:p>
            <a:r>
              <a:rPr lang="es-ES" kern="0" dirty="0"/>
              <a:t>Ej. software abierto</a:t>
            </a:r>
          </a:p>
        </p:txBody>
      </p:sp>
      <p:sp>
        <p:nvSpPr>
          <p:cNvPr id="5" name="2 Marcador de contenido"/>
          <p:cNvSpPr txBox="1">
            <a:spLocks/>
          </p:cNvSpPr>
          <p:nvPr/>
        </p:nvSpPr>
        <p:spPr>
          <a:xfrm>
            <a:off x="457200" y="1196752"/>
            <a:ext cx="8507288" cy="4533900"/>
          </a:xfrm>
          <a:prstGeom prst="rect">
            <a:avLst/>
          </a:prstGeom>
        </p:spPr>
        <p:txBody>
          <a:bodyPr/>
          <a:lstStyle>
            <a:lvl1pPr marL="342900" indent="-342900" algn="l" rtl="0" eaLnBrk="0" fontAlgn="base" hangingPunct="0">
              <a:spcBef>
                <a:spcPct val="20000"/>
              </a:spcBef>
              <a:spcAft>
                <a:spcPct val="0"/>
              </a:spcAft>
              <a:buClr>
                <a:schemeClr val="hlink"/>
              </a:buClr>
              <a:buFont typeface="Wingdings" pitchFamily="2" charset="2"/>
              <a:buBlip>
                <a:blip r:embed="rId2"/>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5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Blip>
                <a:blip r:embed="rId2"/>
              </a:buBlip>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folHlink"/>
              </a:buClr>
              <a:buSzPct val="5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9pPr>
          </a:lstStyle>
          <a:p>
            <a:r>
              <a:rPr lang="es-ES_tradnl" sz="2800" kern="0" dirty="0"/>
              <a:t>Suite </a:t>
            </a:r>
            <a:r>
              <a:rPr lang="es-ES_tradnl" sz="2800" kern="0" dirty="0" smtClean="0"/>
              <a:t>ofimática </a:t>
            </a:r>
            <a:r>
              <a:rPr lang="es-ES_tradnl" sz="2400" kern="0" dirty="0" err="1" smtClean="0"/>
              <a:t>OpenOffice</a:t>
            </a:r>
            <a:r>
              <a:rPr lang="es-ES_tradnl" sz="2400" kern="0" dirty="0" smtClean="0"/>
              <a:t> </a:t>
            </a:r>
            <a:r>
              <a:rPr lang="es-ES_tradnl" sz="2400" kern="0" dirty="0"/>
              <a:t>(2002)</a:t>
            </a:r>
          </a:p>
          <a:p>
            <a:pPr lvl="2"/>
            <a:r>
              <a:rPr lang="es-ES_tradnl" sz="2000" kern="0" dirty="0"/>
              <a:t>Que sigue como Apache </a:t>
            </a:r>
            <a:r>
              <a:rPr lang="es-ES_tradnl" sz="2000" kern="0" dirty="0" err="1"/>
              <a:t>OpenOffice</a:t>
            </a:r>
            <a:endParaRPr lang="es-ES_tradnl" sz="2000" kern="0" dirty="0"/>
          </a:p>
          <a:p>
            <a:pPr lvl="2"/>
            <a:r>
              <a:rPr lang="es-ES_tradnl" sz="2000" kern="0" dirty="0"/>
              <a:t>Derivada de </a:t>
            </a:r>
            <a:r>
              <a:rPr lang="es-ES_tradnl" sz="2000" kern="0" dirty="0" err="1"/>
              <a:t>StarOffice</a:t>
            </a:r>
            <a:r>
              <a:rPr lang="es-ES_tradnl" sz="2000" kern="0" dirty="0"/>
              <a:t> (1985</a:t>
            </a:r>
            <a:r>
              <a:rPr lang="es-ES_tradnl" sz="2000" kern="0" dirty="0" smtClean="0"/>
              <a:t>)</a:t>
            </a:r>
          </a:p>
          <a:p>
            <a:pPr lvl="2"/>
            <a:r>
              <a:rPr lang="es-ES_tradnl" sz="2000" kern="0" dirty="0" err="1"/>
              <a:t>LibreOffice</a:t>
            </a:r>
            <a:r>
              <a:rPr lang="es-ES_tradnl" sz="2000" kern="0" dirty="0"/>
              <a:t> (2010</a:t>
            </a:r>
            <a:r>
              <a:rPr lang="es-ES_tradnl" sz="2000" kern="0" dirty="0" smtClean="0"/>
              <a:t>) es una derivación libre de Open Office</a:t>
            </a:r>
            <a:endParaRPr lang="es-ES_tradnl" sz="2000" kern="0" dirty="0"/>
          </a:p>
          <a:p>
            <a:pPr lvl="2"/>
            <a:endParaRPr lang="es-ES_tradnl" sz="2000" kern="0" dirty="0"/>
          </a:p>
          <a:p>
            <a:r>
              <a:rPr lang="es-ES_tradnl" sz="2800" kern="0" dirty="0"/>
              <a:t>Usa </a:t>
            </a:r>
            <a:r>
              <a:rPr lang="es-ES_tradnl" sz="2800" i="1" kern="0" dirty="0" err="1"/>
              <a:t>OpenDocument</a:t>
            </a:r>
            <a:r>
              <a:rPr lang="es-ES_tradnl" sz="2800" kern="0" dirty="0"/>
              <a:t> (ODF)</a:t>
            </a:r>
          </a:p>
          <a:p>
            <a:pPr lvl="1"/>
            <a:r>
              <a:rPr lang="es-ES_tradnl" sz="2400" kern="0" dirty="0"/>
              <a:t>Estándar ISO/IEC </a:t>
            </a:r>
            <a:r>
              <a:rPr lang="es-ES" sz="2400" kern="0" dirty="0"/>
              <a:t>26300</a:t>
            </a:r>
            <a:r>
              <a:rPr lang="es-ES" sz="2400" b="1" kern="0" dirty="0"/>
              <a:t> </a:t>
            </a:r>
            <a:r>
              <a:rPr lang="es-ES_tradnl" sz="2400" kern="0" dirty="0"/>
              <a:t> (2006)</a:t>
            </a:r>
          </a:p>
          <a:p>
            <a:pPr lvl="1"/>
            <a:r>
              <a:rPr lang="es-ES_tradnl" sz="2400" kern="0" dirty="0"/>
              <a:t>Formato abierto de texto, hojas de cálculo, presentaciones, etc.</a:t>
            </a:r>
          </a:p>
          <a:p>
            <a:pPr lvl="1"/>
            <a:r>
              <a:rPr lang="es-ES_tradnl" sz="2400" kern="0" dirty="0"/>
              <a:t>Basado en XML</a:t>
            </a:r>
          </a:p>
          <a:p>
            <a:pPr lvl="1"/>
            <a:r>
              <a:rPr lang="es-ES_tradnl" sz="2400" kern="0" dirty="0"/>
              <a:t>Soportado también por Microsoft Office</a:t>
            </a:r>
          </a:p>
          <a:p>
            <a:pPr lvl="1"/>
            <a:r>
              <a:rPr lang="es-ES_tradnl" sz="2400" kern="0" dirty="0"/>
              <a:t>Uso obligatorio en países y organizaciones mundiales</a:t>
            </a:r>
          </a:p>
          <a:p>
            <a:pPr lvl="2"/>
            <a:r>
              <a:rPr lang="es-ES_tradnl" sz="2000" kern="0" dirty="0"/>
              <a:t>UK, Bélgica, Holanda, OTAN, etc.</a:t>
            </a:r>
          </a:p>
        </p:txBody>
      </p:sp>
    </p:spTree>
    <p:extLst>
      <p:ext uri="{BB962C8B-B14F-4D97-AF65-F5344CB8AC3E}">
        <p14:creationId xmlns:p14="http://schemas.microsoft.com/office/powerpoint/2010/main" val="304383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5">
                                            <p:txEl>
                                              <p:pRg st="9" end="9"/>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5">
                                            <p:txEl>
                                              <p:pRg st="10" end="10"/>
                                            </p:txEl>
                                          </p:spTgt>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5">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bldLvl="2"/>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txBox="1">
            <a:spLocks/>
          </p:cNvSpPr>
          <p:nvPr/>
        </p:nvSpPr>
        <p:spPr>
          <a:xfrm>
            <a:off x="457200" y="274638"/>
            <a:ext cx="8435280" cy="1143000"/>
          </a:xfrm>
          <a:prstGeom prst="rect">
            <a:avLst/>
          </a:prstGeom>
        </p:spPr>
        <p:txBody>
          <a:bodyPr/>
          <a:lst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a:lstStyle>
          <a:p>
            <a:r>
              <a:rPr lang="es-ES" kern="0"/>
              <a:t>Software abierto</a:t>
            </a:r>
            <a:endParaRPr lang="es-ES" kern="0" dirty="0"/>
          </a:p>
        </p:txBody>
      </p:sp>
      <p:pic>
        <p:nvPicPr>
          <p:cNvPr id="3" name="Picture 4"/>
          <p:cNvPicPr>
            <a:picLocks noChangeAspect="1" noChangeArrowheads="1"/>
          </p:cNvPicPr>
          <p:nvPr/>
        </p:nvPicPr>
        <p:blipFill>
          <a:blip r:embed="rId2" cstate="print"/>
          <a:srcRect/>
          <a:stretch>
            <a:fillRect/>
          </a:stretch>
        </p:blipFill>
        <p:spPr bwMode="auto">
          <a:xfrm>
            <a:off x="395536" y="1484784"/>
            <a:ext cx="2748930" cy="1750562"/>
          </a:xfrm>
          <a:prstGeom prst="rect">
            <a:avLst/>
          </a:prstGeom>
          <a:noFill/>
          <a:ln w="9525">
            <a:solidFill>
              <a:schemeClr val="bg2">
                <a:lumMod val="50000"/>
              </a:schemeClr>
            </a:solidFill>
            <a:miter lim="800000"/>
            <a:headEnd/>
            <a:tailEnd/>
          </a:ln>
        </p:spPr>
      </p:pic>
      <p:pic>
        <p:nvPicPr>
          <p:cNvPr id="4" name="Picture 2"/>
          <p:cNvPicPr>
            <a:picLocks noChangeAspect="1" noChangeArrowheads="1"/>
          </p:cNvPicPr>
          <p:nvPr/>
        </p:nvPicPr>
        <p:blipFill>
          <a:blip r:embed="rId3" cstate="print"/>
          <a:srcRect/>
          <a:stretch>
            <a:fillRect/>
          </a:stretch>
        </p:blipFill>
        <p:spPr bwMode="auto">
          <a:xfrm>
            <a:off x="2915816" y="2780928"/>
            <a:ext cx="5722620" cy="3749040"/>
          </a:xfrm>
          <a:prstGeom prst="rect">
            <a:avLst/>
          </a:prstGeom>
          <a:noFill/>
          <a:ln w="9525">
            <a:solidFill>
              <a:schemeClr val="bg2">
                <a:lumMod val="50000"/>
              </a:schemeClr>
            </a:solidFill>
            <a:miter lim="800000"/>
            <a:headEnd/>
            <a:tailEnd/>
          </a:ln>
        </p:spPr>
      </p:pic>
    </p:spTree>
    <p:extLst>
      <p:ext uri="{BB962C8B-B14F-4D97-AF65-F5344CB8AC3E}">
        <p14:creationId xmlns:p14="http://schemas.microsoft.com/office/powerpoint/2010/main" val="1781379047"/>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txBox="1">
            <a:spLocks/>
          </p:cNvSpPr>
          <p:nvPr/>
        </p:nvSpPr>
        <p:spPr>
          <a:xfrm>
            <a:off x="457200" y="274638"/>
            <a:ext cx="8435280" cy="1143000"/>
          </a:xfrm>
          <a:prstGeom prst="rect">
            <a:avLst/>
          </a:prstGeom>
        </p:spPr>
        <p:txBody>
          <a:bodyPr/>
          <a:lst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a:lstStyle>
          <a:p>
            <a:r>
              <a:rPr lang="es-ES" kern="0"/>
              <a:t>Software libre/abierto</a:t>
            </a:r>
            <a:endParaRPr lang="es-ES" kern="0" dirty="0"/>
          </a:p>
        </p:txBody>
      </p:sp>
      <p:sp>
        <p:nvSpPr>
          <p:cNvPr id="3" name="4 Marcador de contenido"/>
          <p:cNvSpPr txBox="1">
            <a:spLocks/>
          </p:cNvSpPr>
          <p:nvPr/>
        </p:nvSpPr>
        <p:spPr>
          <a:xfrm>
            <a:off x="457200" y="1600200"/>
            <a:ext cx="8435280" cy="4925144"/>
          </a:xfrm>
          <a:prstGeom prst="rect">
            <a:avLst/>
          </a:prstGeom>
        </p:spPr>
        <p:txBody>
          <a:bodyPr/>
          <a:lstStyle>
            <a:lvl1pPr marL="342900" indent="-342900" algn="l" rtl="0" eaLnBrk="0" fontAlgn="base" hangingPunct="0">
              <a:spcBef>
                <a:spcPct val="20000"/>
              </a:spcBef>
              <a:spcAft>
                <a:spcPct val="0"/>
              </a:spcAft>
              <a:buClr>
                <a:schemeClr val="hlink"/>
              </a:buClr>
              <a:buFont typeface="Wingdings" pitchFamily="2" charset="2"/>
              <a:buBlip>
                <a:blip r:embed="rId2"/>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5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Blip>
                <a:blip r:embed="rId2"/>
              </a:buBlip>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folHlink"/>
              </a:buClr>
              <a:buSzPct val="5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9pPr>
          </a:lstStyle>
          <a:p>
            <a:r>
              <a:rPr lang="en-US" sz="2800" kern="0" dirty="0" err="1"/>
              <a:t>Diferentes</a:t>
            </a:r>
            <a:r>
              <a:rPr lang="en-US" sz="2800" kern="0" dirty="0"/>
              <a:t> </a:t>
            </a:r>
            <a:r>
              <a:rPr lang="en-US" sz="2800" kern="0" dirty="0" err="1"/>
              <a:t>tipos</a:t>
            </a:r>
            <a:r>
              <a:rPr lang="en-US" sz="2800" kern="0" dirty="0"/>
              <a:t> de </a:t>
            </a:r>
            <a:r>
              <a:rPr lang="en-US" sz="2800" kern="0" dirty="0" err="1"/>
              <a:t>licencias</a:t>
            </a:r>
            <a:r>
              <a:rPr lang="en-US" sz="2800" kern="0" dirty="0"/>
              <a:t>…</a:t>
            </a:r>
          </a:p>
          <a:p>
            <a:pPr lvl="1"/>
            <a:r>
              <a:rPr lang="en-US" sz="2400" kern="0" dirty="0"/>
              <a:t>GPL (</a:t>
            </a:r>
            <a:r>
              <a:rPr lang="es-ES" sz="2400" i="1" kern="0" dirty="0"/>
              <a:t>General </a:t>
            </a:r>
            <a:r>
              <a:rPr lang="es-ES" sz="2400" i="1" kern="0" dirty="0" err="1"/>
              <a:t>Public</a:t>
            </a:r>
            <a:r>
              <a:rPr lang="es-ES" sz="2400" i="1" kern="0" dirty="0"/>
              <a:t> </a:t>
            </a:r>
            <a:r>
              <a:rPr lang="es-ES" sz="2400" i="1" kern="0" dirty="0" err="1"/>
              <a:t>License</a:t>
            </a:r>
            <a:r>
              <a:rPr lang="es-ES" sz="2400" kern="0" dirty="0"/>
              <a:t>) </a:t>
            </a:r>
          </a:p>
          <a:p>
            <a:pPr lvl="1"/>
            <a:r>
              <a:rPr lang="en-US" sz="2400" kern="0" dirty="0"/>
              <a:t>AGPL (</a:t>
            </a:r>
            <a:r>
              <a:rPr lang="es-ES" sz="2400" i="1" kern="0" dirty="0" err="1"/>
              <a:t>Affero</a:t>
            </a:r>
            <a:r>
              <a:rPr lang="es-ES" sz="2400" i="1" kern="0" dirty="0"/>
              <a:t> General </a:t>
            </a:r>
            <a:r>
              <a:rPr lang="es-ES" sz="2400" i="1" kern="0" dirty="0" err="1"/>
              <a:t>Public</a:t>
            </a:r>
            <a:r>
              <a:rPr lang="es-ES" sz="2400" i="1" kern="0" dirty="0"/>
              <a:t> </a:t>
            </a:r>
            <a:r>
              <a:rPr lang="es-ES" sz="2400" i="1" kern="0" dirty="0" err="1"/>
              <a:t>License</a:t>
            </a:r>
            <a:r>
              <a:rPr lang="es-ES" sz="2400" kern="0" dirty="0"/>
              <a:t>)</a:t>
            </a:r>
            <a:endParaRPr lang="en-US" sz="2400" kern="0" dirty="0"/>
          </a:p>
          <a:p>
            <a:pPr lvl="1"/>
            <a:r>
              <a:rPr lang="en-US" sz="2400" kern="0" dirty="0"/>
              <a:t>BSD (</a:t>
            </a:r>
            <a:r>
              <a:rPr lang="es-ES" sz="2400" kern="0" dirty="0"/>
              <a:t>Berkeley Software </a:t>
            </a:r>
            <a:r>
              <a:rPr lang="es-ES" sz="2400" kern="0" dirty="0" err="1"/>
              <a:t>Distribution</a:t>
            </a:r>
            <a:r>
              <a:rPr lang="es-ES" sz="2400" kern="0" dirty="0"/>
              <a:t>)</a:t>
            </a:r>
            <a:endParaRPr lang="en-US" sz="2400" kern="0" dirty="0"/>
          </a:p>
          <a:p>
            <a:pPr lvl="1"/>
            <a:r>
              <a:rPr lang="es-ES" sz="2400" kern="0" dirty="0"/>
              <a:t>MPL (</a:t>
            </a:r>
            <a:r>
              <a:rPr lang="es-ES" sz="2400" i="1" kern="0" dirty="0"/>
              <a:t>Mozilla </a:t>
            </a:r>
            <a:r>
              <a:rPr lang="es-ES" sz="2400" i="1" kern="0" dirty="0" err="1"/>
              <a:t>Public</a:t>
            </a:r>
            <a:r>
              <a:rPr lang="es-ES" sz="2400" i="1" kern="0" dirty="0"/>
              <a:t> </a:t>
            </a:r>
            <a:r>
              <a:rPr lang="es-ES" sz="2400" i="1" kern="0" dirty="0" err="1"/>
              <a:t>License</a:t>
            </a:r>
            <a:r>
              <a:rPr lang="es-ES" sz="2400" kern="0" dirty="0"/>
              <a:t>)</a:t>
            </a:r>
          </a:p>
          <a:p>
            <a:pPr lvl="1"/>
            <a:r>
              <a:rPr lang="es-ES" sz="2400" kern="0" dirty="0"/>
              <a:t>Apache </a:t>
            </a:r>
            <a:r>
              <a:rPr lang="es-ES" sz="2400" kern="0" dirty="0" err="1"/>
              <a:t>License</a:t>
            </a:r>
            <a:endParaRPr lang="es-ES" sz="2400" kern="0" dirty="0"/>
          </a:p>
          <a:p>
            <a:pPr lvl="1"/>
            <a:r>
              <a:rPr lang="es-ES" sz="2400" kern="0" dirty="0"/>
              <a:t>Eclipse </a:t>
            </a:r>
            <a:r>
              <a:rPr lang="es-ES" sz="2400" kern="0" dirty="0" err="1"/>
              <a:t>Public</a:t>
            </a:r>
            <a:r>
              <a:rPr lang="es-ES" sz="2400" kern="0" dirty="0"/>
              <a:t> </a:t>
            </a:r>
            <a:r>
              <a:rPr lang="es-ES" sz="2400" kern="0" dirty="0" err="1"/>
              <a:t>License</a:t>
            </a:r>
            <a:endParaRPr lang="es-ES" sz="2400" kern="0" dirty="0"/>
          </a:p>
          <a:p>
            <a:pPr lvl="1"/>
            <a:r>
              <a:rPr lang="es-ES" sz="2400" kern="0" dirty="0" err="1"/>
              <a:t>Creative</a:t>
            </a:r>
            <a:r>
              <a:rPr lang="es-ES" sz="2400" kern="0" dirty="0"/>
              <a:t> </a:t>
            </a:r>
            <a:r>
              <a:rPr lang="es-ES" sz="2400" kern="0" dirty="0" err="1"/>
              <a:t>Commons</a:t>
            </a:r>
            <a:r>
              <a:rPr lang="es-ES" sz="2400" kern="0" dirty="0"/>
              <a:t> (CC)</a:t>
            </a:r>
          </a:p>
          <a:p>
            <a:pPr lvl="1"/>
            <a:r>
              <a:rPr lang="es-ES" sz="2400" kern="0" dirty="0"/>
              <a:t>etc.</a:t>
            </a:r>
            <a:endParaRPr lang="en-US" sz="2400" kern="0" dirty="0"/>
          </a:p>
          <a:p>
            <a:r>
              <a:rPr lang="en-US" sz="2800" kern="0" dirty="0"/>
              <a:t>Lo </a:t>
            </a:r>
            <a:r>
              <a:rPr lang="en-US" sz="2800" kern="0" dirty="0" err="1"/>
              <a:t>que</a:t>
            </a:r>
            <a:r>
              <a:rPr lang="en-US" sz="2800" kern="0" dirty="0"/>
              <a:t> </a:t>
            </a:r>
            <a:r>
              <a:rPr lang="en-US" sz="2800" kern="0" dirty="0" err="1"/>
              <a:t>confunde</a:t>
            </a:r>
            <a:r>
              <a:rPr lang="en-US" sz="2800" kern="0" dirty="0"/>
              <a:t> al </a:t>
            </a:r>
            <a:r>
              <a:rPr lang="en-US" sz="2800" kern="0" dirty="0" err="1"/>
              <a:t>usuario</a:t>
            </a:r>
            <a:r>
              <a:rPr lang="en-US" sz="2800" kern="0" dirty="0"/>
              <a:t> personal y </a:t>
            </a:r>
            <a:r>
              <a:rPr lang="en-US" sz="2800" kern="0" dirty="0" err="1"/>
              <a:t>corporativo</a:t>
            </a:r>
            <a:endParaRPr lang="en-US" sz="2800" kern="0" dirty="0"/>
          </a:p>
          <a:p>
            <a:pPr lvl="1"/>
            <a:endParaRPr lang="en-US" kern="0" dirty="0"/>
          </a:p>
          <a:p>
            <a:pPr lvl="1"/>
            <a:endParaRPr lang="en-US" kern="0" dirty="0"/>
          </a:p>
        </p:txBody>
      </p:sp>
    </p:spTree>
    <p:extLst>
      <p:ext uri="{BB962C8B-B14F-4D97-AF65-F5344CB8AC3E}">
        <p14:creationId xmlns:p14="http://schemas.microsoft.com/office/powerpoint/2010/main" val="3299471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A8F93D7-CD82-4776-91D6-AD70F3AA8EB3}"/>
              </a:ext>
            </a:extLst>
          </p:cNvPr>
          <p:cNvSpPr>
            <a:spLocks noGrp="1"/>
          </p:cNvSpPr>
          <p:nvPr>
            <p:ph type="title"/>
          </p:nvPr>
        </p:nvSpPr>
        <p:spPr>
          <a:xfrm>
            <a:off x="457200" y="274638"/>
            <a:ext cx="8507288" cy="1143000"/>
          </a:xfrm>
        </p:spPr>
        <p:txBody>
          <a:bodyPr/>
          <a:lstStyle/>
          <a:p>
            <a:r>
              <a:rPr lang="es-ES" dirty="0"/>
              <a:t>Ejemplo licencia software abierto</a:t>
            </a:r>
          </a:p>
        </p:txBody>
      </p:sp>
      <p:sp>
        <p:nvSpPr>
          <p:cNvPr id="3" name="Marcador de contenido 2">
            <a:extLst>
              <a:ext uri="{FF2B5EF4-FFF2-40B4-BE49-F238E27FC236}">
                <a16:creationId xmlns:a16="http://schemas.microsoft.com/office/drawing/2014/main" id="{710F5B9B-6E4E-4597-B162-28FE75DB3BC2}"/>
              </a:ext>
            </a:extLst>
          </p:cNvPr>
          <p:cNvSpPr>
            <a:spLocks noGrp="1"/>
          </p:cNvSpPr>
          <p:nvPr>
            <p:ph idx="1"/>
          </p:nvPr>
        </p:nvSpPr>
        <p:spPr>
          <a:xfrm>
            <a:off x="596044" y="1268760"/>
            <a:ext cx="8229600" cy="4533900"/>
          </a:xfrm>
        </p:spPr>
        <p:txBody>
          <a:bodyPr/>
          <a:lstStyle/>
          <a:p>
            <a:r>
              <a:rPr lang="es-ES" dirty="0" err="1"/>
              <a:t>Creative</a:t>
            </a:r>
            <a:r>
              <a:rPr lang="es-ES" dirty="0"/>
              <a:t> </a:t>
            </a:r>
            <a:r>
              <a:rPr lang="es-ES" dirty="0" err="1"/>
              <a:t>Commons</a:t>
            </a:r>
            <a:r>
              <a:rPr lang="es-ES" dirty="0"/>
              <a:t> (CC)</a:t>
            </a:r>
          </a:p>
        </p:txBody>
      </p:sp>
      <p:pic>
        <p:nvPicPr>
          <p:cNvPr id="10242" name="Picture 2" descr="https://imasdeweb.com/UserFiles/Image/blog/Licencias-Creative-Commons.png">
            <a:extLst>
              <a:ext uri="{FF2B5EF4-FFF2-40B4-BE49-F238E27FC236}">
                <a16:creationId xmlns:a16="http://schemas.microsoft.com/office/drawing/2014/main" id="{455D83BD-FAAB-4B83-9990-AEABA7D20F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664" y="1844824"/>
            <a:ext cx="5760640" cy="49860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4715725"/>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txBox="1">
            <a:spLocks/>
          </p:cNvSpPr>
          <p:nvPr/>
        </p:nvSpPr>
        <p:spPr>
          <a:xfrm>
            <a:off x="457200" y="274638"/>
            <a:ext cx="8435280" cy="1143000"/>
          </a:xfrm>
          <a:prstGeom prst="rect">
            <a:avLst/>
          </a:prstGeom>
        </p:spPr>
        <p:txBody>
          <a:bodyPr/>
          <a:lst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a:lstStyle>
          <a:p>
            <a:r>
              <a:rPr lang="es-ES" kern="0"/>
              <a:t>Software libre/abierto</a:t>
            </a:r>
            <a:endParaRPr lang="es-ES" kern="0" dirty="0"/>
          </a:p>
        </p:txBody>
      </p:sp>
      <p:sp>
        <p:nvSpPr>
          <p:cNvPr id="3" name="4 Marcador de contenido"/>
          <p:cNvSpPr txBox="1">
            <a:spLocks/>
          </p:cNvSpPr>
          <p:nvPr/>
        </p:nvSpPr>
        <p:spPr>
          <a:xfrm>
            <a:off x="457200" y="1600200"/>
            <a:ext cx="8229600" cy="4533900"/>
          </a:xfrm>
          <a:prstGeom prst="rect">
            <a:avLst/>
          </a:prstGeom>
        </p:spPr>
        <p:txBody>
          <a:bodyPr/>
          <a:lstStyle>
            <a:lvl1pPr marL="342900" indent="-342900" algn="l" rtl="0" eaLnBrk="0" fontAlgn="base" hangingPunct="0">
              <a:spcBef>
                <a:spcPct val="20000"/>
              </a:spcBef>
              <a:spcAft>
                <a:spcPct val="0"/>
              </a:spcAft>
              <a:buClr>
                <a:schemeClr val="hlink"/>
              </a:buClr>
              <a:buFont typeface="Wingdings" pitchFamily="2" charset="2"/>
              <a:buBlip>
                <a:blip r:embed="rId2"/>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5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Blip>
                <a:blip r:embed="rId2"/>
              </a:buBlip>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folHlink"/>
              </a:buClr>
              <a:buSzPct val="5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9pPr>
          </a:lstStyle>
          <a:p>
            <a:r>
              <a:rPr lang="en-US" kern="0" dirty="0"/>
              <a:t>¿</a:t>
            </a:r>
            <a:r>
              <a:rPr lang="en-US" kern="0" dirty="0" err="1"/>
              <a:t>Otros</a:t>
            </a:r>
            <a:r>
              <a:rPr lang="en-US" kern="0" dirty="0"/>
              <a:t> </a:t>
            </a:r>
            <a:r>
              <a:rPr lang="en-US" kern="0" dirty="0" err="1"/>
              <a:t>ejemplos</a:t>
            </a:r>
            <a:r>
              <a:rPr lang="en-US" kern="0" dirty="0"/>
              <a:t>?</a:t>
            </a:r>
          </a:p>
          <a:p>
            <a:pPr lvl="1"/>
            <a:r>
              <a:rPr lang="en-US" sz="2400" kern="0" dirty="0"/>
              <a:t>Eclipse, </a:t>
            </a:r>
            <a:r>
              <a:rPr lang="en-US" sz="2400" kern="0" dirty="0" err="1"/>
              <a:t>Netbeans</a:t>
            </a:r>
            <a:endParaRPr lang="en-US" sz="2400" kern="0" dirty="0"/>
          </a:p>
          <a:p>
            <a:pPr lvl="1"/>
            <a:r>
              <a:rPr lang="en-US" sz="2400" kern="0" dirty="0"/>
              <a:t>GCC, Python, </a:t>
            </a:r>
            <a:r>
              <a:rPr lang="en-US" sz="2400" kern="0" dirty="0" err="1"/>
              <a:t>OpenCOBOL</a:t>
            </a:r>
            <a:r>
              <a:rPr lang="en-US" sz="2400" kern="0" dirty="0"/>
              <a:t>, HTML5</a:t>
            </a:r>
          </a:p>
          <a:p>
            <a:pPr lvl="1"/>
            <a:r>
              <a:rPr lang="en-US" sz="2400" kern="0" dirty="0" err="1"/>
              <a:t>WebKit</a:t>
            </a:r>
            <a:r>
              <a:rPr lang="en-US" sz="2400" kern="0" dirty="0"/>
              <a:t> (motor </a:t>
            </a:r>
            <a:r>
              <a:rPr lang="en-US" sz="2400" kern="0" dirty="0" err="1"/>
              <a:t>navegadores</a:t>
            </a:r>
            <a:r>
              <a:rPr lang="en-US" sz="2400" kern="0" dirty="0"/>
              <a:t> Web)</a:t>
            </a:r>
          </a:p>
          <a:p>
            <a:pPr lvl="1"/>
            <a:r>
              <a:rPr lang="en-US" sz="2400" kern="0" dirty="0"/>
              <a:t>MySQL</a:t>
            </a:r>
          </a:p>
          <a:p>
            <a:pPr lvl="1"/>
            <a:r>
              <a:rPr lang="en-US" sz="2400" kern="0" dirty="0"/>
              <a:t>WordPress (</a:t>
            </a:r>
            <a:r>
              <a:rPr lang="en-US" sz="2400" kern="0" dirty="0" err="1"/>
              <a:t>gestor</a:t>
            </a:r>
            <a:r>
              <a:rPr lang="en-US" sz="2400" kern="0" dirty="0"/>
              <a:t> de </a:t>
            </a:r>
            <a:r>
              <a:rPr lang="en-US" sz="2400" kern="0" dirty="0" err="1"/>
              <a:t>contenidos</a:t>
            </a:r>
            <a:r>
              <a:rPr lang="en-US" sz="2400" kern="0" dirty="0"/>
              <a:t> Web)</a:t>
            </a:r>
          </a:p>
          <a:p>
            <a:pPr lvl="1"/>
            <a:r>
              <a:rPr lang="en-US" sz="2400" kern="0" dirty="0"/>
              <a:t>DOOM (</a:t>
            </a:r>
            <a:r>
              <a:rPr lang="en-US" sz="2400" kern="0" dirty="0" err="1"/>
              <a:t>Videojuego</a:t>
            </a:r>
            <a:r>
              <a:rPr lang="en-US" sz="2400" kern="0" dirty="0"/>
              <a:t>)</a:t>
            </a:r>
          </a:p>
          <a:p>
            <a:pPr lvl="1"/>
            <a:r>
              <a:rPr lang="en-US" sz="2400" kern="0" dirty="0"/>
              <a:t>x264 (codec video)</a:t>
            </a:r>
          </a:p>
          <a:p>
            <a:pPr lvl="1"/>
            <a:r>
              <a:rPr lang="es-ES" sz="2400" kern="0" dirty="0"/>
              <a:t>Adm8211</a:t>
            </a:r>
            <a:r>
              <a:rPr lang="es-ES" sz="2400" b="1" kern="0" dirty="0"/>
              <a:t> </a:t>
            </a:r>
            <a:r>
              <a:rPr lang="es-ES" sz="2400" kern="0" dirty="0"/>
              <a:t>(driver chipset </a:t>
            </a:r>
            <a:r>
              <a:rPr lang="es-ES" sz="2400" kern="0" dirty="0" err="1"/>
              <a:t>wifi</a:t>
            </a:r>
            <a:r>
              <a:rPr lang="es-ES" sz="2400" kern="0" dirty="0"/>
              <a:t>)</a:t>
            </a:r>
          </a:p>
          <a:p>
            <a:pPr lvl="1"/>
            <a:r>
              <a:rPr lang="es-ES" sz="2400" kern="0" dirty="0" err="1"/>
              <a:t>OpenStreetMap</a:t>
            </a:r>
            <a:endParaRPr lang="es-ES" sz="2400" kern="0" dirty="0"/>
          </a:p>
          <a:p>
            <a:pPr lvl="1"/>
            <a:r>
              <a:rPr lang="es-ES" sz="2400" kern="0" dirty="0"/>
              <a:t>Moodle</a:t>
            </a:r>
            <a:endParaRPr lang="en-US" kern="0" dirty="0"/>
          </a:p>
          <a:p>
            <a:pPr lvl="1"/>
            <a:endParaRPr lang="en-US" kern="0" dirty="0"/>
          </a:p>
        </p:txBody>
      </p:sp>
    </p:spTree>
    <p:extLst>
      <p:ext uri="{BB962C8B-B14F-4D97-AF65-F5344CB8AC3E}">
        <p14:creationId xmlns:p14="http://schemas.microsoft.com/office/powerpoint/2010/main" val="4234547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435280" cy="1143000"/>
          </a:xfrm>
        </p:spPr>
        <p:txBody>
          <a:bodyPr/>
          <a:lstStyle/>
          <a:p>
            <a:r>
              <a:rPr lang="es-ES" dirty="0"/>
              <a:t>Hardware libre/abierto</a:t>
            </a:r>
          </a:p>
        </p:txBody>
      </p:sp>
      <p:sp>
        <p:nvSpPr>
          <p:cNvPr id="3" name="2 Marcador de contenido"/>
          <p:cNvSpPr>
            <a:spLocks noGrp="1"/>
          </p:cNvSpPr>
          <p:nvPr>
            <p:ph idx="1"/>
          </p:nvPr>
        </p:nvSpPr>
        <p:spPr>
          <a:xfrm>
            <a:off x="457200" y="1600200"/>
            <a:ext cx="8507288" cy="4533900"/>
          </a:xfrm>
        </p:spPr>
        <p:txBody>
          <a:bodyPr/>
          <a:lstStyle/>
          <a:p>
            <a:r>
              <a:rPr lang="es-ES_tradnl" sz="2800" dirty="0"/>
              <a:t>Hardware libre</a:t>
            </a:r>
          </a:p>
          <a:p>
            <a:pPr lvl="1"/>
            <a:r>
              <a:rPr lang="es-ES_tradnl" sz="2400" dirty="0"/>
              <a:t>Especificaciones técnicas públicas para poder crear una replica, modificación, etc.</a:t>
            </a:r>
          </a:p>
          <a:p>
            <a:r>
              <a:rPr lang="es-ES_tradnl" sz="2800" dirty="0"/>
              <a:t>Hardware abierto</a:t>
            </a:r>
          </a:p>
          <a:p>
            <a:pPr lvl="1"/>
            <a:r>
              <a:rPr lang="es-ES_tradnl" sz="2400" dirty="0"/>
              <a:t>Especificaciones técnicas para poder interactuar sin sorpresas, sin necesidad de saber qué pasa dentro</a:t>
            </a:r>
            <a:endParaRPr lang="es-ES" sz="2400" dirty="0"/>
          </a:p>
          <a:p>
            <a:pPr lvl="1"/>
            <a:r>
              <a:rPr lang="es-ES_tradnl" sz="2400" dirty="0"/>
              <a:t>Ej. Arq. </a:t>
            </a:r>
            <a:r>
              <a:rPr lang="es-ES_tradnl" sz="2400" dirty="0" err="1"/>
              <a:t>OpenSparc</a:t>
            </a:r>
            <a:r>
              <a:rPr lang="es-ES_tradnl" sz="2400" dirty="0"/>
              <a:t> (2005), </a:t>
            </a:r>
            <a:r>
              <a:rPr lang="es-ES_tradnl" sz="2400" dirty="0" err="1"/>
              <a:t>Arduino</a:t>
            </a:r>
            <a:r>
              <a:rPr lang="es-ES_tradnl" sz="2400" dirty="0"/>
              <a:t> (2005)</a:t>
            </a:r>
          </a:p>
          <a:p>
            <a:r>
              <a:rPr lang="es-ES_tradnl" sz="2800" dirty="0"/>
              <a:t>Diferencias con el software libre</a:t>
            </a:r>
          </a:p>
          <a:p>
            <a:pPr lvl="1"/>
            <a:r>
              <a:rPr lang="es-ES_tradnl" sz="2400" dirty="0"/>
              <a:t>El hardware siempre tiene un coste asociado</a:t>
            </a:r>
          </a:p>
          <a:p>
            <a:pPr lvl="1"/>
            <a:r>
              <a:rPr lang="es-ES_tradnl" sz="2400" dirty="0"/>
              <a:t>Dependencia tecnológica de componentes</a:t>
            </a:r>
          </a:p>
          <a:p>
            <a:pPr lvl="1"/>
            <a:r>
              <a:rPr lang="es-ES_tradnl" sz="2400" dirty="0" err="1"/>
              <a:t>FPGAs</a:t>
            </a:r>
            <a:r>
              <a:rPr lang="es-ES_tradnl" sz="2400" dirty="0"/>
              <a:t>, etc. </a:t>
            </a:r>
            <a:r>
              <a:rPr lang="es-ES_tradnl" sz="2400" dirty="0">
                <a:sym typeface="Wingdings" panose="05000000000000000000" pitchFamily="2" charset="2"/>
              </a:rPr>
              <a:t> </a:t>
            </a:r>
            <a:r>
              <a:rPr lang="es-ES_tradnl" sz="2400" dirty="0"/>
              <a:t>esp. lógica (HDL) compartido</a:t>
            </a:r>
          </a:p>
          <a:p>
            <a:pPr lvl="1"/>
            <a:endParaRPr lang="es-ES_tradnl" sz="2400" dirty="0"/>
          </a:p>
        </p:txBody>
      </p:sp>
      <p:pic>
        <p:nvPicPr>
          <p:cNvPr id="3078" name="Picture 6" descr="https://encrypted-tbn2.gstatic.com/images?q=tbn:ANd9GcSMJaTI5SNv-ZptD5hfwSjRWJpX0Oi8gyVfNU3l70y_JLqeJB8ES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24328" y="4221088"/>
            <a:ext cx="1568000" cy="1295029"/>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https://encrypted-tbn1.gstatic.com/images?q=tbn:ANd9GcThK_Xx2GcXqOedP9w8Klyv5Zgs4vrnNphC_hTaUux4LS-XCt09V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34946" y="5661248"/>
            <a:ext cx="1108519" cy="11234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8358292"/>
      </p:ext>
    </p:ext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Título"/>
          <p:cNvSpPr txBox="1">
            <a:spLocks/>
          </p:cNvSpPr>
          <p:nvPr/>
        </p:nvSpPr>
        <p:spPr>
          <a:xfrm>
            <a:off x="193655" y="116632"/>
            <a:ext cx="8712968" cy="850106"/>
          </a:xfrm>
          <a:prstGeom prst="rect">
            <a:avLst/>
          </a:prstGeom>
        </p:spPr>
        <p:txBody>
          <a:bodyPr/>
          <a:lst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a:lstStyle>
          <a:p>
            <a:r>
              <a:rPr lang="es-ES" kern="0" dirty="0"/>
              <a:t>Un caso de éxito de                  hardware abierto</a:t>
            </a:r>
          </a:p>
        </p:txBody>
      </p:sp>
      <p:sp>
        <p:nvSpPr>
          <p:cNvPr id="5" name="2 Marcador de contenido"/>
          <p:cNvSpPr txBox="1">
            <a:spLocks/>
          </p:cNvSpPr>
          <p:nvPr/>
        </p:nvSpPr>
        <p:spPr>
          <a:xfrm>
            <a:off x="35496" y="1772816"/>
            <a:ext cx="9001000" cy="4925144"/>
          </a:xfrm>
          <a:prstGeom prst="rect">
            <a:avLst/>
          </a:prstGeom>
        </p:spPr>
        <p:txBody>
          <a:bodyPr/>
          <a:lstStyle>
            <a:lvl1pPr marL="342900" indent="-342900" algn="l" rtl="0" eaLnBrk="0" fontAlgn="base" hangingPunct="0">
              <a:spcBef>
                <a:spcPct val="20000"/>
              </a:spcBef>
              <a:spcAft>
                <a:spcPct val="0"/>
              </a:spcAft>
              <a:buClr>
                <a:schemeClr val="hlink"/>
              </a:buClr>
              <a:buFont typeface="Wingdings" pitchFamily="2" charset="2"/>
              <a:buBlip>
                <a:blip r:embed="rId2"/>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5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Blip>
                <a:blip r:embed="rId2"/>
              </a:buBlip>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folHlink"/>
              </a:buClr>
              <a:buSzPct val="5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9pPr>
          </a:lstStyle>
          <a:p>
            <a:r>
              <a:rPr lang="es-ES_tradnl" kern="0" dirty="0"/>
              <a:t>Raspberry PI (</a:t>
            </a:r>
            <a:r>
              <a:rPr lang="es-ES_tradnl" kern="0" dirty="0" smtClean="0"/>
              <a:t>2012-2021)</a:t>
            </a:r>
            <a:endParaRPr lang="es-ES_tradnl" kern="0" dirty="0"/>
          </a:p>
          <a:p>
            <a:pPr lvl="1"/>
            <a:r>
              <a:rPr lang="es-ES_tradnl" kern="0" dirty="0" smtClean="0"/>
              <a:t>Linux </a:t>
            </a:r>
            <a:r>
              <a:rPr lang="es-ES_tradnl" kern="0" dirty="0" err="1"/>
              <a:t>Raspbian</a:t>
            </a:r>
            <a:r>
              <a:rPr lang="es-ES_tradnl" kern="0" dirty="0"/>
              <a:t> (ver. </a:t>
            </a:r>
            <a:r>
              <a:rPr lang="es-ES_tradnl" kern="0" dirty="0" err="1"/>
              <a:t>Debian</a:t>
            </a:r>
            <a:r>
              <a:rPr lang="es-ES_tradnl" kern="0" dirty="0"/>
              <a:t>)</a:t>
            </a:r>
          </a:p>
          <a:p>
            <a:pPr lvl="1"/>
            <a:r>
              <a:rPr lang="es-ES_tradnl" kern="0" dirty="0"/>
              <a:t>Uso educativo </a:t>
            </a:r>
            <a:r>
              <a:rPr lang="es-ES_tradnl" kern="0" dirty="0">
                <a:sym typeface="Wingdings" panose="05000000000000000000" pitchFamily="2" charset="2"/>
              </a:rPr>
              <a:t> </a:t>
            </a:r>
            <a:r>
              <a:rPr lang="es-ES_tradnl" i="1" kern="0" dirty="0" err="1" smtClean="0">
                <a:sym typeface="Wingdings" panose="05000000000000000000" pitchFamily="2" charset="2"/>
              </a:rPr>
              <a:t>makers</a:t>
            </a:r>
            <a:endParaRPr lang="es-ES_tradnl" i="1" kern="0" dirty="0">
              <a:sym typeface="Wingdings" panose="05000000000000000000" pitchFamily="2" charset="2"/>
            </a:endParaRPr>
          </a:p>
          <a:p>
            <a:pPr lvl="1"/>
            <a:r>
              <a:rPr lang="es-ES_tradnl" kern="0" dirty="0" smtClean="0"/>
              <a:t>Toda </a:t>
            </a:r>
            <a:r>
              <a:rPr lang="es-ES_tradnl" kern="0" dirty="0"/>
              <a:t>la </a:t>
            </a:r>
            <a:r>
              <a:rPr lang="es-ES_tradnl" kern="0" dirty="0">
                <a:hlinkClick r:id="rId3"/>
              </a:rPr>
              <a:t>información</a:t>
            </a:r>
            <a:r>
              <a:rPr lang="es-ES_tradnl" kern="0" dirty="0"/>
              <a:t> </a:t>
            </a:r>
            <a:r>
              <a:rPr lang="es-ES_tradnl" kern="0" dirty="0" smtClean="0"/>
              <a:t>accesible</a:t>
            </a:r>
            <a:endParaRPr lang="es-ES_tradnl" kern="0" dirty="0"/>
          </a:p>
          <a:p>
            <a:pPr lvl="2"/>
            <a:r>
              <a:rPr lang="es-ES_tradnl" kern="0" dirty="0" smtClean="0"/>
              <a:t>pero</a:t>
            </a:r>
            <a:r>
              <a:rPr lang="es-ES_tradnl" kern="0" dirty="0"/>
              <a:t>… ¡</a:t>
            </a:r>
            <a:r>
              <a:rPr lang="es-ES_tradnl" kern="0" dirty="0">
                <a:hlinkClick r:id="rId4" action="ppaction://hlinkfile"/>
              </a:rPr>
              <a:t>c</a:t>
            </a:r>
            <a:r>
              <a:rPr lang="es-ES_tradnl" kern="0" dirty="0" smtClean="0">
                <a:hlinkClick r:id="rId4" action="ppaction://hlinkfile"/>
              </a:rPr>
              <a:t>ircuito </a:t>
            </a:r>
            <a:r>
              <a:rPr lang="es-ES_tradnl" kern="0" dirty="0">
                <a:hlinkClick r:id="rId4" action="ppaction://hlinkfile"/>
              </a:rPr>
              <a:t>impreso</a:t>
            </a:r>
            <a:r>
              <a:rPr lang="es-ES_tradnl" kern="0" dirty="0"/>
              <a:t> de 6 capas!</a:t>
            </a:r>
          </a:p>
          <a:p>
            <a:pPr lvl="1"/>
            <a:r>
              <a:rPr lang="es-ES_tradnl" kern="0" dirty="0"/>
              <a:t>SOC (</a:t>
            </a:r>
            <a:r>
              <a:rPr lang="es-ES_tradnl" i="1" kern="0" dirty="0" err="1"/>
              <a:t>System</a:t>
            </a:r>
            <a:r>
              <a:rPr lang="es-ES_tradnl" i="1" kern="0" dirty="0"/>
              <a:t> </a:t>
            </a:r>
            <a:r>
              <a:rPr lang="es-ES_tradnl" i="1" kern="0" dirty="0" err="1"/>
              <a:t>On</a:t>
            </a:r>
            <a:r>
              <a:rPr lang="es-ES_tradnl" i="1" kern="0" dirty="0"/>
              <a:t> Chip</a:t>
            </a:r>
            <a:r>
              <a:rPr lang="es-ES_tradnl" kern="0" dirty="0"/>
              <a:t>): CPU, GPU, RAM, I/O, etc. </a:t>
            </a:r>
          </a:p>
          <a:p>
            <a:pPr lvl="2"/>
            <a:r>
              <a:rPr lang="es-ES_tradnl" kern="0" dirty="0"/>
              <a:t>¡No se vende por menos de 10.000 unidades</a:t>
            </a:r>
            <a:r>
              <a:rPr lang="es-ES_tradnl" kern="0" dirty="0" smtClean="0"/>
              <a:t>!</a:t>
            </a:r>
          </a:p>
          <a:p>
            <a:pPr lvl="1"/>
            <a:r>
              <a:rPr lang="es-ES_tradnl" kern="0" dirty="0"/>
              <a:t>Varios modelos</a:t>
            </a:r>
          </a:p>
          <a:p>
            <a:pPr lvl="2"/>
            <a:r>
              <a:rPr lang="es-ES_tradnl" sz="2000" kern="0" dirty="0"/>
              <a:t>1B y1A (2012), 1B+ y 1A+ (2014), 2B (2015), Zero (2015), 3B (2016), 3B+ (2018), 3A+ (2018), 4A y 4B (2019), 400 (2020), Pico (2021), 5 (2023)</a:t>
            </a:r>
          </a:p>
          <a:p>
            <a:pPr lvl="1"/>
            <a:endParaRPr lang="es-ES_tradnl" kern="0" dirty="0"/>
          </a:p>
        </p:txBody>
      </p:sp>
      <p:pic>
        <p:nvPicPr>
          <p:cNvPr id="6" name="Picture 11"/>
          <p:cNvPicPr>
            <a:picLocks noChangeAspect="1" noChangeArrowheads="1"/>
          </p:cNvPicPr>
          <p:nvPr/>
        </p:nvPicPr>
        <p:blipFill>
          <a:blip r:embed="rId5" cstate="print"/>
          <a:srcRect/>
          <a:stretch>
            <a:fillRect/>
          </a:stretch>
        </p:blipFill>
        <p:spPr bwMode="auto">
          <a:xfrm>
            <a:off x="5606422" y="1772816"/>
            <a:ext cx="3286057" cy="2160240"/>
          </a:xfrm>
          <a:prstGeom prst="rect">
            <a:avLst/>
          </a:prstGeom>
          <a:noFill/>
          <a:ln w="9525">
            <a:noFill/>
            <a:miter lim="800000"/>
            <a:headEnd/>
            <a:tailEnd/>
          </a:ln>
        </p:spPr>
      </p:pic>
    </p:spTree>
    <p:extLst>
      <p:ext uri="{BB962C8B-B14F-4D97-AF65-F5344CB8AC3E}">
        <p14:creationId xmlns:p14="http://schemas.microsoft.com/office/powerpoint/2010/main" val="1165754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5">
                                            <p:txEl>
                                              <p:pRg st="5" end="5"/>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
                                            <p:txEl>
                                              <p:pRg st="7" end="7"/>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bldLvl="2"/>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1B6886F-C682-441C-9BEF-9171023833D6}"/>
              </a:ext>
            </a:extLst>
          </p:cNvPr>
          <p:cNvSpPr>
            <a:spLocks noGrp="1"/>
          </p:cNvSpPr>
          <p:nvPr>
            <p:ph type="title"/>
          </p:nvPr>
        </p:nvSpPr>
        <p:spPr/>
        <p:txBody>
          <a:bodyPr/>
          <a:lstStyle/>
          <a:p>
            <a:r>
              <a:rPr lang="es-ES" dirty="0"/>
              <a:t>Comparativa final</a:t>
            </a:r>
          </a:p>
        </p:txBody>
      </p:sp>
      <p:pic>
        <p:nvPicPr>
          <p:cNvPr id="12290" name="Picture 2" descr="https://blog.desdelinux.net/wp-content/uploads/2012/11/ykpjm.jpg.png">
            <a:extLst>
              <a:ext uri="{FF2B5EF4-FFF2-40B4-BE49-F238E27FC236}">
                <a16:creationId xmlns:a16="http://schemas.microsoft.com/office/drawing/2014/main" id="{50F13032-D60D-4D35-B280-90112AC96D8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764" y="1556792"/>
            <a:ext cx="8820472" cy="44638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4941251"/>
      </p:ext>
    </p:extLst>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sz="quarter"/>
          </p:nvPr>
        </p:nvSpPr>
        <p:spPr/>
        <p:txBody>
          <a:bodyPr/>
          <a:lstStyle/>
          <a:p>
            <a:r>
              <a:rPr lang="es-ES_tradnl" dirty="0"/>
              <a:t>Parte II</a:t>
            </a:r>
            <a:br>
              <a:rPr lang="es-ES_tradnl" dirty="0"/>
            </a:br>
            <a:r>
              <a:rPr lang="es-ES_tradnl" dirty="0"/>
              <a:t>Mantenimiento e integración de software</a:t>
            </a:r>
            <a:endParaRPr lang="es-ES" dirty="0"/>
          </a:p>
        </p:txBody>
      </p:sp>
      <p:sp>
        <p:nvSpPr>
          <p:cNvPr id="5" name="4 Subtítulo"/>
          <p:cNvSpPr>
            <a:spLocks noGrp="1"/>
          </p:cNvSpPr>
          <p:nvPr>
            <p:ph type="subTitle" sz="quarter" idx="1"/>
          </p:nvPr>
        </p:nvSpPr>
        <p:spPr>
          <a:xfrm>
            <a:off x="1619672" y="3886200"/>
            <a:ext cx="6408712" cy="2423120"/>
          </a:xfrm>
        </p:spPr>
        <p:txBody>
          <a:bodyPr/>
          <a:lstStyle/>
          <a:p>
            <a:pPr lvl="1"/>
            <a:r>
              <a:rPr lang="es-ES_tradnl" sz="3200" dirty="0"/>
              <a:t>Encapsulación</a:t>
            </a:r>
          </a:p>
          <a:p>
            <a:pPr lvl="1"/>
            <a:r>
              <a:rPr lang="es-ES_tradnl" sz="3200" dirty="0"/>
              <a:t>Migración</a:t>
            </a:r>
          </a:p>
          <a:p>
            <a:pPr lvl="1"/>
            <a:r>
              <a:rPr lang="es-ES_tradnl" sz="3200" dirty="0"/>
              <a:t>Reingeniería y mantenimiento</a:t>
            </a:r>
          </a:p>
          <a:p>
            <a:pPr lvl="1"/>
            <a:r>
              <a:rPr lang="es-ES_tradnl" sz="3200" dirty="0"/>
              <a:t>Ingeniería inversa</a:t>
            </a:r>
          </a:p>
          <a:p>
            <a:pPr marL="457200" lvl="1" indent="0">
              <a:buNone/>
            </a:pPr>
            <a:endParaRPr lang="es-ES_tradnl" sz="3200" dirty="0"/>
          </a:p>
          <a:p>
            <a:endParaRPr lang="es-ES" dirty="0"/>
          </a:p>
        </p:txBody>
      </p:sp>
    </p:spTree>
    <p:extLst>
      <p:ext uri="{BB962C8B-B14F-4D97-AF65-F5344CB8AC3E}">
        <p14:creationId xmlns:p14="http://schemas.microsoft.com/office/powerpoint/2010/main" val="1676264417"/>
      </p:ext>
    </p:extLst>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a:xfrm>
            <a:off x="685800" y="304800"/>
            <a:ext cx="7772400" cy="1143000"/>
          </a:xfrm>
        </p:spPr>
        <p:txBody>
          <a:bodyPr/>
          <a:lstStyle/>
          <a:p>
            <a:pPr eaLnBrk="1" hangingPunct="1"/>
            <a:r>
              <a:rPr lang="es-ES" altLang="es-ES" dirty="0"/>
              <a:t>Distintas estrategias para tratar con sistemas legados</a:t>
            </a:r>
          </a:p>
        </p:txBody>
      </p:sp>
      <p:sp>
        <p:nvSpPr>
          <p:cNvPr id="88067" name="Rectangle 3"/>
          <p:cNvSpPr>
            <a:spLocks noGrp="1" noChangeArrowheads="1"/>
          </p:cNvSpPr>
          <p:nvPr>
            <p:ph type="body" idx="1"/>
          </p:nvPr>
        </p:nvSpPr>
        <p:spPr>
          <a:xfrm>
            <a:off x="323528" y="1628800"/>
            <a:ext cx="8820472" cy="5112568"/>
          </a:xfrm>
        </p:spPr>
        <p:txBody>
          <a:bodyPr/>
          <a:lstStyle/>
          <a:p>
            <a:pPr marL="0" indent="0" algn="ctr" eaLnBrk="1" hangingPunct="1">
              <a:buNone/>
            </a:pPr>
            <a:r>
              <a:rPr lang="es-ES" altLang="es-ES" dirty="0"/>
              <a:t>(listadas en orden creciente de riesgo)</a:t>
            </a:r>
          </a:p>
          <a:p>
            <a:pPr marL="0" indent="0" eaLnBrk="1" hangingPunct="1">
              <a:buNone/>
            </a:pPr>
            <a:endParaRPr lang="es-ES" altLang="es-ES" dirty="0"/>
          </a:p>
          <a:p>
            <a:pPr marL="514350" indent="-514350" eaLnBrk="1" hangingPunct="1">
              <a:buFont typeface="+mj-lt"/>
              <a:buAutoNum type="arabicPeriod"/>
            </a:pPr>
            <a:r>
              <a:rPr lang="es-ES" altLang="es-ES" dirty="0"/>
              <a:t>Encapsular completamente el sistema legado</a:t>
            </a:r>
          </a:p>
          <a:p>
            <a:pPr lvl="2" eaLnBrk="1" hangingPunct="1"/>
            <a:r>
              <a:rPr lang="es-ES" altLang="es-ES" dirty="0"/>
              <a:t>Sustituir el interfaz por uno nuevo</a:t>
            </a:r>
          </a:p>
          <a:p>
            <a:pPr marL="514350" indent="-514350" eaLnBrk="1" hangingPunct="1">
              <a:buFont typeface="+mj-lt"/>
              <a:buAutoNum type="arabicPeriod"/>
            </a:pPr>
            <a:r>
              <a:rPr lang="es-ES" altLang="es-ES" dirty="0"/>
              <a:t>Migración: Rehacer incrementalmente</a:t>
            </a:r>
          </a:p>
          <a:p>
            <a:pPr lvl="2" eaLnBrk="1" hangingPunct="1"/>
            <a:r>
              <a:rPr lang="es-ES" altLang="es-ES" dirty="0"/>
              <a:t>usando ambos sistemas en paralelo</a:t>
            </a:r>
          </a:p>
          <a:p>
            <a:pPr lvl="2" eaLnBrk="1" hangingPunct="1"/>
            <a:r>
              <a:rPr lang="es-ES" altLang="es-ES" dirty="0"/>
              <a:t>migrando datos al comienzo</a:t>
            </a:r>
          </a:p>
          <a:p>
            <a:pPr lvl="2" eaLnBrk="1" hangingPunct="1"/>
            <a:r>
              <a:rPr lang="es-ES" altLang="es-ES" dirty="0"/>
              <a:t>migrando datos al final</a:t>
            </a:r>
          </a:p>
          <a:p>
            <a:pPr marL="514350" indent="-514350" eaLnBrk="1" hangingPunct="1">
              <a:buFont typeface="+mj-lt"/>
              <a:buAutoNum type="arabicPeriod"/>
            </a:pPr>
            <a:r>
              <a:rPr lang="es-ES" altLang="es-ES" dirty="0"/>
              <a:t>Rehacerlo todo desde cero</a:t>
            </a:r>
          </a:p>
          <a:p>
            <a:pPr marL="0" indent="0" eaLnBrk="1" hangingPunct="1">
              <a:buNone/>
            </a:pPr>
            <a:endParaRPr lang="es-ES" altLang="es-ES" dirty="0"/>
          </a:p>
        </p:txBody>
      </p:sp>
    </p:spTree>
    <p:extLst>
      <p:ext uri="{BB962C8B-B14F-4D97-AF65-F5344CB8AC3E}">
        <p14:creationId xmlns:p14="http://schemas.microsoft.com/office/powerpoint/2010/main" val="1351040283"/>
      </p:ext>
    </p:extLst>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a:xfrm>
            <a:off x="685800" y="304800"/>
            <a:ext cx="7772400" cy="1143000"/>
          </a:xfrm>
        </p:spPr>
        <p:txBody>
          <a:bodyPr/>
          <a:lstStyle/>
          <a:p>
            <a:pPr eaLnBrk="1" hangingPunct="1"/>
            <a:r>
              <a:rPr lang="es-ES" altLang="es-ES" dirty="0"/>
              <a:t>1. Encapsulación</a:t>
            </a:r>
          </a:p>
        </p:txBody>
      </p:sp>
      <p:sp>
        <p:nvSpPr>
          <p:cNvPr id="90115" name="Rectangle 3"/>
          <p:cNvSpPr>
            <a:spLocks noGrp="1" noChangeArrowheads="1"/>
          </p:cNvSpPr>
          <p:nvPr>
            <p:ph type="body" idx="1"/>
          </p:nvPr>
        </p:nvSpPr>
        <p:spPr>
          <a:xfrm>
            <a:off x="901700" y="1773238"/>
            <a:ext cx="7847013" cy="3741737"/>
          </a:xfrm>
        </p:spPr>
        <p:txBody>
          <a:bodyPr/>
          <a:lstStyle/>
          <a:p>
            <a:pPr eaLnBrk="1" hangingPunct="1"/>
            <a:r>
              <a:rPr lang="es-ES" altLang="es-ES" dirty="0"/>
              <a:t>Encapsulación = utilización de </a:t>
            </a:r>
            <a:r>
              <a:rPr lang="es-ES" altLang="es-ES" i="1" dirty="0" err="1"/>
              <a:t>wrappers</a:t>
            </a:r>
            <a:endParaRPr lang="es-ES" altLang="es-ES" i="1" dirty="0"/>
          </a:p>
          <a:p>
            <a:pPr eaLnBrk="1" hangingPunct="1"/>
            <a:r>
              <a:rPr lang="es-ES" altLang="es-ES" i="1" dirty="0" err="1"/>
              <a:t>Wrapper</a:t>
            </a:r>
            <a:r>
              <a:rPr lang="es-ES" altLang="es-ES" dirty="0"/>
              <a:t>: módulo especializado en acceder un sistema concreto ofreciendo a su vez un cierto API</a:t>
            </a:r>
          </a:p>
          <a:p>
            <a:pPr eaLnBrk="1" hangingPunct="1"/>
            <a:endParaRPr lang="es-ES" altLang="es-ES" dirty="0"/>
          </a:p>
          <a:p>
            <a:pPr eaLnBrk="1" hangingPunct="1"/>
            <a:endParaRPr lang="es-ES" altLang="es-ES" dirty="0"/>
          </a:p>
          <a:p>
            <a:pPr eaLnBrk="1" hangingPunct="1"/>
            <a:endParaRPr lang="es-ES" altLang="es-ES" dirty="0"/>
          </a:p>
          <a:p>
            <a:pPr eaLnBrk="1" hangingPunct="1"/>
            <a:r>
              <a:rPr lang="es-ES" altLang="es-ES" dirty="0"/>
              <a:t>La OO es perfecta para este tipo de tareas de encapsulación</a:t>
            </a:r>
          </a:p>
        </p:txBody>
      </p:sp>
      <p:grpSp>
        <p:nvGrpSpPr>
          <p:cNvPr id="90116" name="Group 23"/>
          <p:cNvGrpSpPr>
            <a:grpSpLocks/>
          </p:cNvGrpSpPr>
          <p:nvPr/>
        </p:nvGrpSpPr>
        <p:grpSpPr bwMode="auto">
          <a:xfrm>
            <a:off x="914400" y="3657600"/>
            <a:ext cx="7924800" cy="1524000"/>
            <a:chOff x="528" y="2784"/>
            <a:chExt cx="4992" cy="960"/>
          </a:xfrm>
        </p:grpSpPr>
        <p:grpSp>
          <p:nvGrpSpPr>
            <p:cNvPr id="90117" name="Group 10"/>
            <p:cNvGrpSpPr>
              <a:grpSpLocks/>
            </p:cNvGrpSpPr>
            <p:nvPr/>
          </p:nvGrpSpPr>
          <p:grpSpPr bwMode="auto">
            <a:xfrm>
              <a:off x="3984" y="2784"/>
              <a:ext cx="1536" cy="816"/>
              <a:chOff x="1536" y="2736"/>
              <a:chExt cx="1536" cy="816"/>
            </a:xfrm>
          </p:grpSpPr>
          <p:sp>
            <p:nvSpPr>
              <p:cNvPr id="90126" name="Oval 5"/>
              <p:cNvSpPr>
                <a:spLocks noChangeArrowheads="1"/>
              </p:cNvSpPr>
              <p:nvPr/>
            </p:nvSpPr>
            <p:spPr bwMode="auto">
              <a:xfrm>
                <a:off x="1536" y="2736"/>
                <a:ext cx="1536" cy="816"/>
              </a:xfrm>
              <a:prstGeom prst="ellipse">
                <a:avLst/>
              </a:prstGeom>
              <a:solidFill>
                <a:srgbClr val="33CC33"/>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endParaRPr lang="es-ES" altLang="es-ES"/>
              </a:p>
            </p:txBody>
          </p:sp>
          <p:sp>
            <p:nvSpPr>
              <p:cNvPr id="90127" name="Oval 4"/>
              <p:cNvSpPr>
                <a:spLocks noChangeArrowheads="1"/>
              </p:cNvSpPr>
              <p:nvPr/>
            </p:nvSpPr>
            <p:spPr bwMode="auto">
              <a:xfrm>
                <a:off x="1968" y="2928"/>
                <a:ext cx="720" cy="432"/>
              </a:xfrm>
              <a:prstGeom prst="ellipse">
                <a:avLst/>
              </a:prstGeom>
              <a:solidFill>
                <a:srgbClr val="CC33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endParaRPr lang="es-ES" altLang="es-ES"/>
              </a:p>
            </p:txBody>
          </p:sp>
          <p:sp>
            <p:nvSpPr>
              <p:cNvPr id="90128" name="Text Box 8"/>
              <p:cNvSpPr txBox="1">
                <a:spLocks noChangeArrowheads="1"/>
              </p:cNvSpPr>
              <p:nvPr/>
            </p:nvSpPr>
            <p:spPr bwMode="auto">
              <a:xfrm>
                <a:off x="2064" y="3312"/>
                <a:ext cx="585"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es-ES" altLang="es-ES" sz="1600" b="1">
                    <a:latin typeface="Times New Roman" pitchFamily="18" charset="0"/>
                  </a:rPr>
                  <a:t>wrapper</a:t>
                </a:r>
                <a:endParaRPr lang="es-ES" altLang="es-ES" sz="2400">
                  <a:latin typeface="Times New Roman" pitchFamily="18" charset="0"/>
                </a:endParaRPr>
              </a:p>
            </p:txBody>
          </p:sp>
          <p:sp>
            <p:nvSpPr>
              <p:cNvPr id="90129" name="Text Box 9"/>
              <p:cNvSpPr txBox="1">
                <a:spLocks noChangeArrowheads="1"/>
              </p:cNvSpPr>
              <p:nvPr/>
            </p:nvSpPr>
            <p:spPr bwMode="auto">
              <a:xfrm>
                <a:off x="1968" y="3024"/>
                <a:ext cx="736"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es-ES" altLang="es-ES" sz="1600" b="1" dirty="0" err="1">
                    <a:solidFill>
                      <a:schemeClr val="tx2">
                        <a:lumMod val="10000"/>
                      </a:schemeClr>
                    </a:solidFill>
                    <a:latin typeface="Times New Roman" pitchFamily="18" charset="0"/>
                  </a:rPr>
                  <a:t>Sist</a:t>
                </a:r>
                <a:r>
                  <a:rPr lang="es-ES" altLang="es-ES" sz="1600" b="1" dirty="0">
                    <a:solidFill>
                      <a:schemeClr val="tx2">
                        <a:lumMod val="10000"/>
                      </a:schemeClr>
                    </a:solidFill>
                    <a:latin typeface="Times New Roman" pitchFamily="18" charset="0"/>
                  </a:rPr>
                  <a:t>. legado</a:t>
                </a:r>
                <a:endParaRPr lang="es-ES" altLang="es-ES" sz="2400" dirty="0">
                  <a:solidFill>
                    <a:schemeClr val="tx2">
                      <a:lumMod val="10000"/>
                    </a:schemeClr>
                  </a:solidFill>
                  <a:latin typeface="Times New Roman" pitchFamily="18" charset="0"/>
                </a:endParaRPr>
              </a:p>
            </p:txBody>
          </p:sp>
        </p:grpSp>
        <p:sp>
          <p:nvSpPr>
            <p:cNvPr id="90118" name="Text Box 11"/>
            <p:cNvSpPr txBox="1">
              <a:spLocks noChangeArrowheads="1"/>
            </p:cNvSpPr>
            <p:nvPr/>
          </p:nvSpPr>
          <p:spPr bwMode="auto">
            <a:xfrm>
              <a:off x="1104" y="3456"/>
              <a:ext cx="56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es-ES" altLang="es-ES" sz="2400">
                  <a:latin typeface="Times New Roman" pitchFamily="18" charset="0"/>
                </a:rPr>
                <a:t>Antes</a:t>
              </a:r>
            </a:p>
          </p:txBody>
        </p:sp>
        <p:sp>
          <p:nvSpPr>
            <p:cNvPr id="90119" name="Text Box 12"/>
            <p:cNvSpPr txBox="1">
              <a:spLocks noChangeArrowheads="1"/>
            </p:cNvSpPr>
            <p:nvPr/>
          </p:nvSpPr>
          <p:spPr bwMode="auto">
            <a:xfrm>
              <a:off x="3456" y="3408"/>
              <a:ext cx="767"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es-ES" altLang="es-ES" sz="2400">
                  <a:latin typeface="Times New Roman" pitchFamily="18" charset="0"/>
                </a:rPr>
                <a:t>Despues</a:t>
              </a:r>
            </a:p>
          </p:txBody>
        </p:sp>
        <p:sp>
          <p:nvSpPr>
            <p:cNvPr id="90120" name="Oval 15"/>
            <p:cNvSpPr>
              <a:spLocks noChangeArrowheads="1"/>
            </p:cNvSpPr>
            <p:nvPr/>
          </p:nvSpPr>
          <p:spPr bwMode="auto">
            <a:xfrm>
              <a:off x="1632" y="2976"/>
              <a:ext cx="720" cy="432"/>
            </a:xfrm>
            <a:prstGeom prst="ellipse">
              <a:avLst/>
            </a:prstGeom>
            <a:solidFill>
              <a:srgbClr val="CC33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endParaRPr lang="es-ES" altLang="es-ES"/>
            </a:p>
          </p:txBody>
        </p:sp>
        <p:sp>
          <p:nvSpPr>
            <p:cNvPr id="90121" name="Text Box 17"/>
            <p:cNvSpPr txBox="1">
              <a:spLocks noChangeArrowheads="1"/>
            </p:cNvSpPr>
            <p:nvPr/>
          </p:nvSpPr>
          <p:spPr bwMode="auto">
            <a:xfrm>
              <a:off x="1632" y="3072"/>
              <a:ext cx="736"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es-ES" altLang="es-ES" sz="1600" b="1" dirty="0" err="1">
                  <a:solidFill>
                    <a:schemeClr val="tx2">
                      <a:lumMod val="10000"/>
                    </a:schemeClr>
                  </a:solidFill>
                  <a:latin typeface="Times New Roman" pitchFamily="18" charset="0"/>
                </a:rPr>
                <a:t>Sist</a:t>
              </a:r>
              <a:r>
                <a:rPr lang="es-ES" altLang="es-ES" sz="1600" b="1" dirty="0">
                  <a:solidFill>
                    <a:schemeClr val="tx2">
                      <a:lumMod val="10000"/>
                    </a:schemeClr>
                  </a:solidFill>
                  <a:latin typeface="Times New Roman" pitchFamily="18" charset="0"/>
                </a:rPr>
                <a:t>. legado</a:t>
              </a:r>
              <a:endParaRPr lang="es-ES" altLang="es-ES" sz="2400" dirty="0">
                <a:solidFill>
                  <a:schemeClr val="tx2">
                    <a:lumMod val="10000"/>
                  </a:schemeClr>
                </a:solidFill>
                <a:latin typeface="Times New Roman" pitchFamily="18" charset="0"/>
              </a:endParaRPr>
            </a:p>
          </p:txBody>
        </p:sp>
        <p:sp>
          <p:nvSpPr>
            <p:cNvPr id="90122" name="Oval 18"/>
            <p:cNvSpPr>
              <a:spLocks noChangeArrowheads="1"/>
            </p:cNvSpPr>
            <p:nvPr/>
          </p:nvSpPr>
          <p:spPr bwMode="auto">
            <a:xfrm>
              <a:off x="528" y="2976"/>
              <a:ext cx="528" cy="384"/>
            </a:xfrm>
            <a:prstGeom prst="ellipse">
              <a:avLst/>
            </a:prstGeom>
            <a:solidFill>
              <a:srgbClr val="33CC33"/>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endParaRPr lang="es-ES" altLang="es-ES"/>
            </a:p>
          </p:txBody>
        </p:sp>
        <p:sp>
          <p:nvSpPr>
            <p:cNvPr id="90123" name="Oval 19"/>
            <p:cNvSpPr>
              <a:spLocks noChangeArrowheads="1"/>
            </p:cNvSpPr>
            <p:nvPr/>
          </p:nvSpPr>
          <p:spPr bwMode="auto">
            <a:xfrm>
              <a:off x="3024" y="2976"/>
              <a:ext cx="528" cy="384"/>
            </a:xfrm>
            <a:prstGeom prst="ellipse">
              <a:avLst/>
            </a:prstGeom>
            <a:solidFill>
              <a:srgbClr val="33CC33"/>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endParaRPr lang="es-ES" altLang="es-ES"/>
            </a:p>
          </p:txBody>
        </p:sp>
        <p:graphicFrame>
          <p:nvGraphicFramePr>
            <p:cNvPr id="90124" name="Object 20"/>
            <p:cNvGraphicFramePr>
              <a:graphicFrameLocks noChangeAspect="1"/>
            </p:cNvGraphicFramePr>
            <p:nvPr/>
          </p:nvGraphicFramePr>
          <p:xfrm>
            <a:off x="1056" y="2976"/>
            <a:ext cx="576" cy="413"/>
          </p:xfrm>
          <a:graphic>
            <a:graphicData uri="http://schemas.openxmlformats.org/presentationml/2006/ole">
              <mc:AlternateContent xmlns:mc="http://schemas.openxmlformats.org/markup-compatibility/2006">
                <mc:Choice xmlns:v="urn:schemas-microsoft-com:vml" Requires="v">
                  <p:oleObj spid="_x0000_s9382" name="Imagen" r:id="rId4" imgW="4878388" imgH="3495675" progId="MS_ClipArt_Gallery.2">
                    <p:embed/>
                  </p:oleObj>
                </mc:Choice>
                <mc:Fallback>
                  <p:oleObj name="Imagen" r:id="rId4" imgW="4878388" imgH="3495675" progId="MS_ClipArt_Gallery.2">
                    <p:embed/>
                    <p:pic>
                      <p:nvPicPr>
                        <p:cNvPr id="90124" name="Object 2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56" y="2976"/>
                          <a:ext cx="576" cy="4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90125" name="AutoShape 22"/>
            <p:cNvSpPr>
              <a:spLocks noChangeArrowheads="1"/>
            </p:cNvSpPr>
            <p:nvPr/>
          </p:nvSpPr>
          <p:spPr bwMode="auto">
            <a:xfrm>
              <a:off x="3552" y="3072"/>
              <a:ext cx="432" cy="240"/>
            </a:xfrm>
            <a:prstGeom prst="leftRightArrow">
              <a:avLst>
                <a:gd name="adj1" fmla="val 50000"/>
                <a:gd name="adj2" fmla="val 36000"/>
              </a:avLst>
            </a:prstGeom>
            <a:solidFill>
              <a:srgbClr val="3366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endParaRPr lang="es-ES" altLang="es-ES"/>
            </a:p>
          </p:txBody>
        </p:sp>
      </p:grpSp>
    </p:spTree>
    <p:extLst>
      <p:ext uri="{BB962C8B-B14F-4D97-AF65-F5344CB8AC3E}">
        <p14:creationId xmlns:p14="http://schemas.microsoft.com/office/powerpoint/2010/main" val="1963878698"/>
      </p:ext>
    </p:extLst>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p:txBody>
          <a:bodyPr/>
          <a:lstStyle/>
          <a:p>
            <a:pPr eaLnBrk="1" hangingPunct="1"/>
            <a:r>
              <a:rPr lang="es-ES" altLang="es-ES"/>
              <a:t>Tipos de wrappers</a:t>
            </a:r>
          </a:p>
        </p:txBody>
      </p:sp>
      <p:sp>
        <p:nvSpPr>
          <p:cNvPr id="91139" name="Rectangle 3"/>
          <p:cNvSpPr>
            <a:spLocks noGrp="1" noChangeArrowheads="1"/>
          </p:cNvSpPr>
          <p:nvPr>
            <p:ph type="body" idx="1"/>
          </p:nvPr>
        </p:nvSpPr>
        <p:spPr>
          <a:xfrm>
            <a:off x="457200" y="1600200"/>
            <a:ext cx="8507288" cy="4533900"/>
          </a:xfrm>
        </p:spPr>
        <p:txBody>
          <a:bodyPr/>
          <a:lstStyle/>
          <a:p>
            <a:pPr eaLnBrk="1" hangingPunct="1"/>
            <a:r>
              <a:rPr lang="es-ES" altLang="es-ES" dirty="0"/>
              <a:t>Máquina-máquina</a:t>
            </a:r>
          </a:p>
          <a:p>
            <a:pPr lvl="1" eaLnBrk="1" hangingPunct="1"/>
            <a:r>
              <a:rPr lang="es-ES" altLang="es-ES" dirty="0"/>
              <a:t>Ofertar un nuevo API (traducción de llamadas y resultados)</a:t>
            </a:r>
            <a:endParaRPr lang="es-ES_tradnl" altLang="es-ES" dirty="0"/>
          </a:p>
          <a:p>
            <a:pPr eaLnBrk="1" hangingPunct="1"/>
            <a:r>
              <a:rPr lang="es-ES" altLang="es-ES" dirty="0"/>
              <a:t>Humano-máquina</a:t>
            </a:r>
          </a:p>
          <a:p>
            <a:pPr lvl="1" eaLnBrk="1" hangingPunct="1"/>
            <a:r>
              <a:rPr lang="es-ES" altLang="es-ES" dirty="0"/>
              <a:t>Ofrecer un GUI donde sólo había un API</a:t>
            </a:r>
          </a:p>
          <a:p>
            <a:pPr lvl="1" eaLnBrk="1" hangingPunct="1"/>
            <a:r>
              <a:rPr lang="es-ES" altLang="es-ES" dirty="0"/>
              <a:t>Ofrecer un API donde sólo había un GUI</a:t>
            </a:r>
          </a:p>
          <a:p>
            <a:pPr lvl="2" eaLnBrk="1" hangingPunct="1"/>
            <a:r>
              <a:rPr lang="es-ES_tradnl" altLang="es-ES" dirty="0"/>
              <a:t>Lo más común y complicado</a:t>
            </a:r>
          </a:p>
          <a:p>
            <a:pPr eaLnBrk="1" hangingPunct="1"/>
            <a:r>
              <a:rPr lang="es-ES_tradnl" altLang="es-ES" dirty="0"/>
              <a:t>Humano-Humano</a:t>
            </a:r>
          </a:p>
          <a:p>
            <a:pPr lvl="1" eaLnBrk="1" hangingPunct="1"/>
            <a:r>
              <a:rPr lang="es-ES_tradnl" altLang="es-ES" dirty="0"/>
              <a:t>Ofrecer un nuevo GUI (que usará un API-GUI)</a:t>
            </a:r>
            <a:endParaRPr lang="es-ES" altLang="es-ES" dirty="0"/>
          </a:p>
          <a:p>
            <a:pPr eaLnBrk="1" hangingPunct="1"/>
            <a:endParaRPr lang="es-ES" altLang="es-ES" dirty="0"/>
          </a:p>
        </p:txBody>
      </p:sp>
    </p:spTree>
    <p:extLst>
      <p:ext uri="{BB962C8B-B14F-4D97-AF65-F5344CB8AC3E}">
        <p14:creationId xmlns:p14="http://schemas.microsoft.com/office/powerpoint/2010/main" val="2322174587"/>
      </p:ext>
    </p:extLst>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Título"/>
          <p:cNvSpPr txBox="1">
            <a:spLocks/>
          </p:cNvSpPr>
          <p:nvPr/>
        </p:nvSpPr>
        <p:spPr>
          <a:xfrm>
            <a:off x="457200" y="274638"/>
            <a:ext cx="8229600" cy="1143000"/>
          </a:xfrm>
          <a:prstGeom prst="rect">
            <a:avLst/>
          </a:prstGeom>
        </p:spPr>
        <p:txBody>
          <a:bodyPr/>
          <a:lst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a:lstStyle>
          <a:p>
            <a:pPr>
              <a:defRPr/>
            </a:pPr>
            <a:r>
              <a:rPr lang="es-ES_tradnl" kern="0" dirty="0"/>
              <a:t>Nuevo GUI</a:t>
            </a:r>
            <a:endParaRPr lang="es-ES" kern="0" dirty="0"/>
          </a:p>
        </p:txBody>
      </p:sp>
      <p:sp>
        <p:nvSpPr>
          <p:cNvPr id="5" name="4 Flecha curvada hacia abajo"/>
          <p:cNvSpPr/>
          <p:nvPr/>
        </p:nvSpPr>
        <p:spPr>
          <a:xfrm rot="1471213">
            <a:off x="5821374" y="1436127"/>
            <a:ext cx="2148933" cy="1038937"/>
          </a:xfrm>
          <a:prstGeom prst="curvedDownArrow">
            <a:avLst>
              <a:gd name="adj1" fmla="val 50000"/>
              <a:gd name="adj2" fmla="val 90788"/>
              <a:gd name="adj3" fmla="val 25000"/>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 name="Marcador de contenido 2" descr="Rectangle: Click to edit Master text styles&#10;Second level&#10;Third level&#10;Fourth level&#10;Fifth level"/>
          <p:cNvSpPr txBox="1">
            <a:spLocks/>
          </p:cNvSpPr>
          <p:nvPr/>
        </p:nvSpPr>
        <p:spPr bwMode="auto">
          <a:xfrm>
            <a:off x="467544" y="4941168"/>
            <a:ext cx="3024336" cy="14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Clr>
                <a:schemeClr val="hlink"/>
              </a:buClr>
              <a:buFont typeface="Wingdings" pitchFamily="2" charset="2"/>
              <a:buBlip>
                <a:blip r:embed="rId2"/>
              </a:buBlip>
              <a:defRPr sz="3200">
                <a:solidFill>
                  <a:schemeClr val="tx1"/>
                </a:solidFill>
                <a:latin typeface="Arial" charset="0"/>
              </a:defRPr>
            </a:lvl1pPr>
            <a:lvl2pPr marL="742950" indent="-285750" eaLnBrk="0" hangingPunct="0">
              <a:spcBef>
                <a:spcPct val="20000"/>
              </a:spcBef>
              <a:buClr>
                <a:schemeClr val="folHlink"/>
              </a:buClr>
              <a:buSzPct val="50000"/>
              <a:buFont typeface="Wingdings" pitchFamily="2" charset="2"/>
              <a:buChar char="n"/>
              <a:defRPr sz="2800">
                <a:solidFill>
                  <a:schemeClr val="tx1"/>
                </a:solidFill>
                <a:latin typeface="Arial" charset="0"/>
              </a:defRPr>
            </a:lvl2pPr>
            <a:lvl3pPr marL="1143000" indent="-228600" eaLnBrk="0" hangingPunct="0">
              <a:spcBef>
                <a:spcPct val="20000"/>
              </a:spcBef>
              <a:buClr>
                <a:schemeClr val="hlink"/>
              </a:buClr>
              <a:buFont typeface="Wingdings" pitchFamily="2" charset="2"/>
              <a:buBlip>
                <a:blip r:embed="rId2"/>
              </a:buBlip>
              <a:defRPr sz="2400">
                <a:solidFill>
                  <a:schemeClr val="tx1"/>
                </a:solidFill>
                <a:latin typeface="Arial" charset="0"/>
              </a:defRPr>
            </a:lvl3pPr>
            <a:lvl4pPr marL="1600200" indent="-228600" eaLnBrk="0" hangingPunct="0">
              <a:spcBef>
                <a:spcPct val="20000"/>
              </a:spcBef>
              <a:buClr>
                <a:schemeClr val="folHlink"/>
              </a:buClr>
              <a:buSzPct val="50000"/>
              <a:buFont typeface="Wingdings" pitchFamily="2" charset="2"/>
              <a:buChar char="n"/>
              <a:defRPr sz="2000">
                <a:solidFill>
                  <a:schemeClr val="tx1"/>
                </a:solidFill>
                <a:latin typeface="Arial" charset="0"/>
              </a:defRPr>
            </a:lvl4pPr>
            <a:lvl5pPr marL="2057400" indent="-228600" eaLnBrk="0" hangingPunct="0">
              <a:spcBef>
                <a:spcPct val="20000"/>
              </a:spcBef>
              <a:buClr>
                <a:schemeClr val="hlink"/>
              </a:buClr>
              <a:buFont typeface="Wingdings" pitchFamily="2" charset="2"/>
              <a:buBlip>
                <a:blip r:embed="rId2"/>
              </a:buBlip>
              <a:defRPr sz="2000">
                <a:solidFill>
                  <a:schemeClr val="tx1"/>
                </a:solidFill>
                <a:latin typeface="Arial" charset="0"/>
              </a:defRPr>
            </a:lvl5pPr>
            <a:lvl6pPr marL="2514600" indent="-228600" eaLnBrk="0" fontAlgn="base" hangingPunct="0">
              <a:spcBef>
                <a:spcPct val="20000"/>
              </a:spcBef>
              <a:spcAft>
                <a:spcPct val="0"/>
              </a:spcAft>
              <a:buClr>
                <a:schemeClr val="hlink"/>
              </a:buClr>
              <a:buFont typeface="Wingdings" pitchFamily="2" charset="2"/>
              <a:buBlip>
                <a:blip r:embed="rId2"/>
              </a:buBlip>
              <a:defRPr sz="2000">
                <a:solidFill>
                  <a:schemeClr val="tx1"/>
                </a:solidFill>
                <a:latin typeface="Arial" charset="0"/>
              </a:defRPr>
            </a:lvl6pPr>
            <a:lvl7pPr marL="2971800" indent="-228600" eaLnBrk="0" fontAlgn="base" hangingPunct="0">
              <a:spcBef>
                <a:spcPct val="20000"/>
              </a:spcBef>
              <a:spcAft>
                <a:spcPct val="0"/>
              </a:spcAft>
              <a:buClr>
                <a:schemeClr val="hlink"/>
              </a:buClr>
              <a:buFont typeface="Wingdings" pitchFamily="2" charset="2"/>
              <a:buBlip>
                <a:blip r:embed="rId2"/>
              </a:buBlip>
              <a:defRPr sz="2000">
                <a:solidFill>
                  <a:schemeClr val="tx1"/>
                </a:solidFill>
                <a:latin typeface="Arial" charset="0"/>
              </a:defRPr>
            </a:lvl7pPr>
            <a:lvl8pPr marL="3429000" indent="-228600" eaLnBrk="0" fontAlgn="base" hangingPunct="0">
              <a:spcBef>
                <a:spcPct val="20000"/>
              </a:spcBef>
              <a:spcAft>
                <a:spcPct val="0"/>
              </a:spcAft>
              <a:buClr>
                <a:schemeClr val="hlink"/>
              </a:buClr>
              <a:buFont typeface="Wingdings" pitchFamily="2" charset="2"/>
              <a:buBlip>
                <a:blip r:embed="rId2"/>
              </a:buBlip>
              <a:defRPr sz="2000">
                <a:solidFill>
                  <a:schemeClr val="tx1"/>
                </a:solidFill>
                <a:latin typeface="Arial" charset="0"/>
              </a:defRPr>
            </a:lvl8pPr>
            <a:lvl9pPr marL="3886200" indent="-228600" eaLnBrk="0" fontAlgn="base" hangingPunct="0">
              <a:spcBef>
                <a:spcPct val="20000"/>
              </a:spcBef>
              <a:spcAft>
                <a:spcPct val="0"/>
              </a:spcAft>
              <a:buClr>
                <a:schemeClr val="hlink"/>
              </a:buClr>
              <a:buFont typeface="Wingdings" pitchFamily="2" charset="2"/>
              <a:buBlip>
                <a:blip r:embed="rId2"/>
              </a:buBlip>
              <a:defRPr sz="2000">
                <a:solidFill>
                  <a:schemeClr val="tx1"/>
                </a:solidFill>
                <a:latin typeface="Arial" charset="0"/>
              </a:defRPr>
            </a:lvl9pPr>
          </a:lstStyle>
          <a:p>
            <a:pPr>
              <a:buSzPct val="110000"/>
              <a:buFont typeface="Wingdings" pitchFamily="2" charset="2"/>
              <a:buChar char="§"/>
            </a:pPr>
            <a:r>
              <a:rPr lang="es-ES_tradnl" altLang="es-ES" sz="2400" dirty="0">
                <a:effectLst>
                  <a:outerShdw blurRad="38100" dist="38100" dir="2700000" algn="tl">
                    <a:srgbClr val="000000"/>
                  </a:outerShdw>
                </a:effectLst>
                <a:latin typeface="+mn-lt"/>
              </a:rPr>
              <a:t>¡Sin "tocar" la aplicación legada!</a:t>
            </a:r>
          </a:p>
          <a:p>
            <a:pPr>
              <a:buSzPct val="110000"/>
              <a:buFont typeface="Wingdings" pitchFamily="2" charset="2"/>
              <a:buNone/>
            </a:pPr>
            <a:endParaRPr lang="es-ES" altLang="es-ES" sz="2400" dirty="0">
              <a:solidFill>
                <a:srgbClr val="003366"/>
              </a:solidFill>
              <a:latin typeface="Tahoma" pitchFamily="34" charset="0"/>
              <a:ea typeface="MS PGothic" pitchFamily="34" charset="-128"/>
            </a:endParaRPr>
          </a:p>
          <a:p>
            <a:pPr>
              <a:buSzPct val="110000"/>
              <a:buFont typeface="Wingdings" pitchFamily="2" charset="2"/>
              <a:buNone/>
            </a:pPr>
            <a:r>
              <a:rPr lang="es-ES" altLang="es-ES" sz="2400" dirty="0">
                <a:solidFill>
                  <a:srgbClr val="003366"/>
                </a:solidFill>
                <a:latin typeface="Tahoma" pitchFamily="34" charset="0"/>
                <a:ea typeface="MS PGothic" pitchFamily="34" charset="-128"/>
              </a:rPr>
              <a:t>	</a:t>
            </a:r>
          </a:p>
          <a:p>
            <a:pPr>
              <a:buSzPct val="110000"/>
              <a:buFont typeface="Wingdings" pitchFamily="2" charset="2"/>
              <a:buNone/>
            </a:pPr>
            <a:r>
              <a:rPr lang="es-ES" altLang="es-ES" sz="2000" dirty="0">
                <a:solidFill>
                  <a:srgbClr val="003366"/>
                </a:solidFill>
                <a:latin typeface="Tahoma" pitchFamily="34" charset="0"/>
                <a:ea typeface="MS PGothic" pitchFamily="34" charset="-128"/>
              </a:rPr>
              <a:t>	</a:t>
            </a:r>
          </a:p>
        </p:txBody>
      </p:sp>
      <p:pic>
        <p:nvPicPr>
          <p:cNvPr id="7" name="Picture 2" descr="http://content.answcdn.com/main/content/img/CDE/_OPAL1.GIF"/>
          <p:cNvPicPr>
            <a:picLocks noChangeAspect="1" noChangeArrowheads="1"/>
          </p:cNvPicPr>
          <p:nvPr/>
        </p:nvPicPr>
        <p:blipFill>
          <a:blip r:embed="rId3" cstate="print"/>
          <a:srcRect/>
          <a:stretch>
            <a:fillRect/>
          </a:stretch>
        </p:blipFill>
        <p:spPr bwMode="auto">
          <a:xfrm>
            <a:off x="107504" y="1268760"/>
            <a:ext cx="5575042" cy="3312368"/>
          </a:xfrm>
          <a:prstGeom prst="rect">
            <a:avLst/>
          </a:prstGeom>
          <a:noFill/>
        </p:spPr>
      </p:pic>
      <p:pic>
        <p:nvPicPr>
          <p:cNvPr id="3074" name="Picture 2" descr="Quick-Order-List-option-on-the-customer-profile-page-of-Ignify-eCommerce-Manager-Panel.jpg (714×52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79912" y="2874134"/>
            <a:ext cx="5303059" cy="38993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0152864"/>
      </p:ext>
    </p:extLst>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txBox="1">
            <a:spLocks/>
          </p:cNvSpPr>
          <p:nvPr/>
        </p:nvSpPr>
        <p:spPr>
          <a:xfrm>
            <a:off x="457200" y="274638"/>
            <a:ext cx="8229600" cy="1143000"/>
          </a:xfrm>
          <a:prstGeom prst="rect">
            <a:avLst/>
          </a:prstGeom>
        </p:spPr>
        <p:txBody>
          <a:bodyPr/>
          <a:lst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a:lstStyle>
          <a:p>
            <a:pPr>
              <a:defRPr/>
            </a:pPr>
            <a:r>
              <a:rPr lang="es-ES_tradnl" kern="0" dirty="0"/>
              <a:t>Nuevo GUI Web</a:t>
            </a:r>
            <a:endParaRPr lang="es-ES" kern="0" dirty="0"/>
          </a:p>
        </p:txBody>
      </p:sp>
      <p:sp>
        <p:nvSpPr>
          <p:cNvPr id="4" name="Marcador de contenido 2" descr="Rectangle: Click to edit Master text styles&#10;Second level&#10;Third level&#10;Fourth level&#10;Fifth level"/>
          <p:cNvSpPr txBox="1">
            <a:spLocks/>
          </p:cNvSpPr>
          <p:nvPr/>
        </p:nvSpPr>
        <p:spPr bwMode="auto">
          <a:xfrm>
            <a:off x="467544" y="4941168"/>
            <a:ext cx="3024336" cy="14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Clr>
                <a:schemeClr val="hlink"/>
              </a:buClr>
              <a:buFont typeface="Wingdings" pitchFamily="2" charset="2"/>
              <a:buBlip>
                <a:blip r:embed="rId2"/>
              </a:buBlip>
              <a:defRPr sz="3200">
                <a:solidFill>
                  <a:schemeClr val="tx1"/>
                </a:solidFill>
                <a:latin typeface="Arial" charset="0"/>
              </a:defRPr>
            </a:lvl1pPr>
            <a:lvl2pPr marL="742950" indent="-285750" eaLnBrk="0" hangingPunct="0">
              <a:spcBef>
                <a:spcPct val="20000"/>
              </a:spcBef>
              <a:buClr>
                <a:schemeClr val="folHlink"/>
              </a:buClr>
              <a:buSzPct val="50000"/>
              <a:buFont typeface="Wingdings" pitchFamily="2" charset="2"/>
              <a:buChar char="n"/>
              <a:defRPr sz="2800">
                <a:solidFill>
                  <a:schemeClr val="tx1"/>
                </a:solidFill>
                <a:latin typeface="Arial" charset="0"/>
              </a:defRPr>
            </a:lvl2pPr>
            <a:lvl3pPr marL="1143000" indent="-228600" eaLnBrk="0" hangingPunct="0">
              <a:spcBef>
                <a:spcPct val="20000"/>
              </a:spcBef>
              <a:buClr>
                <a:schemeClr val="hlink"/>
              </a:buClr>
              <a:buFont typeface="Wingdings" pitchFamily="2" charset="2"/>
              <a:buBlip>
                <a:blip r:embed="rId2"/>
              </a:buBlip>
              <a:defRPr sz="2400">
                <a:solidFill>
                  <a:schemeClr val="tx1"/>
                </a:solidFill>
                <a:latin typeface="Arial" charset="0"/>
              </a:defRPr>
            </a:lvl3pPr>
            <a:lvl4pPr marL="1600200" indent="-228600" eaLnBrk="0" hangingPunct="0">
              <a:spcBef>
                <a:spcPct val="20000"/>
              </a:spcBef>
              <a:buClr>
                <a:schemeClr val="folHlink"/>
              </a:buClr>
              <a:buSzPct val="50000"/>
              <a:buFont typeface="Wingdings" pitchFamily="2" charset="2"/>
              <a:buChar char="n"/>
              <a:defRPr sz="2000">
                <a:solidFill>
                  <a:schemeClr val="tx1"/>
                </a:solidFill>
                <a:latin typeface="Arial" charset="0"/>
              </a:defRPr>
            </a:lvl4pPr>
            <a:lvl5pPr marL="2057400" indent="-228600" eaLnBrk="0" hangingPunct="0">
              <a:spcBef>
                <a:spcPct val="20000"/>
              </a:spcBef>
              <a:buClr>
                <a:schemeClr val="hlink"/>
              </a:buClr>
              <a:buFont typeface="Wingdings" pitchFamily="2" charset="2"/>
              <a:buBlip>
                <a:blip r:embed="rId2"/>
              </a:buBlip>
              <a:defRPr sz="2000">
                <a:solidFill>
                  <a:schemeClr val="tx1"/>
                </a:solidFill>
                <a:latin typeface="Arial" charset="0"/>
              </a:defRPr>
            </a:lvl5pPr>
            <a:lvl6pPr marL="2514600" indent="-228600" eaLnBrk="0" fontAlgn="base" hangingPunct="0">
              <a:spcBef>
                <a:spcPct val="20000"/>
              </a:spcBef>
              <a:spcAft>
                <a:spcPct val="0"/>
              </a:spcAft>
              <a:buClr>
                <a:schemeClr val="hlink"/>
              </a:buClr>
              <a:buFont typeface="Wingdings" pitchFamily="2" charset="2"/>
              <a:buBlip>
                <a:blip r:embed="rId2"/>
              </a:buBlip>
              <a:defRPr sz="2000">
                <a:solidFill>
                  <a:schemeClr val="tx1"/>
                </a:solidFill>
                <a:latin typeface="Arial" charset="0"/>
              </a:defRPr>
            </a:lvl6pPr>
            <a:lvl7pPr marL="2971800" indent="-228600" eaLnBrk="0" fontAlgn="base" hangingPunct="0">
              <a:spcBef>
                <a:spcPct val="20000"/>
              </a:spcBef>
              <a:spcAft>
                <a:spcPct val="0"/>
              </a:spcAft>
              <a:buClr>
                <a:schemeClr val="hlink"/>
              </a:buClr>
              <a:buFont typeface="Wingdings" pitchFamily="2" charset="2"/>
              <a:buBlip>
                <a:blip r:embed="rId2"/>
              </a:buBlip>
              <a:defRPr sz="2000">
                <a:solidFill>
                  <a:schemeClr val="tx1"/>
                </a:solidFill>
                <a:latin typeface="Arial" charset="0"/>
              </a:defRPr>
            </a:lvl7pPr>
            <a:lvl8pPr marL="3429000" indent="-228600" eaLnBrk="0" fontAlgn="base" hangingPunct="0">
              <a:spcBef>
                <a:spcPct val="20000"/>
              </a:spcBef>
              <a:spcAft>
                <a:spcPct val="0"/>
              </a:spcAft>
              <a:buClr>
                <a:schemeClr val="hlink"/>
              </a:buClr>
              <a:buFont typeface="Wingdings" pitchFamily="2" charset="2"/>
              <a:buBlip>
                <a:blip r:embed="rId2"/>
              </a:buBlip>
              <a:defRPr sz="2000">
                <a:solidFill>
                  <a:schemeClr val="tx1"/>
                </a:solidFill>
                <a:latin typeface="Arial" charset="0"/>
              </a:defRPr>
            </a:lvl8pPr>
            <a:lvl9pPr marL="3886200" indent="-228600" eaLnBrk="0" fontAlgn="base" hangingPunct="0">
              <a:spcBef>
                <a:spcPct val="20000"/>
              </a:spcBef>
              <a:spcAft>
                <a:spcPct val="0"/>
              </a:spcAft>
              <a:buClr>
                <a:schemeClr val="hlink"/>
              </a:buClr>
              <a:buFont typeface="Wingdings" pitchFamily="2" charset="2"/>
              <a:buBlip>
                <a:blip r:embed="rId2"/>
              </a:buBlip>
              <a:defRPr sz="2000">
                <a:solidFill>
                  <a:schemeClr val="tx1"/>
                </a:solidFill>
                <a:latin typeface="Arial" charset="0"/>
              </a:defRPr>
            </a:lvl9pPr>
          </a:lstStyle>
          <a:p>
            <a:pPr>
              <a:buSzPct val="110000"/>
              <a:buFont typeface="Wingdings" pitchFamily="2" charset="2"/>
              <a:buChar char="§"/>
            </a:pPr>
            <a:r>
              <a:rPr lang="es-ES_tradnl" altLang="es-ES" sz="2400" dirty="0">
                <a:effectLst>
                  <a:outerShdw blurRad="38100" dist="38100" dir="2700000" algn="tl">
                    <a:srgbClr val="000000"/>
                  </a:outerShdw>
                </a:effectLst>
                <a:latin typeface="+mn-lt"/>
              </a:rPr>
              <a:t>¡Sin "tocar" la aplicación legada!</a:t>
            </a:r>
          </a:p>
          <a:p>
            <a:pPr>
              <a:buSzPct val="110000"/>
              <a:buFont typeface="Wingdings" pitchFamily="2" charset="2"/>
              <a:buNone/>
            </a:pPr>
            <a:endParaRPr lang="es-ES" altLang="es-ES" sz="2400" dirty="0">
              <a:solidFill>
                <a:srgbClr val="003366"/>
              </a:solidFill>
              <a:latin typeface="Tahoma" pitchFamily="34" charset="0"/>
              <a:ea typeface="MS PGothic" pitchFamily="34" charset="-128"/>
            </a:endParaRPr>
          </a:p>
          <a:p>
            <a:pPr>
              <a:buSzPct val="110000"/>
              <a:buFont typeface="Wingdings" pitchFamily="2" charset="2"/>
              <a:buNone/>
            </a:pPr>
            <a:r>
              <a:rPr lang="es-ES" altLang="es-ES" sz="2400" dirty="0">
                <a:solidFill>
                  <a:srgbClr val="003366"/>
                </a:solidFill>
                <a:latin typeface="Tahoma" pitchFamily="34" charset="0"/>
                <a:ea typeface="MS PGothic" pitchFamily="34" charset="-128"/>
              </a:rPr>
              <a:t>	</a:t>
            </a:r>
          </a:p>
          <a:p>
            <a:pPr>
              <a:buSzPct val="110000"/>
              <a:buFont typeface="Wingdings" pitchFamily="2" charset="2"/>
              <a:buNone/>
            </a:pPr>
            <a:r>
              <a:rPr lang="es-ES" altLang="es-ES" sz="2000" dirty="0">
                <a:solidFill>
                  <a:srgbClr val="003366"/>
                </a:solidFill>
                <a:latin typeface="Tahoma" pitchFamily="34" charset="0"/>
                <a:ea typeface="MS PGothic" pitchFamily="34" charset="-128"/>
              </a:rPr>
              <a:t>	</a:t>
            </a:r>
          </a:p>
        </p:txBody>
      </p:sp>
      <p:pic>
        <p:nvPicPr>
          <p:cNvPr id="5" name="Picture 2" descr="http://content.answcdn.com/main/content/img/CDE/_OPAL1.GIF"/>
          <p:cNvPicPr>
            <a:picLocks noChangeAspect="1" noChangeArrowheads="1"/>
          </p:cNvPicPr>
          <p:nvPr/>
        </p:nvPicPr>
        <p:blipFill>
          <a:blip r:embed="rId3" cstate="print"/>
          <a:srcRect/>
          <a:stretch>
            <a:fillRect/>
          </a:stretch>
        </p:blipFill>
        <p:spPr bwMode="auto">
          <a:xfrm>
            <a:off x="107504" y="1268760"/>
            <a:ext cx="5575042" cy="3312368"/>
          </a:xfrm>
          <a:prstGeom prst="rect">
            <a:avLst/>
          </a:prstGeom>
          <a:noFill/>
        </p:spPr>
      </p:pic>
      <p:pic>
        <p:nvPicPr>
          <p:cNvPr id="2052" name="Picture 4" descr="egware.gif (864×78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29074" y="2564903"/>
            <a:ext cx="4707993" cy="4266619"/>
          </a:xfrm>
          <a:prstGeom prst="rect">
            <a:avLst/>
          </a:prstGeom>
          <a:noFill/>
          <a:extLst>
            <a:ext uri="{909E8E84-426E-40DD-AFC4-6F175D3DCCD1}">
              <a14:hiddenFill xmlns:a14="http://schemas.microsoft.com/office/drawing/2010/main">
                <a:solidFill>
                  <a:srgbClr val="FFFFFF"/>
                </a:solidFill>
              </a14:hiddenFill>
            </a:ext>
          </a:extLst>
        </p:spPr>
      </p:pic>
      <p:sp>
        <p:nvSpPr>
          <p:cNvPr id="10" name="9 Flecha curvada hacia abajo"/>
          <p:cNvSpPr/>
          <p:nvPr/>
        </p:nvSpPr>
        <p:spPr>
          <a:xfrm rot="1471213">
            <a:off x="5801232" y="1266876"/>
            <a:ext cx="2148933" cy="1038937"/>
          </a:xfrm>
          <a:prstGeom prst="curvedDownArrow">
            <a:avLst>
              <a:gd name="adj1" fmla="val 50000"/>
              <a:gd name="adj2" fmla="val 90788"/>
              <a:gd name="adj3" fmla="val 25000"/>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072369810"/>
      </p:ext>
    </p:extLst>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API legado </a:t>
            </a:r>
            <a:r>
              <a:rPr lang="es-ES_tradnl" dirty="0">
                <a:sym typeface="Wingdings" panose="05000000000000000000" pitchFamily="2" charset="2"/>
              </a:rPr>
              <a:t> Nuevo API</a:t>
            </a:r>
            <a:endParaRPr lang="es-ES" dirty="0"/>
          </a:p>
        </p:txBody>
      </p:sp>
      <p:sp>
        <p:nvSpPr>
          <p:cNvPr id="3" name="2 Marcador de contenido"/>
          <p:cNvSpPr>
            <a:spLocks noGrp="1"/>
          </p:cNvSpPr>
          <p:nvPr>
            <p:ph idx="1"/>
          </p:nvPr>
        </p:nvSpPr>
        <p:spPr>
          <a:xfrm>
            <a:off x="457200" y="1600200"/>
            <a:ext cx="8507288" cy="4533900"/>
          </a:xfrm>
        </p:spPr>
        <p:txBody>
          <a:bodyPr/>
          <a:lstStyle/>
          <a:p>
            <a:r>
              <a:rPr lang="es-ES_tradnl" dirty="0"/>
              <a:t>API legado</a:t>
            </a:r>
          </a:p>
          <a:p>
            <a:pPr lvl="1"/>
            <a:r>
              <a:rPr lang="es-ES_tradnl" dirty="0" err="1"/>
              <a:t>Cjto</a:t>
            </a:r>
            <a:r>
              <a:rPr lang="es-ES_tradnl" dirty="0"/>
              <a:t>. funciones </a:t>
            </a:r>
            <a:r>
              <a:rPr lang="es-ES_tradnl" dirty="0" err="1"/>
              <a:t>invocables</a:t>
            </a:r>
            <a:r>
              <a:rPr lang="es-ES_tradnl" dirty="0"/>
              <a:t> desde un cierto </a:t>
            </a:r>
            <a:r>
              <a:rPr lang="es-ES_tradnl" dirty="0" err="1"/>
              <a:t>leng</a:t>
            </a:r>
            <a:r>
              <a:rPr lang="es-ES_tradnl" dirty="0"/>
              <a:t>. programación (legado)</a:t>
            </a:r>
          </a:p>
          <a:p>
            <a:pPr lvl="1"/>
            <a:r>
              <a:rPr lang="es-ES_tradnl" dirty="0"/>
              <a:t>Parámetros </a:t>
            </a:r>
            <a:r>
              <a:rPr lang="es-ES_tradnl" dirty="0" err="1"/>
              <a:t>tipados</a:t>
            </a:r>
            <a:r>
              <a:rPr lang="es-ES_tradnl" dirty="0"/>
              <a:t> </a:t>
            </a:r>
            <a:r>
              <a:rPr lang="es-ES_tradnl" dirty="0">
                <a:sym typeface="Wingdings" panose="05000000000000000000" pitchFamily="2" charset="2"/>
              </a:rPr>
              <a:t> resultados </a:t>
            </a:r>
            <a:r>
              <a:rPr lang="es-ES_tradnl" dirty="0" err="1">
                <a:sym typeface="Wingdings" panose="05000000000000000000" pitchFamily="2" charset="2"/>
              </a:rPr>
              <a:t>tipados</a:t>
            </a:r>
            <a:endParaRPr lang="es-ES_tradnl" dirty="0">
              <a:sym typeface="Wingdings" panose="05000000000000000000" pitchFamily="2" charset="2"/>
            </a:endParaRPr>
          </a:p>
          <a:p>
            <a:r>
              <a:rPr lang="es-ES_tradnl" dirty="0">
                <a:sym typeface="Wingdings" panose="05000000000000000000" pitchFamily="2" charset="2"/>
              </a:rPr>
              <a:t>Nuevo API</a:t>
            </a:r>
          </a:p>
          <a:p>
            <a:pPr lvl="1"/>
            <a:r>
              <a:rPr lang="es-ES_tradnl" dirty="0"/>
              <a:t>Nuevo </a:t>
            </a:r>
            <a:r>
              <a:rPr lang="es-ES_tradnl" dirty="0" err="1"/>
              <a:t>cjto</a:t>
            </a:r>
            <a:r>
              <a:rPr lang="es-ES_tradnl" dirty="0"/>
              <a:t>. de funciones </a:t>
            </a:r>
            <a:r>
              <a:rPr lang="es-ES_tradnl" dirty="0" err="1"/>
              <a:t>invocables</a:t>
            </a:r>
            <a:r>
              <a:rPr lang="es-ES_tradnl" dirty="0"/>
              <a:t> desde un cierto </a:t>
            </a:r>
            <a:r>
              <a:rPr lang="es-ES_tradnl" dirty="0" err="1"/>
              <a:t>leng</a:t>
            </a:r>
            <a:r>
              <a:rPr lang="es-ES_tradnl" dirty="0"/>
              <a:t>. programación</a:t>
            </a:r>
          </a:p>
          <a:p>
            <a:pPr lvl="1"/>
            <a:r>
              <a:rPr lang="es-ES_tradnl" dirty="0"/>
              <a:t>Parámetros </a:t>
            </a:r>
            <a:r>
              <a:rPr lang="es-ES_tradnl" dirty="0" err="1"/>
              <a:t>tipados</a:t>
            </a:r>
            <a:r>
              <a:rPr lang="es-ES_tradnl" dirty="0"/>
              <a:t> </a:t>
            </a:r>
            <a:r>
              <a:rPr lang="es-ES_tradnl" dirty="0">
                <a:sym typeface="Wingdings" panose="05000000000000000000" pitchFamily="2" charset="2"/>
              </a:rPr>
              <a:t> resultados </a:t>
            </a:r>
            <a:r>
              <a:rPr lang="es-ES_tradnl" dirty="0" err="1">
                <a:sym typeface="Wingdings" panose="05000000000000000000" pitchFamily="2" charset="2"/>
              </a:rPr>
              <a:t>tipados</a:t>
            </a:r>
            <a:endParaRPr lang="es-ES" dirty="0">
              <a:sym typeface="Wingdings" panose="05000000000000000000" pitchFamily="2" charset="2"/>
            </a:endParaRPr>
          </a:p>
          <a:p>
            <a:pPr lvl="1"/>
            <a:r>
              <a:rPr lang="es-ES_tradnl" dirty="0">
                <a:sym typeface="Wingdings" panose="05000000000000000000" pitchFamily="2" charset="2"/>
              </a:rPr>
              <a:t>Invocarán una o varias funciones legadas</a:t>
            </a:r>
          </a:p>
          <a:p>
            <a:pPr lvl="2"/>
            <a:r>
              <a:rPr lang="es-ES_tradnl" dirty="0"/>
              <a:t>Realizando las transformaciones necesarias</a:t>
            </a:r>
          </a:p>
        </p:txBody>
      </p:sp>
    </p:spTree>
    <p:extLst>
      <p:ext uri="{BB962C8B-B14F-4D97-AF65-F5344CB8AC3E}">
        <p14:creationId xmlns:p14="http://schemas.microsoft.com/office/powerpoint/2010/main" val="4045200179"/>
      </p:ext>
    </p:extLst>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API legado </a:t>
            </a:r>
            <a:r>
              <a:rPr lang="es-ES_tradnl" dirty="0">
                <a:sym typeface="Wingdings" panose="05000000000000000000" pitchFamily="2" charset="2"/>
              </a:rPr>
              <a:t> Nuevo API: posibles problemas</a:t>
            </a:r>
            <a:endParaRPr lang="es-ES" dirty="0"/>
          </a:p>
        </p:txBody>
      </p:sp>
      <p:sp>
        <p:nvSpPr>
          <p:cNvPr id="3" name="2 Marcador de contenido"/>
          <p:cNvSpPr>
            <a:spLocks noGrp="1"/>
          </p:cNvSpPr>
          <p:nvPr>
            <p:ph idx="1"/>
          </p:nvPr>
        </p:nvSpPr>
        <p:spPr/>
        <p:txBody>
          <a:bodyPr/>
          <a:lstStyle/>
          <a:p>
            <a:r>
              <a:rPr lang="es-ES_tradnl" sz="2800" dirty="0"/>
              <a:t>Sincronización</a:t>
            </a:r>
          </a:p>
          <a:p>
            <a:pPr lvl="1"/>
            <a:r>
              <a:rPr lang="es-ES_tradnl" sz="2400" dirty="0"/>
              <a:t>La invocación de ciertas funciones legadas asíncronas puede requerir añadir esperas/sincronización</a:t>
            </a:r>
          </a:p>
          <a:p>
            <a:r>
              <a:rPr lang="es-ES_tradnl" sz="2800" dirty="0"/>
              <a:t>Distintos tipos de datos</a:t>
            </a:r>
          </a:p>
          <a:p>
            <a:pPr lvl="1"/>
            <a:r>
              <a:rPr lang="es-ES_tradnl" sz="2400" dirty="0"/>
              <a:t>Parámetros </a:t>
            </a:r>
            <a:r>
              <a:rPr lang="es-ES_tradnl" sz="2400" dirty="0">
                <a:sym typeface="Wingdings" panose="05000000000000000000" pitchFamily="2" charset="2"/>
              </a:rPr>
              <a:t> parámetros legados</a:t>
            </a:r>
          </a:p>
          <a:p>
            <a:pPr lvl="1"/>
            <a:r>
              <a:rPr lang="es-ES_tradnl" sz="2400" dirty="0">
                <a:sym typeface="Wingdings" panose="05000000000000000000" pitchFamily="2" charset="2"/>
              </a:rPr>
              <a:t>Resultados legados  resultados</a:t>
            </a:r>
          </a:p>
          <a:p>
            <a:pPr lvl="1"/>
            <a:r>
              <a:rPr lang="es-ES_tradnl" sz="2400" dirty="0"/>
              <a:t>Puede requerir de un cierto procesamiento… o no ser posible </a:t>
            </a:r>
            <a:r>
              <a:rPr lang="es-ES_tradnl" sz="2400" dirty="0">
                <a:sym typeface="Wingdings" panose="05000000000000000000" pitchFamily="2" charset="2"/>
              </a:rPr>
              <a:t></a:t>
            </a:r>
            <a:endParaRPr lang="es-ES_tradnl" sz="2400" dirty="0"/>
          </a:p>
          <a:p>
            <a:pPr lvl="2"/>
            <a:r>
              <a:rPr lang="es-ES_tradnl" sz="2000" dirty="0"/>
              <a:t>Ej. 12/04/89 </a:t>
            </a:r>
            <a:r>
              <a:rPr lang="es-ES_tradnl" sz="2000" dirty="0">
                <a:sym typeface="Wingdings" panose="05000000000000000000" pitchFamily="2" charset="2"/>
              </a:rPr>
              <a:t> 12-Abril-1989</a:t>
            </a:r>
          </a:p>
          <a:p>
            <a:pPr lvl="2"/>
            <a:r>
              <a:rPr lang="es-ES_tradnl" sz="2000" dirty="0">
                <a:sym typeface="Wingdings" panose="05000000000000000000" pitchFamily="2" charset="2"/>
              </a:rPr>
              <a:t>Ej. E. Mena  ¿Eduardo Mena? ¿Enrique Mena? Etc.</a:t>
            </a:r>
            <a:endParaRPr lang="es-ES_tradnl" sz="2000" dirty="0"/>
          </a:p>
          <a:p>
            <a:pPr lvl="1"/>
            <a:endParaRPr lang="es-ES_tradnl" sz="2400" dirty="0"/>
          </a:p>
          <a:p>
            <a:pPr lvl="1"/>
            <a:endParaRPr lang="es-ES" sz="2400" dirty="0"/>
          </a:p>
        </p:txBody>
      </p:sp>
    </p:spTree>
    <p:extLst>
      <p:ext uri="{BB962C8B-B14F-4D97-AF65-F5344CB8AC3E}">
        <p14:creationId xmlns:p14="http://schemas.microsoft.com/office/powerpoint/2010/main" val="3331216657"/>
      </p:ext>
    </p:extLst>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API legado </a:t>
            </a:r>
            <a:r>
              <a:rPr lang="es-ES_tradnl" dirty="0">
                <a:sym typeface="Wingdings" panose="05000000000000000000" pitchFamily="2" charset="2"/>
              </a:rPr>
              <a:t> Nuevo API: posibles problemas</a:t>
            </a:r>
            <a:endParaRPr lang="es-ES" dirty="0"/>
          </a:p>
        </p:txBody>
      </p:sp>
      <p:sp>
        <p:nvSpPr>
          <p:cNvPr id="3" name="2 Marcador de contenido"/>
          <p:cNvSpPr>
            <a:spLocks noGrp="1"/>
          </p:cNvSpPr>
          <p:nvPr>
            <p:ph idx="1"/>
          </p:nvPr>
        </p:nvSpPr>
        <p:spPr>
          <a:xfrm>
            <a:off x="457200" y="1600200"/>
            <a:ext cx="8686800" cy="4533900"/>
          </a:xfrm>
        </p:spPr>
        <p:txBody>
          <a:bodyPr/>
          <a:lstStyle/>
          <a:p>
            <a:r>
              <a:rPr lang="es-ES_tradnl" dirty="0"/>
              <a:t>Distintos lenguajes de programación</a:t>
            </a:r>
          </a:p>
          <a:p>
            <a:pPr lvl="1"/>
            <a:r>
              <a:rPr lang="es-ES_tradnl" dirty="0"/>
              <a:t>Ej. Invocar desde Java unas funciones </a:t>
            </a:r>
            <a:r>
              <a:rPr lang="es-ES_tradnl" dirty="0" err="1"/>
              <a:t>Lisp</a:t>
            </a:r>
            <a:endParaRPr lang="es-ES_tradnl" dirty="0"/>
          </a:p>
          <a:p>
            <a:pPr lvl="1"/>
            <a:r>
              <a:rPr lang="es-ES_tradnl" dirty="0"/>
              <a:t>Interfaz del lenguaje con el lenguaje legado</a:t>
            </a:r>
          </a:p>
          <a:p>
            <a:pPr lvl="2"/>
            <a:r>
              <a:rPr lang="es-ES_tradnl" dirty="0"/>
              <a:t>API suministrado por el lenguaje </a:t>
            </a:r>
          </a:p>
          <a:p>
            <a:pPr lvl="2"/>
            <a:r>
              <a:rPr lang="es-ES_tradnl" dirty="0"/>
              <a:t>Ej.: JNI (Java </a:t>
            </a:r>
            <a:r>
              <a:rPr lang="es-ES_tradnl" dirty="0">
                <a:sym typeface="Wingdings" panose="05000000000000000000" pitchFamily="2" charset="2"/>
              </a:rPr>
              <a:t> C, C++, ensamblador, etc.)</a:t>
            </a:r>
            <a:endParaRPr lang="es-ES_tradnl" dirty="0"/>
          </a:p>
          <a:p>
            <a:pPr lvl="1"/>
            <a:r>
              <a:rPr lang="es-ES_tradnl" dirty="0"/>
              <a:t>Encapsulación (</a:t>
            </a:r>
            <a:r>
              <a:rPr lang="es-ES_tradnl" i="1" dirty="0" err="1"/>
              <a:t>wrapper</a:t>
            </a:r>
            <a:r>
              <a:rPr lang="es-ES_tradnl" dirty="0"/>
              <a:t> entre lenguajes)</a:t>
            </a:r>
          </a:p>
          <a:p>
            <a:pPr lvl="2"/>
            <a:r>
              <a:rPr lang="es-ES_tradnl" dirty="0"/>
              <a:t>Invocar métodos legados desde lenguaje moderno</a:t>
            </a:r>
          </a:p>
          <a:p>
            <a:pPr lvl="2"/>
            <a:r>
              <a:rPr lang="es-ES_tradnl" dirty="0"/>
              <a:t>Basado en:</a:t>
            </a:r>
          </a:p>
          <a:p>
            <a:pPr lvl="3"/>
            <a:r>
              <a:rPr lang="es-ES_tradnl" dirty="0" err="1"/>
              <a:t>Redireccionar</a:t>
            </a:r>
            <a:r>
              <a:rPr lang="es-ES_tradnl" dirty="0"/>
              <a:t> entrada + capturar salida  (ej.: Java</a:t>
            </a:r>
            <a:r>
              <a:rPr lang="es-ES_tradnl" dirty="0">
                <a:sym typeface="Wingdings" panose="05000000000000000000" pitchFamily="2" charset="2"/>
              </a:rPr>
              <a:t> </a:t>
            </a:r>
            <a:r>
              <a:rPr lang="es-ES_tradnl" dirty="0" err="1">
                <a:sym typeface="Wingdings" panose="05000000000000000000" pitchFamily="2" charset="2"/>
              </a:rPr>
              <a:t>Lisp</a:t>
            </a:r>
            <a:r>
              <a:rPr lang="es-ES_tradnl" dirty="0">
                <a:sym typeface="Wingdings" panose="05000000000000000000" pitchFamily="2" charset="2"/>
              </a:rPr>
              <a:t>)</a:t>
            </a:r>
            <a:endParaRPr lang="es-ES_tradnl" dirty="0"/>
          </a:p>
          <a:p>
            <a:pPr lvl="3"/>
            <a:r>
              <a:rPr lang="es-ES_tradnl" dirty="0"/>
              <a:t>Tecnologías de integración</a:t>
            </a:r>
          </a:p>
          <a:p>
            <a:pPr lvl="4"/>
            <a:r>
              <a:rPr lang="es-ES_tradnl" dirty="0"/>
              <a:t>Componentes  (ActiveX, Java </a:t>
            </a:r>
            <a:r>
              <a:rPr lang="es-ES_tradnl" dirty="0" err="1"/>
              <a:t>Beans</a:t>
            </a:r>
            <a:r>
              <a:rPr lang="es-ES_tradnl" dirty="0"/>
              <a:t>), objetos remotos (DCOM, CORBA), servicios Web (SOAP)</a:t>
            </a:r>
          </a:p>
          <a:p>
            <a:pPr lvl="3"/>
            <a:endParaRPr lang="es-ES_tradnl" dirty="0"/>
          </a:p>
          <a:p>
            <a:endParaRPr lang="es-ES" dirty="0"/>
          </a:p>
        </p:txBody>
      </p:sp>
    </p:spTree>
    <p:extLst>
      <p:ext uri="{BB962C8B-B14F-4D97-AF65-F5344CB8AC3E}">
        <p14:creationId xmlns:p14="http://schemas.microsoft.com/office/powerpoint/2010/main" val="3911858782"/>
      </p:ext>
    </p:extLst>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Tecnología de componentes</a:t>
            </a:r>
            <a:endParaRPr lang="es-ES" dirty="0"/>
          </a:p>
        </p:txBody>
      </p:sp>
      <p:sp>
        <p:nvSpPr>
          <p:cNvPr id="3" name="2 Marcador de contenido"/>
          <p:cNvSpPr>
            <a:spLocks noGrp="1"/>
          </p:cNvSpPr>
          <p:nvPr>
            <p:ph idx="1"/>
          </p:nvPr>
        </p:nvSpPr>
        <p:spPr/>
        <p:txBody>
          <a:bodyPr/>
          <a:lstStyle/>
          <a:p>
            <a:r>
              <a:rPr lang="es-ES_tradnl" dirty="0"/>
              <a:t>Unidad software compilada reutilizable con interfaz bien definida</a:t>
            </a:r>
          </a:p>
          <a:p>
            <a:r>
              <a:rPr lang="es-ES_tradnl" dirty="0"/>
              <a:t>Un único paquete distribuible, con pocas o ninguna dependencia de otros componentes o paquetes</a:t>
            </a:r>
          </a:p>
          <a:p>
            <a:r>
              <a:rPr lang="es-ES_tradnl" dirty="0"/>
              <a:t>Implementado en cualquier lenguaje y usado desde cualquier lenguaje</a:t>
            </a:r>
          </a:p>
          <a:p>
            <a:r>
              <a:rPr lang="es-ES_tradnl" dirty="0"/>
              <a:t>Ej. COM (ActiveX), Java </a:t>
            </a:r>
            <a:r>
              <a:rPr lang="es-ES_tradnl" dirty="0" err="1"/>
              <a:t>Beans</a:t>
            </a:r>
            <a:r>
              <a:rPr lang="es-ES_tradnl" dirty="0"/>
              <a:t>, </a:t>
            </a:r>
            <a:r>
              <a:rPr lang="es-ES_tradnl" dirty="0" err="1"/>
              <a:t>.Net</a:t>
            </a:r>
            <a:r>
              <a:rPr lang="es-ES_tradnl" dirty="0"/>
              <a:t> </a:t>
            </a:r>
            <a:endParaRPr lang="es-ES" dirty="0"/>
          </a:p>
        </p:txBody>
      </p:sp>
    </p:spTree>
    <p:extLst>
      <p:ext uri="{BB962C8B-B14F-4D97-AF65-F5344CB8AC3E}">
        <p14:creationId xmlns:p14="http://schemas.microsoft.com/office/powerpoint/2010/main" val="2661731296"/>
      </p:ext>
    </p:extLst>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23581"/>
            <a:ext cx="8229600" cy="1143000"/>
          </a:xfrm>
        </p:spPr>
        <p:txBody>
          <a:bodyPr/>
          <a:lstStyle/>
          <a:p>
            <a:r>
              <a:rPr lang="es-ES_tradnl" dirty="0"/>
              <a:t>CORBA</a:t>
            </a:r>
            <a:endParaRPr lang="es-ES" dirty="0"/>
          </a:p>
        </p:txBody>
      </p:sp>
      <p:pic>
        <p:nvPicPr>
          <p:cNvPr id="2052" name="Picture 4" descr="Image79.gif (1047×85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656" y="1305117"/>
            <a:ext cx="6517560" cy="5297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0251746"/>
      </p:ext>
    </p:extLst>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Servicios Web</a:t>
            </a:r>
            <a:endParaRPr lang="es-ES" dirty="0"/>
          </a:p>
        </p:txBody>
      </p:sp>
      <p:pic>
        <p:nvPicPr>
          <p:cNvPr id="3074" name="Picture 2" descr="http://www.emeraldinsight.com/content_images/fig/263021040700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399638"/>
            <a:ext cx="8712968" cy="5279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3987199"/>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116632"/>
            <a:ext cx="8229600" cy="1143000"/>
          </a:xfrm>
        </p:spPr>
        <p:txBody>
          <a:bodyPr/>
          <a:lstStyle/>
          <a:p>
            <a:r>
              <a:rPr lang="es-ES_tradnl" dirty="0"/>
              <a:t>GUI </a:t>
            </a:r>
            <a:r>
              <a:rPr lang="es-ES_tradnl" dirty="0">
                <a:sym typeface="Wingdings" panose="05000000000000000000" pitchFamily="2" charset="2"/>
              </a:rPr>
              <a:t> API</a:t>
            </a:r>
            <a:endParaRPr lang="es-ES" dirty="0"/>
          </a:p>
        </p:txBody>
      </p:sp>
      <p:sp>
        <p:nvSpPr>
          <p:cNvPr id="3" name="2 Marcador de contenido"/>
          <p:cNvSpPr>
            <a:spLocks noGrp="1"/>
          </p:cNvSpPr>
          <p:nvPr>
            <p:ph idx="1"/>
          </p:nvPr>
        </p:nvSpPr>
        <p:spPr>
          <a:xfrm>
            <a:off x="395536" y="1124744"/>
            <a:ext cx="8748464" cy="4533900"/>
          </a:xfrm>
        </p:spPr>
        <p:txBody>
          <a:bodyPr/>
          <a:lstStyle/>
          <a:p>
            <a:r>
              <a:rPr lang="es-ES_tradnl" dirty="0"/>
              <a:t>Programa legado</a:t>
            </a:r>
          </a:p>
          <a:p>
            <a:pPr lvl="1"/>
            <a:r>
              <a:rPr lang="es-ES_tradnl" dirty="0"/>
              <a:t>A través de un GUI recibe datos de dispositivos de entrada del usuario</a:t>
            </a:r>
          </a:p>
          <a:p>
            <a:pPr lvl="1"/>
            <a:r>
              <a:rPr lang="es-ES_tradnl" dirty="0"/>
              <a:t>Realiza cierta tarea con esos datos</a:t>
            </a:r>
          </a:p>
          <a:p>
            <a:pPr lvl="1"/>
            <a:r>
              <a:rPr lang="es-ES_tradnl" dirty="0"/>
              <a:t>Genera salida por pantalla en un entorno gráfico</a:t>
            </a:r>
          </a:p>
          <a:p>
            <a:pPr lvl="2"/>
            <a:r>
              <a:rPr lang="es-ES_tradnl" dirty="0"/>
              <a:t>Texto</a:t>
            </a:r>
          </a:p>
          <a:p>
            <a:pPr lvl="2"/>
            <a:r>
              <a:rPr lang="es-ES_tradnl" dirty="0"/>
              <a:t>Gráficos</a:t>
            </a:r>
          </a:p>
          <a:p>
            <a:pPr lvl="2"/>
            <a:r>
              <a:rPr lang="es-ES_tradnl" dirty="0"/>
              <a:t>Combinado</a:t>
            </a:r>
          </a:p>
          <a:p>
            <a:r>
              <a:rPr lang="es-ES_tradnl" dirty="0"/>
              <a:t>Objetivo</a:t>
            </a:r>
          </a:p>
          <a:p>
            <a:pPr lvl="1"/>
            <a:r>
              <a:rPr lang="es-ES_tradnl" dirty="0" err="1"/>
              <a:t>Cjto</a:t>
            </a:r>
            <a:r>
              <a:rPr lang="es-ES_tradnl" dirty="0"/>
              <a:t>. de funciones </a:t>
            </a:r>
            <a:r>
              <a:rPr lang="es-ES_tradnl" dirty="0" err="1"/>
              <a:t>invocables</a:t>
            </a:r>
            <a:r>
              <a:rPr lang="es-ES_tradnl" dirty="0"/>
              <a:t> por programa que repliquen la interacción del usuario humano</a:t>
            </a:r>
            <a:endParaRPr lang="es-ES" dirty="0"/>
          </a:p>
        </p:txBody>
      </p:sp>
    </p:spTree>
    <p:extLst>
      <p:ext uri="{BB962C8B-B14F-4D97-AF65-F5344CB8AC3E}">
        <p14:creationId xmlns:p14="http://schemas.microsoft.com/office/powerpoint/2010/main" val="1767703823"/>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GUI </a:t>
            </a:r>
            <a:r>
              <a:rPr lang="es-ES_tradnl" dirty="0">
                <a:sym typeface="Wingdings" panose="05000000000000000000" pitchFamily="2" charset="2"/>
              </a:rPr>
              <a:t> API: </a:t>
            </a:r>
            <a:r>
              <a:rPr lang="es-ES_tradnl" dirty="0"/>
              <a:t>Generar entrada de usuario por programa</a:t>
            </a:r>
          </a:p>
        </p:txBody>
      </p:sp>
      <p:sp>
        <p:nvSpPr>
          <p:cNvPr id="3" name="2 Marcador de contenido"/>
          <p:cNvSpPr>
            <a:spLocks noGrp="1"/>
          </p:cNvSpPr>
          <p:nvPr>
            <p:ph idx="1"/>
          </p:nvPr>
        </p:nvSpPr>
        <p:spPr>
          <a:xfrm>
            <a:off x="251520" y="1916832"/>
            <a:ext cx="8784976" cy="4533900"/>
          </a:xfrm>
        </p:spPr>
        <p:txBody>
          <a:bodyPr/>
          <a:lstStyle/>
          <a:p>
            <a:pPr lvl="1"/>
            <a:r>
              <a:rPr lang="es-ES_tradnl" dirty="0"/>
              <a:t>El usuario humano utiliza ciertos dispositivos de entrada para interactuar con el GUI del programa</a:t>
            </a:r>
          </a:p>
          <a:p>
            <a:pPr lvl="2"/>
            <a:r>
              <a:rPr lang="es-ES_tradnl" dirty="0"/>
              <a:t>Teclado, ratón, lápiz ópticos pulsaciones, etc.</a:t>
            </a:r>
          </a:p>
          <a:p>
            <a:pPr lvl="1"/>
            <a:r>
              <a:rPr lang="es-ES_tradnl" dirty="0"/>
              <a:t>Simulación de interacción del usuario</a:t>
            </a:r>
          </a:p>
          <a:p>
            <a:pPr lvl="2"/>
            <a:r>
              <a:rPr lang="es-ES_tradnl" dirty="0" err="1"/>
              <a:t>Redireccionamiento</a:t>
            </a:r>
            <a:r>
              <a:rPr lang="es-ES_tradnl" dirty="0"/>
              <a:t> de la entrada por defecto</a:t>
            </a:r>
          </a:p>
          <a:p>
            <a:pPr lvl="3"/>
            <a:r>
              <a:rPr lang="es-ES_tradnl" dirty="0"/>
              <a:t>Fichero que contiene las pulsaciones de teclado del usuario</a:t>
            </a:r>
          </a:p>
          <a:p>
            <a:pPr lvl="3"/>
            <a:r>
              <a:rPr lang="es-ES_tradnl" dirty="0"/>
              <a:t> kk.exe &lt; datos.txt</a:t>
            </a:r>
          </a:p>
          <a:p>
            <a:pPr lvl="2"/>
            <a:r>
              <a:rPr lang="es-ES_tradnl" dirty="0"/>
              <a:t>Generar eventos nativos de entrada</a:t>
            </a:r>
          </a:p>
          <a:p>
            <a:pPr lvl="3"/>
            <a:r>
              <a:rPr lang="es-ES_tradnl" dirty="0"/>
              <a:t>Ej. </a:t>
            </a:r>
            <a:r>
              <a:rPr lang="es-ES_tradnl" dirty="0" err="1"/>
              <a:t>Java.awt.Robot</a:t>
            </a:r>
            <a:r>
              <a:rPr lang="es-ES_tradnl" dirty="0"/>
              <a:t>  </a:t>
            </a:r>
            <a:r>
              <a:rPr lang="es-ES_tradnl" dirty="0">
                <a:sym typeface="Wingdings" panose="05000000000000000000" pitchFamily="2" charset="2"/>
              </a:rPr>
              <a:t> eventos teclado y ratón</a:t>
            </a:r>
            <a:endParaRPr lang="es-ES_tradnl" dirty="0"/>
          </a:p>
          <a:p>
            <a:pPr lvl="1"/>
            <a:r>
              <a:rPr lang="es-ES_tradnl" dirty="0"/>
              <a:t>El sistema encapsulado no debe notar la diferencia</a:t>
            </a:r>
          </a:p>
        </p:txBody>
      </p:sp>
    </p:spTree>
    <p:extLst>
      <p:ext uri="{BB962C8B-B14F-4D97-AF65-F5344CB8AC3E}">
        <p14:creationId xmlns:p14="http://schemas.microsoft.com/office/powerpoint/2010/main" val="2354991617"/>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116632"/>
            <a:ext cx="8229600" cy="1143000"/>
          </a:xfrm>
        </p:spPr>
        <p:txBody>
          <a:bodyPr/>
          <a:lstStyle/>
          <a:p>
            <a:r>
              <a:rPr lang="es-ES_tradnl" dirty="0"/>
              <a:t>GUI</a:t>
            </a:r>
            <a:r>
              <a:rPr lang="es-ES_tradnl" dirty="0">
                <a:sym typeface="Wingdings" panose="05000000000000000000" pitchFamily="2" charset="2"/>
              </a:rPr>
              <a:t> API: </a:t>
            </a:r>
            <a:r>
              <a:rPr lang="es-ES_tradnl" dirty="0"/>
              <a:t>Captura de la salida de datos</a:t>
            </a:r>
            <a:endParaRPr lang="es-ES" dirty="0"/>
          </a:p>
        </p:txBody>
      </p:sp>
      <p:sp>
        <p:nvSpPr>
          <p:cNvPr id="3" name="2 Marcador de contenido"/>
          <p:cNvSpPr>
            <a:spLocks noGrp="1"/>
          </p:cNvSpPr>
          <p:nvPr>
            <p:ph idx="1"/>
          </p:nvPr>
        </p:nvSpPr>
        <p:spPr>
          <a:xfrm>
            <a:off x="467544" y="1700808"/>
            <a:ext cx="8676456" cy="4968552"/>
          </a:xfrm>
        </p:spPr>
        <p:txBody>
          <a:bodyPr/>
          <a:lstStyle/>
          <a:p>
            <a:r>
              <a:rPr lang="es-ES_tradnl" sz="2800" dirty="0"/>
              <a:t>El programa presenta una salida por pantalla para comunicarse con el usuario humano</a:t>
            </a:r>
          </a:p>
          <a:p>
            <a:pPr lvl="1"/>
            <a:r>
              <a:rPr lang="es-ES_tradnl" sz="2400" dirty="0"/>
              <a:t>Texto</a:t>
            </a:r>
          </a:p>
          <a:p>
            <a:pPr lvl="1"/>
            <a:r>
              <a:rPr lang="es-ES_tradnl" sz="2400" dirty="0"/>
              <a:t>GUI: ventanas, gráficos, animaciones (!!!)</a:t>
            </a:r>
          </a:p>
          <a:p>
            <a:r>
              <a:rPr lang="es-ES_tradnl" dirty="0"/>
              <a:t>“Leer/entender” el resultado por programa</a:t>
            </a:r>
          </a:p>
          <a:p>
            <a:pPr lvl="1"/>
            <a:r>
              <a:rPr lang="es-ES_tradnl" sz="2400" dirty="0" err="1"/>
              <a:t>Redireccionamiento</a:t>
            </a:r>
            <a:r>
              <a:rPr lang="es-ES_tradnl" sz="2400" dirty="0"/>
              <a:t> de la salida</a:t>
            </a:r>
          </a:p>
          <a:p>
            <a:pPr lvl="2"/>
            <a:r>
              <a:rPr lang="es-ES_tradnl" sz="2000" dirty="0"/>
              <a:t>kk.exe &gt; salida.txt</a:t>
            </a:r>
          </a:p>
          <a:p>
            <a:pPr lvl="2"/>
            <a:r>
              <a:rPr lang="es-ES_tradnl" sz="2000" dirty="0"/>
              <a:t>Análisis de la salida</a:t>
            </a:r>
          </a:p>
          <a:p>
            <a:pPr lvl="3"/>
            <a:r>
              <a:rPr lang="es-ES_tradnl" sz="1600" dirty="0"/>
              <a:t>Patrones, analizador léxico-sintáctico</a:t>
            </a:r>
          </a:p>
          <a:p>
            <a:pPr lvl="2"/>
            <a:r>
              <a:rPr lang="es-ES_tradnl" sz="2000" dirty="0"/>
              <a:t>Sólo para texto, y cierto programas/sistemas</a:t>
            </a:r>
          </a:p>
          <a:p>
            <a:pPr lvl="1"/>
            <a:r>
              <a:rPr lang="es-ES_tradnl" sz="2400" dirty="0"/>
              <a:t>Salida gráfica </a:t>
            </a:r>
            <a:r>
              <a:rPr lang="es-ES_tradnl" sz="2400" dirty="0">
                <a:sym typeface="Wingdings" panose="05000000000000000000" pitchFamily="2" charset="2"/>
              </a:rPr>
              <a:t> </a:t>
            </a:r>
            <a:r>
              <a:rPr lang="es-ES_tradnl" sz="2400" dirty="0"/>
              <a:t>captura y análisis de la imagen </a:t>
            </a:r>
            <a:r>
              <a:rPr lang="es-ES_tradnl" sz="2400" dirty="0">
                <a:sym typeface="Wingdings" panose="05000000000000000000" pitchFamily="2" charset="2"/>
              </a:rPr>
              <a:t></a:t>
            </a:r>
            <a:endParaRPr lang="es-ES_tradnl" sz="2400" dirty="0"/>
          </a:p>
        </p:txBody>
      </p:sp>
    </p:spTree>
    <p:extLst>
      <p:ext uri="{BB962C8B-B14F-4D97-AF65-F5344CB8AC3E}">
        <p14:creationId xmlns:p14="http://schemas.microsoft.com/office/powerpoint/2010/main" val="573759288"/>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GUI</a:t>
            </a:r>
            <a:r>
              <a:rPr lang="es-ES_tradnl" dirty="0">
                <a:sym typeface="Wingdings" panose="05000000000000000000" pitchFamily="2" charset="2"/>
              </a:rPr>
              <a:t> API: </a:t>
            </a:r>
            <a:r>
              <a:rPr lang="es-ES_tradnl" i="1" dirty="0"/>
              <a:t>Data </a:t>
            </a:r>
            <a:r>
              <a:rPr lang="es-ES_tradnl" i="1" dirty="0" err="1"/>
              <a:t>Scraping</a:t>
            </a:r>
            <a:endParaRPr lang="es-ES" i="1" dirty="0"/>
          </a:p>
        </p:txBody>
      </p:sp>
      <p:sp>
        <p:nvSpPr>
          <p:cNvPr id="3" name="2 Marcador de contenido"/>
          <p:cNvSpPr>
            <a:spLocks noGrp="1"/>
          </p:cNvSpPr>
          <p:nvPr>
            <p:ph idx="1"/>
          </p:nvPr>
        </p:nvSpPr>
        <p:spPr>
          <a:xfrm>
            <a:off x="516553" y="1336723"/>
            <a:ext cx="8604448" cy="5256584"/>
          </a:xfrm>
        </p:spPr>
        <p:txBody>
          <a:bodyPr/>
          <a:lstStyle/>
          <a:p>
            <a:r>
              <a:rPr lang="es-ES_tradnl" sz="2800" i="1" dirty="0" err="1"/>
              <a:t>Screen</a:t>
            </a:r>
            <a:r>
              <a:rPr lang="es-ES_tradnl" sz="2800" i="1" dirty="0"/>
              <a:t> </a:t>
            </a:r>
            <a:r>
              <a:rPr lang="es-ES_tradnl" sz="2800" i="1" dirty="0" err="1"/>
              <a:t>scraping</a:t>
            </a:r>
            <a:endParaRPr lang="es-ES_tradnl" sz="2800" i="1" dirty="0"/>
          </a:p>
          <a:p>
            <a:pPr lvl="1"/>
            <a:r>
              <a:rPr lang="es-ES_tradnl" sz="2400" dirty="0"/>
              <a:t>Texto: Leer memoria pantalla / interceptar puerto salida datos</a:t>
            </a:r>
          </a:p>
          <a:p>
            <a:pPr lvl="1"/>
            <a:r>
              <a:rPr lang="es-ES_tradnl" sz="2400" dirty="0"/>
              <a:t>Texto, GUI: Captura pantalla </a:t>
            </a:r>
            <a:r>
              <a:rPr lang="es-ES_tradnl" sz="2400" dirty="0">
                <a:sym typeface="Wingdings" panose="05000000000000000000" pitchFamily="2" charset="2"/>
              </a:rPr>
              <a:t> </a:t>
            </a:r>
            <a:r>
              <a:rPr lang="es-ES_tradnl" sz="2400" dirty="0"/>
              <a:t>OCR / análisis de imagen (gráficos)</a:t>
            </a:r>
          </a:p>
          <a:p>
            <a:r>
              <a:rPr lang="es-ES_tradnl" sz="2800" i="1" dirty="0"/>
              <a:t>Web </a:t>
            </a:r>
            <a:r>
              <a:rPr lang="es-ES_tradnl" sz="2800" i="1" dirty="0" err="1"/>
              <a:t>scraping</a:t>
            </a:r>
            <a:endParaRPr lang="es-ES_tradnl" sz="2800" i="1" dirty="0"/>
          </a:p>
          <a:p>
            <a:pPr lvl="1"/>
            <a:r>
              <a:rPr lang="es-ES_tradnl" sz="2400" dirty="0"/>
              <a:t>Analizar HTML (texto estructurado) buscando datos interesantes</a:t>
            </a:r>
          </a:p>
          <a:p>
            <a:r>
              <a:rPr lang="es-ES_tradnl" sz="2800" i="1" dirty="0" err="1"/>
              <a:t>Report</a:t>
            </a:r>
            <a:r>
              <a:rPr lang="es-ES_tradnl" sz="2800" i="1" dirty="0"/>
              <a:t> </a:t>
            </a:r>
            <a:r>
              <a:rPr lang="es-ES_tradnl" sz="2800" i="1" dirty="0" err="1"/>
              <a:t>mining</a:t>
            </a:r>
            <a:endParaRPr lang="es-ES_tradnl" sz="2800" i="1" dirty="0"/>
          </a:p>
          <a:p>
            <a:pPr lvl="1"/>
            <a:r>
              <a:rPr lang="es-ES_tradnl" sz="2400" dirty="0"/>
              <a:t>Extraer datos de informe para humanos (ej. de un </a:t>
            </a:r>
            <a:r>
              <a:rPr lang="es-ES_tradnl" sz="2400" dirty="0" err="1"/>
              <a:t>pdf</a:t>
            </a:r>
            <a:r>
              <a:rPr lang="es-ES_tradnl" sz="2400" dirty="0"/>
              <a:t>)</a:t>
            </a:r>
          </a:p>
          <a:p>
            <a:pPr lvl="1"/>
            <a:r>
              <a:rPr lang="es-ES_tradnl" sz="2400" dirty="0"/>
              <a:t>Procesamiento lenguaje natural</a:t>
            </a:r>
          </a:p>
          <a:p>
            <a:r>
              <a:rPr lang="es-ES_tradnl" dirty="0"/>
              <a:t>Si lo puedes leer, se puede convertir!</a:t>
            </a:r>
          </a:p>
          <a:p>
            <a:pPr lvl="2"/>
            <a:endParaRPr lang="es-ES" sz="1800" dirty="0"/>
          </a:p>
          <a:p>
            <a:endParaRPr lang="es-ES" sz="2400" dirty="0"/>
          </a:p>
          <a:p>
            <a:endParaRPr lang="es-ES" sz="2800" dirty="0"/>
          </a:p>
        </p:txBody>
      </p:sp>
    </p:spTree>
    <p:extLst>
      <p:ext uri="{BB962C8B-B14F-4D97-AF65-F5344CB8AC3E}">
        <p14:creationId xmlns:p14="http://schemas.microsoft.com/office/powerpoint/2010/main" val="2027611721"/>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Título"/>
          <p:cNvSpPr txBox="1">
            <a:spLocks/>
          </p:cNvSpPr>
          <p:nvPr/>
        </p:nvSpPr>
        <p:spPr>
          <a:xfrm>
            <a:off x="457200" y="274638"/>
            <a:ext cx="8229600" cy="1143000"/>
          </a:xfrm>
          <a:prstGeom prst="rect">
            <a:avLst/>
          </a:prstGeom>
        </p:spPr>
        <p:txBody>
          <a:bodyPr/>
          <a:lst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a:lstStyle>
          <a:p>
            <a:r>
              <a:rPr lang="es-ES_tradnl" kern="0" dirty="0">
                <a:sym typeface="Wingdings" panose="05000000000000000000" pitchFamily="2" charset="2"/>
              </a:rPr>
              <a:t>Ejemplo 1 </a:t>
            </a:r>
            <a:r>
              <a:rPr lang="es-ES_tradnl" kern="0" dirty="0" err="1">
                <a:sym typeface="Wingdings" panose="05000000000000000000" pitchFamily="2" charset="2"/>
              </a:rPr>
              <a:t>Screen</a:t>
            </a:r>
            <a:r>
              <a:rPr lang="es-ES_tradnl" kern="0" dirty="0">
                <a:sym typeface="Wingdings" panose="05000000000000000000" pitchFamily="2" charset="2"/>
              </a:rPr>
              <a:t> </a:t>
            </a:r>
            <a:r>
              <a:rPr lang="es-ES_tradnl" kern="0" dirty="0" err="1">
                <a:sym typeface="Wingdings" panose="05000000000000000000" pitchFamily="2" charset="2"/>
              </a:rPr>
              <a:t>Scraping</a:t>
            </a:r>
            <a:r>
              <a:rPr lang="es-ES_tradnl" kern="0" dirty="0">
                <a:sym typeface="Wingdings" panose="05000000000000000000" pitchFamily="2" charset="2"/>
              </a:rPr>
              <a:t>:</a:t>
            </a:r>
          </a:p>
          <a:p>
            <a:r>
              <a:rPr lang="es-ES_tradnl" kern="0" dirty="0">
                <a:sym typeface="Wingdings" panose="05000000000000000000" pitchFamily="2" charset="2"/>
              </a:rPr>
              <a:t>API t</a:t>
            </a:r>
            <a:r>
              <a:rPr lang="es-ES_tradnl" kern="0" dirty="0"/>
              <a:t>erminal </a:t>
            </a:r>
            <a:r>
              <a:rPr lang="es-ES_tradnl" i="1" kern="0" dirty="0" err="1"/>
              <a:t>displayless</a:t>
            </a:r>
            <a:endParaRPr lang="es-ES_tradnl" i="1" kern="0" dirty="0"/>
          </a:p>
        </p:txBody>
      </p:sp>
      <p:sp>
        <p:nvSpPr>
          <p:cNvPr id="5" name="2 Marcador de contenido"/>
          <p:cNvSpPr txBox="1">
            <a:spLocks/>
          </p:cNvSpPr>
          <p:nvPr/>
        </p:nvSpPr>
        <p:spPr>
          <a:xfrm>
            <a:off x="323528" y="1916832"/>
            <a:ext cx="8208912" cy="4533900"/>
          </a:xfrm>
          <a:prstGeom prst="rect">
            <a:avLst/>
          </a:prstGeom>
        </p:spPr>
        <p:txBody>
          <a:bodyPr/>
          <a:lstStyle>
            <a:lvl1pPr marL="342900" indent="-342900" algn="l" rtl="0" eaLnBrk="0" fontAlgn="base" hangingPunct="0">
              <a:spcBef>
                <a:spcPct val="20000"/>
              </a:spcBef>
              <a:spcAft>
                <a:spcPct val="0"/>
              </a:spcAft>
              <a:buClr>
                <a:schemeClr val="hlink"/>
              </a:buClr>
              <a:buFont typeface="Wingdings" pitchFamily="2" charset="2"/>
              <a:buBlip>
                <a:blip r:embed="rId2"/>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5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Blip>
                <a:blip r:embed="rId2"/>
              </a:buBlip>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folHlink"/>
              </a:buClr>
              <a:buSzPct val="5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9pPr>
          </a:lstStyle>
          <a:p>
            <a:r>
              <a:rPr lang="es-ES_tradnl" kern="0" dirty="0"/>
              <a:t>Ej. emular terminal IBM 3270 (1971) para mainframes IBM</a:t>
            </a:r>
          </a:p>
          <a:p>
            <a:pPr lvl="1"/>
            <a:r>
              <a:rPr lang="es-ES_tradnl" kern="0" dirty="0"/>
              <a:t>Ejemplo API </a:t>
            </a:r>
            <a:r>
              <a:rPr lang="es-ES_tradnl" kern="0" dirty="0" err="1"/>
              <a:t>displayless</a:t>
            </a:r>
            <a:r>
              <a:rPr lang="es-ES_tradnl" kern="0" dirty="0"/>
              <a:t>: s3270</a:t>
            </a:r>
          </a:p>
          <a:p>
            <a:pPr lvl="1"/>
            <a:r>
              <a:rPr lang="es-ES_tradnl" kern="0" dirty="0"/>
              <a:t>El </a:t>
            </a:r>
            <a:r>
              <a:rPr lang="es-ES_tradnl" kern="0" dirty="0" err="1"/>
              <a:t>wrapper</a:t>
            </a:r>
            <a:r>
              <a:rPr lang="es-ES_tradnl" kern="0" dirty="0"/>
              <a:t> lanza el terminal </a:t>
            </a:r>
            <a:r>
              <a:rPr lang="es-ES_tradnl" kern="0" dirty="0" err="1"/>
              <a:t>displayless</a:t>
            </a:r>
            <a:r>
              <a:rPr lang="es-ES_tradnl" kern="0" dirty="0"/>
              <a:t> como proceso y accede a su E/S estándar</a:t>
            </a:r>
          </a:p>
          <a:p>
            <a:pPr lvl="1"/>
            <a:endParaRPr lang="es-ES_tradnl" kern="0" dirty="0"/>
          </a:p>
          <a:p>
            <a:pPr lvl="1"/>
            <a:endParaRPr lang="es-ES_tradnl" kern="0" dirty="0"/>
          </a:p>
          <a:p>
            <a:pPr lvl="1"/>
            <a:endParaRPr lang="es-ES_tradnl" kern="0" dirty="0"/>
          </a:p>
        </p:txBody>
      </p:sp>
      <p:pic>
        <p:nvPicPr>
          <p:cNvPr id="2052" name="Picture 4" descr="http://upload.wikimedia.org/wikipedia/commons/a/a8/IBM-3279.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97645" y="4473010"/>
            <a:ext cx="1974355" cy="2196244"/>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img.tfd.com/cde/_IBMMFRM.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80112" y="4428333"/>
            <a:ext cx="3449960" cy="22855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0333682"/>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txBox="1">
            <a:spLocks/>
          </p:cNvSpPr>
          <p:nvPr/>
        </p:nvSpPr>
        <p:spPr>
          <a:xfrm>
            <a:off x="457200" y="274638"/>
            <a:ext cx="8229600" cy="1143000"/>
          </a:xfrm>
          <a:prstGeom prst="rect">
            <a:avLst/>
          </a:prstGeom>
        </p:spPr>
        <p:txBody>
          <a:bodyPr/>
          <a:lst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a:lstStyle>
          <a:p>
            <a:r>
              <a:rPr lang="es-ES_tradnl" kern="0" dirty="0">
                <a:sym typeface="Wingdings" panose="05000000000000000000" pitchFamily="2" charset="2"/>
              </a:rPr>
              <a:t>Ejemplo 1 </a:t>
            </a:r>
            <a:r>
              <a:rPr lang="es-ES_tradnl" kern="0" dirty="0" err="1">
                <a:sym typeface="Wingdings" panose="05000000000000000000" pitchFamily="2" charset="2"/>
              </a:rPr>
              <a:t>Screen</a:t>
            </a:r>
            <a:r>
              <a:rPr lang="es-ES_tradnl" kern="0" dirty="0">
                <a:sym typeface="Wingdings" panose="05000000000000000000" pitchFamily="2" charset="2"/>
              </a:rPr>
              <a:t> </a:t>
            </a:r>
            <a:r>
              <a:rPr lang="es-ES_tradnl" kern="0" dirty="0" err="1">
                <a:sym typeface="Wingdings" panose="05000000000000000000" pitchFamily="2" charset="2"/>
              </a:rPr>
              <a:t>Scraping</a:t>
            </a:r>
            <a:r>
              <a:rPr lang="es-ES_tradnl" kern="0" dirty="0">
                <a:sym typeface="Wingdings" panose="05000000000000000000" pitchFamily="2" charset="2"/>
              </a:rPr>
              <a:t>:</a:t>
            </a:r>
          </a:p>
          <a:p>
            <a:r>
              <a:rPr lang="es-ES_tradnl" kern="0" dirty="0">
                <a:sym typeface="Wingdings" panose="05000000000000000000" pitchFamily="2" charset="2"/>
              </a:rPr>
              <a:t>API t</a:t>
            </a:r>
            <a:r>
              <a:rPr lang="es-ES_tradnl" kern="0" dirty="0"/>
              <a:t>erminal </a:t>
            </a:r>
            <a:r>
              <a:rPr lang="es-ES_tradnl" i="1" kern="0" dirty="0" err="1"/>
              <a:t>displayless</a:t>
            </a:r>
            <a:endParaRPr lang="es-ES_tradnl" i="1" kern="0" dirty="0"/>
          </a:p>
        </p:txBody>
      </p:sp>
      <p:sp>
        <p:nvSpPr>
          <p:cNvPr id="3" name="2 Marcador de contenido"/>
          <p:cNvSpPr txBox="1">
            <a:spLocks/>
          </p:cNvSpPr>
          <p:nvPr/>
        </p:nvSpPr>
        <p:spPr>
          <a:xfrm>
            <a:off x="179512" y="1916832"/>
            <a:ext cx="5976664" cy="4533900"/>
          </a:xfrm>
          <a:prstGeom prst="rect">
            <a:avLst/>
          </a:prstGeom>
        </p:spPr>
        <p:txBody>
          <a:bodyPr/>
          <a:lstStyle>
            <a:lvl1pPr marL="342900" indent="-342900" algn="l" rtl="0" eaLnBrk="0" fontAlgn="base" hangingPunct="0">
              <a:spcBef>
                <a:spcPct val="20000"/>
              </a:spcBef>
              <a:spcAft>
                <a:spcPct val="0"/>
              </a:spcAft>
              <a:buClr>
                <a:schemeClr val="hlink"/>
              </a:buClr>
              <a:buFont typeface="Wingdings" pitchFamily="2" charset="2"/>
              <a:buBlip>
                <a:blip r:embed="rId2"/>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5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Blip>
                <a:blip r:embed="rId2"/>
              </a:buBlip>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folHlink"/>
              </a:buClr>
              <a:buSzPct val="5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9pPr>
          </a:lstStyle>
          <a:p>
            <a:pPr lvl="1"/>
            <a:r>
              <a:rPr lang="es-ES_tradnl" kern="0" dirty="0"/>
              <a:t>Mediante scripts puede enviar comandos y posteriormente capturar la salida</a:t>
            </a:r>
          </a:p>
          <a:p>
            <a:pPr lvl="1"/>
            <a:r>
              <a:rPr lang="es-ES_tradnl" kern="0" dirty="0"/>
              <a:t>Captura de pantalla</a:t>
            </a:r>
          </a:p>
          <a:p>
            <a:pPr lvl="2"/>
            <a:r>
              <a:rPr lang="es-ES_tradnl" kern="0" dirty="0"/>
              <a:t>¡Hay que esperar a que se haya actualizado!</a:t>
            </a:r>
          </a:p>
          <a:p>
            <a:pPr lvl="2"/>
            <a:r>
              <a:rPr lang="es-ES_tradnl" kern="0" dirty="0"/>
              <a:t>Hay primitivas de sincronización</a:t>
            </a:r>
          </a:p>
          <a:p>
            <a:pPr lvl="3">
              <a:buFont typeface="Wingdings" pitchFamily="2" charset="2"/>
              <a:buNone/>
            </a:pPr>
            <a:r>
              <a:rPr lang="es-ES_tradnl" kern="0" dirty="0" err="1">
                <a:latin typeface="Courier New" pitchFamily="49" charset="0"/>
                <a:cs typeface="Courier New" pitchFamily="49" charset="0"/>
              </a:rPr>
              <a:t>wait</a:t>
            </a:r>
            <a:r>
              <a:rPr lang="es-ES_tradnl" kern="0" dirty="0">
                <a:latin typeface="Courier New" pitchFamily="49" charset="0"/>
                <a:cs typeface="Courier New" pitchFamily="49" charset="0"/>
              </a:rPr>
              <a:t>(output)</a:t>
            </a:r>
          </a:p>
          <a:p>
            <a:pPr lvl="2"/>
            <a:r>
              <a:rPr lang="es-ES_tradnl" kern="0" dirty="0"/>
              <a:t>Pero es más fácil</a:t>
            </a:r>
          </a:p>
          <a:p>
            <a:pPr lvl="3"/>
            <a:r>
              <a:rPr lang="es-ES_tradnl" kern="0" dirty="0"/>
              <a:t>Lecturas y análisis hasta que aparezca lo que esperamos</a:t>
            </a:r>
          </a:p>
        </p:txBody>
      </p:sp>
      <p:sp>
        <p:nvSpPr>
          <p:cNvPr id="4" name="3 CuadroTexto"/>
          <p:cNvSpPr txBox="1"/>
          <p:nvPr/>
        </p:nvSpPr>
        <p:spPr>
          <a:xfrm>
            <a:off x="5871556" y="2064296"/>
            <a:ext cx="3164940" cy="1872208"/>
          </a:xfrm>
          <a:prstGeom prst="rect">
            <a:avLst/>
          </a:prstGeom>
          <a:solidFill>
            <a:srgbClr val="000000"/>
          </a:solidFill>
        </p:spPr>
        <p:txBody>
          <a:bodyPr wrap="square" rtlCol="0">
            <a:noAutofit/>
          </a:bodyPr>
          <a:lstStyle/>
          <a:p>
            <a:r>
              <a:rPr lang="es-ES_tradnl" sz="1400" dirty="0">
                <a:solidFill>
                  <a:srgbClr val="33CC33"/>
                </a:solidFill>
                <a:latin typeface="Courier New" pitchFamily="49" charset="0"/>
                <a:cs typeface="Courier New" pitchFamily="49" charset="0"/>
              </a:rPr>
              <a:t>&gt;ws3270</a:t>
            </a:r>
          </a:p>
          <a:p>
            <a:r>
              <a:rPr lang="en-US" sz="1400" dirty="0">
                <a:solidFill>
                  <a:srgbClr val="33CC33"/>
                </a:solidFill>
                <a:latin typeface="Courier New" pitchFamily="49" charset="0"/>
                <a:cs typeface="Courier New" pitchFamily="49" charset="0"/>
              </a:rPr>
              <a:t>connect XXX.XXX.XXX.XXX:XXX</a:t>
            </a:r>
          </a:p>
          <a:p>
            <a:r>
              <a:rPr lang="en-US" sz="1400" dirty="0">
                <a:solidFill>
                  <a:srgbClr val="33CC33"/>
                </a:solidFill>
                <a:latin typeface="Courier New" pitchFamily="49" charset="0"/>
                <a:cs typeface="Courier New" pitchFamily="49" charset="0"/>
              </a:rPr>
              <a:t>string("command")</a:t>
            </a:r>
          </a:p>
          <a:p>
            <a:r>
              <a:rPr lang="en-US" sz="1400" dirty="0">
                <a:solidFill>
                  <a:srgbClr val="33CC33"/>
                </a:solidFill>
                <a:latin typeface="Courier New" pitchFamily="49" charset="0"/>
                <a:cs typeface="Courier New" pitchFamily="49" charset="0"/>
              </a:rPr>
              <a:t>enter()</a:t>
            </a:r>
          </a:p>
          <a:p>
            <a:r>
              <a:rPr lang="en-US" sz="1400" dirty="0" err="1">
                <a:solidFill>
                  <a:srgbClr val="33CC33"/>
                </a:solidFill>
                <a:latin typeface="Courier New" pitchFamily="49" charset="0"/>
                <a:cs typeface="Courier New" pitchFamily="49" charset="0"/>
              </a:rPr>
              <a:t>ascii</a:t>
            </a:r>
            <a:r>
              <a:rPr lang="en-US" sz="1400" dirty="0">
                <a:solidFill>
                  <a:srgbClr val="33CC33"/>
                </a:solidFill>
                <a:latin typeface="Courier New" pitchFamily="49" charset="0"/>
                <a:cs typeface="Courier New" pitchFamily="49" charset="0"/>
              </a:rPr>
              <a:t>()</a:t>
            </a:r>
          </a:p>
          <a:p>
            <a:endParaRPr lang="en-US" sz="1400" dirty="0">
              <a:solidFill>
                <a:srgbClr val="33CC33"/>
              </a:solidFill>
              <a:latin typeface="Courier New" pitchFamily="49" charset="0"/>
              <a:cs typeface="Courier New" pitchFamily="49" charset="0"/>
            </a:endParaRPr>
          </a:p>
          <a:p>
            <a:r>
              <a:rPr lang="en-US" sz="1400" dirty="0">
                <a:solidFill>
                  <a:srgbClr val="33CC33"/>
                </a:solidFill>
                <a:latin typeface="Courier New" pitchFamily="49" charset="0"/>
                <a:cs typeface="Courier New" pitchFamily="49" charset="0"/>
              </a:rPr>
              <a:t>L U </a:t>
            </a:r>
            <a:r>
              <a:rPr lang="en-US" sz="1400" dirty="0" err="1">
                <a:solidFill>
                  <a:srgbClr val="33CC33"/>
                </a:solidFill>
                <a:latin typeface="Courier New" pitchFamily="49" charset="0"/>
                <a:cs typeface="Courier New" pitchFamily="49" charset="0"/>
              </a:rPr>
              <a:t>U</a:t>
            </a:r>
            <a:r>
              <a:rPr lang="en-US" sz="1400" dirty="0">
                <a:solidFill>
                  <a:srgbClr val="33CC33"/>
                </a:solidFill>
                <a:latin typeface="Courier New" pitchFamily="49" charset="0"/>
                <a:cs typeface="Courier New" pitchFamily="49" charset="0"/>
              </a:rPr>
              <a:t> N </a:t>
            </a:r>
            <a:r>
              <a:rPr lang="en-US" sz="1400" dirty="0" err="1">
                <a:solidFill>
                  <a:srgbClr val="33CC33"/>
                </a:solidFill>
                <a:latin typeface="Courier New" pitchFamily="49" charset="0"/>
                <a:cs typeface="Courier New" pitchFamily="49" charset="0"/>
              </a:rPr>
              <a:t>N</a:t>
            </a:r>
            <a:r>
              <a:rPr lang="en-US" sz="1400" dirty="0">
                <a:solidFill>
                  <a:srgbClr val="33CC33"/>
                </a:solidFill>
                <a:latin typeface="Courier New" pitchFamily="49" charset="0"/>
                <a:cs typeface="Courier New" pitchFamily="49" charset="0"/>
              </a:rPr>
              <a:t> 4 24 80 0 0 0x0 -</a:t>
            </a:r>
          </a:p>
          <a:p>
            <a:r>
              <a:rPr lang="en-US" sz="1400" dirty="0">
                <a:solidFill>
                  <a:srgbClr val="33CC33"/>
                </a:solidFill>
                <a:latin typeface="Courier New" pitchFamily="49" charset="0"/>
                <a:cs typeface="Courier New" pitchFamily="49" charset="0"/>
              </a:rPr>
              <a:t>ok</a:t>
            </a:r>
            <a:endParaRPr lang="es-ES_tradnl" sz="1400" dirty="0">
              <a:solidFill>
                <a:srgbClr val="33CC33"/>
              </a:solidFill>
              <a:latin typeface="Courier New" pitchFamily="49" charset="0"/>
              <a:cs typeface="Courier New" pitchFamily="49" charset="0"/>
            </a:endParaRPr>
          </a:p>
          <a:p>
            <a:pPr lvl="1">
              <a:buNone/>
            </a:pPr>
            <a:endParaRPr lang="en-US" sz="1200" dirty="0">
              <a:solidFill>
                <a:srgbClr val="33CC33"/>
              </a:solidFill>
            </a:endParaRPr>
          </a:p>
        </p:txBody>
      </p:sp>
    </p:spTree>
    <p:extLst>
      <p:ext uri="{BB962C8B-B14F-4D97-AF65-F5344CB8AC3E}">
        <p14:creationId xmlns:p14="http://schemas.microsoft.com/office/powerpoint/2010/main" val="3333235811"/>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a:xfrm>
            <a:off x="457200" y="1600200"/>
            <a:ext cx="8686800" cy="4533900"/>
          </a:xfrm>
          <a:prstGeom prst="rect">
            <a:avLst/>
          </a:prstGeom>
        </p:spPr>
        <p:txBody>
          <a:bodyPr/>
          <a:lstStyle>
            <a:lvl1pPr marL="342900" indent="-342900" algn="l" rtl="0" eaLnBrk="0" fontAlgn="base" hangingPunct="0">
              <a:spcBef>
                <a:spcPct val="20000"/>
              </a:spcBef>
              <a:spcAft>
                <a:spcPct val="0"/>
              </a:spcAft>
              <a:buClr>
                <a:schemeClr val="hlink"/>
              </a:buClr>
              <a:buFont typeface="Wingdings" pitchFamily="2" charset="2"/>
              <a:buBlip>
                <a:blip r:embed="rId2"/>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5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Blip>
                <a:blip r:embed="rId2"/>
              </a:buBlip>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folHlink"/>
              </a:buClr>
              <a:buSzPct val="5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9pPr>
          </a:lstStyle>
          <a:p>
            <a:pPr lvl="1" eaLnBrk="1" hangingPunct="1">
              <a:buFont typeface="Wingdings" pitchFamily="2" charset="2"/>
              <a:buNone/>
            </a:pPr>
            <a:endParaRPr lang="es-ES" altLang="es-ES" kern="0"/>
          </a:p>
          <a:p>
            <a:pPr eaLnBrk="1" hangingPunct="1"/>
            <a:endParaRPr lang="es-ES" altLang="es-ES" kern="0"/>
          </a:p>
          <a:p>
            <a:pPr eaLnBrk="1" hangingPunct="1"/>
            <a:endParaRPr lang="es-ES" altLang="es-ES" kern="0" dirty="0"/>
          </a:p>
        </p:txBody>
      </p:sp>
      <p:pic>
        <p:nvPicPr>
          <p:cNvPr id="5" name="Picture 2" descr="C:\Users\ccatalan\AppData\Local\Microsoft\Windows\Temporary Internet Files\Content.IE5\BRQ2AHHL\MC900440682[1].png"/>
          <p:cNvPicPr>
            <a:picLocks noChangeAspect="1" noChangeArrowheads="1"/>
          </p:cNvPicPr>
          <p:nvPr/>
        </p:nvPicPr>
        <p:blipFill>
          <a:blip r:embed="rId3" cstate="print"/>
          <a:srcRect/>
          <a:stretch>
            <a:fillRect/>
          </a:stretch>
        </p:blipFill>
        <p:spPr bwMode="auto">
          <a:xfrm>
            <a:off x="467544" y="3573016"/>
            <a:ext cx="1230689" cy="1230689"/>
          </a:xfrm>
          <a:prstGeom prst="rect">
            <a:avLst/>
          </a:prstGeom>
          <a:noFill/>
        </p:spPr>
      </p:pic>
      <p:sp>
        <p:nvSpPr>
          <p:cNvPr id="6" name="1 Título"/>
          <p:cNvSpPr txBox="1">
            <a:spLocks/>
          </p:cNvSpPr>
          <p:nvPr/>
        </p:nvSpPr>
        <p:spPr>
          <a:xfrm>
            <a:off x="107504" y="274638"/>
            <a:ext cx="9036496" cy="1143000"/>
          </a:xfrm>
          <a:prstGeom prst="rect">
            <a:avLst/>
          </a:prstGeom>
        </p:spPr>
        <p:txBody>
          <a:bodyPr/>
          <a:lst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a:lstStyle>
          <a:p>
            <a:pPr>
              <a:defRPr/>
            </a:pPr>
            <a:r>
              <a:rPr lang="es-ES_tradnl" i="1" kern="0" dirty="0"/>
              <a:t>GUI-</a:t>
            </a:r>
            <a:r>
              <a:rPr lang="es-ES_tradnl" i="1" kern="0" dirty="0" err="1"/>
              <a:t>to</a:t>
            </a:r>
            <a:r>
              <a:rPr lang="es-ES_tradnl" i="1" kern="0" dirty="0"/>
              <a:t>-Host (terminal displayless)</a:t>
            </a:r>
            <a:endParaRPr lang="es-ES" i="1" kern="0" dirty="0"/>
          </a:p>
        </p:txBody>
      </p:sp>
      <p:grpSp>
        <p:nvGrpSpPr>
          <p:cNvPr id="7" name="6 Grupo"/>
          <p:cNvGrpSpPr/>
          <p:nvPr/>
        </p:nvGrpSpPr>
        <p:grpSpPr>
          <a:xfrm>
            <a:off x="2483768" y="2780928"/>
            <a:ext cx="6408712" cy="2592288"/>
            <a:chOff x="2483768" y="2780928"/>
            <a:chExt cx="6408712" cy="2592288"/>
          </a:xfrm>
        </p:grpSpPr>
        <p:sp>
          <p:nvSpPr>
            <p:cNvPr id="8" name="7 CuadroTexto"/>
            <p:cNvSpPr txBox="1"/>
            <p:nvPr/>
          </p:nvSpPr>
          <p:spPr>
            <a:xfrm>
              <a:off x="2483768" y="2780928"/>
              <a:ext cx="6408712" cy="2592288"/>
            </a:xfrm>
            <a:prstGeom prst="rect">
              <a:avLst/>
            </a:prstGeom>
            <a:solidFill>
              <a:schemeClr val="tx1"/>
            </a:solidFill>
            <a:ln>
              <a:solidFill>
                <a:schemeClr val="accent5">
                  <a:lumMod val="10000"/>
                </a:schemeClr>
              </a:solidFill>
            </a:ln>
          </p:spPr>
          <p:txBody>
            <a:bodyPr wrap="square" rtlCol="0">
              <a:noAutofit/>
            </a:bodyPr>
            <a:lstStyle/>
            <a:p>
              <a:pPr algn="ctr"/>
              <a:endParaRPr lang="es-ES" dirty="0"/>
            </a:p>
            <a:p>
              <a:pPr algn="ctr"/>
              <a:endParaRPr lang="es-ES" dirty="0">
                <a:solidFill>
                  <a:schemeClr val="accent5">
                    <a:lumMod val="10000"/>
                  </a:schemeClr>
                </a:solidFill>
              </a:endParaRPr>
            </a:p>
          </p:txBody>
        </p:sp>
        <p:sp>
          <p:nvSpPr>
            <p:cNvPr id="9" name="8 CuadroTexto"/>
            <p:cNvSpPr txBox="1"/>
            <p:nvPr/>
          </p:nvSpPr>
          <p:spPr>
            <a:xfrm>
              <a:off x="3995936" y="3140968"/>
              <a:ext cx="4752528" cy="2016224"/>
            </a:xfrm>
            <a:prstGeom prst="rect">
              <a:avLst/>
            </a:prstGeom>
            <a:solidFill>
              <a:schemeClr val="tx1"/>
            </a:solidFill>
            <a:ln>
              <a:solidFill>
                <a:schemeClr val="accent5">
                  <a:lumMod val="10000"/>
                </a:schemeClr>
              </a:solidFill>
            </a:ln>
          </p:spPr>
          <p:txBody>
            <a:bodyPr wrap="square" rtlCol="0">
              <a:noAutofit/>
            </a:bodyPr>
            <a:lstStyle/>
            <a:p>
              <a:pPr algn="ctr"/>
              <a:endParaRPr lang="es-ES" dirty="0"/>
            </a:p>
          </p:txBody>
        </p:sp>
        <p:sp>
          <p:nvSpPr>
            <p:cNvPr id="10" name="9 CuadroTexto"/>
            <p:cNvSpPr txBox="1"/>
            <p:nvPr/>
          </p:nvSpPr>
          <p:spPr>
            <a:xfrm>
              <a:off x="6804248" y="3501008"/>
              <a:ext cx="1800200" cy="1296144"/>
            </a:xfrm>
            <a:prstGeom prst="rect">
              <a:avLst/>
            </a:prstGeom>
            <a:solidFill>
              <a:schemeClr val="tx1"/>
            </a:solidFill>
            <a:ln>
              <a:solidFill>
                <a:schemeClr val="accent5">
                  <a:lumMod val="10000"/>
                </a:schemeClr>
              </a:solidFill>
            </a:ln>
          </p:spPr>
          <p:txBody>
            <a:bodyPr wrap="square" rtlCol="0">
              <a:noAutofit/>
            </a:bodyPr>
            <a:lstStyle/>
            <a:p>
              <a:pPr algn="ctr"/>
              <a:endParaRPr lang="es-ES" dirty="0"/>
            </a:p>
            <a:p>
              <a:pPr algn="ctr"/>
              <a:r>
                <a:rPr lang="es-ES" dirty="0">
                  <a:solidFill>
                    <a:schemeClr val="accent5">
                      <a:lumMod val="10000"/>
                    </a:schemeClr>
                  </a:solidFill>
                </a:rPr>
                <a:t>Host (SL)</a:t>
              </a:r>
            </a:p>
          </p:txBody>
        </p:sp>
        <p:sp>
          <p:nvSpPr>
            <p:cNvPr id="11" name="10 CuadroTexto"/>
            <p:cNvSpPr txBox="1"/>
            <p:nvPr/>
          </p:nvSpPr>
          <p:spPr>
            <a:xfrm>
              <a:off x="6372200" y="3861048"/>
              <a:ext cx="792088" cy="792088"/>
            </a:xfrm>
            <a:prstGeom prst="rect">
              <a:avLst/>
            </a:prstGeom>
            <a:solidFill>
              <a:schemeClr val="tx1"/>
            </a:solidFill>
            <a:ln>
              <a:solidFill>
                <a:schemeClr val="accent5">
                  <a:lumMod val="10000"/>
                </a:schemeClr>
              </a:solidFill>
            </a:ln>
          </p:spPr>
          <p:txBody>
            <a:bodyPr wrap="square" rtlCol="0">
              <a:noAutofit/>
            </a:bodyPr>
            <a:lstStyle/>
            <a:p>
              <a:pPr algn="ctr"/>
              <a:r>
                <a:rPr lang="es-ES" sz="1600" dirty="0">
                  <a:solidFill>
                    <a:schemeClr val="accent5">
                      <a:lumMod val="10000"/>
                    </a:schemeClr>
                  </a:solidFill>
                </a:rPr>
                <a:t>3270 PORT</a:t>
              </a:r>
            </a:p>
          </p:txBody>
        </p:sp>
        <p:sp>
          <p:nvSpPr>
            <p:cNvPr id="12" name="11 CuadroTexto"/>
            <p:cNvSpPr txBox="1"/>
            <p:nvPr/>
          </p:nvSpPr>
          <p:spPr>
            <a:xfrm>
              <a:off x="3563888" y="4077072"/>
              <a:ext cx="792088" cy="432048"/>
            </a:xfrm>
            <a:prstGeom prst="rect">
              <a:avLst/>
            </a:prstGeom>
            <a:solidFill>
              <a:schemeClr val="tx1"/>
            </a:solidFill>
            <a:ln>
              <a:solidFill>
                <a:schemeClr val="accent5">
                  <a:lumMod val="10000"/>
                </a:schemeClr>
              </a:solidFill>
            </a:ln>
          </p:spPr>
          <p:txBody>
            <a:bodyPr wrap="square" rtlCol="0">
              <a:noAutofit/>
            </a:bodyPr>
            <a:lstStyle/>
            <a:p>
              <a:pPr algn="ctr"/>
              <a:r>
                <a:rPr lang="es-ES" dirty="0">
                  <a:solidFill>
                    <a:schemeClr val="accent5">
                      <a:lumMod val="10000"/>
                    </a:schemeClr>
                  </a:solidFill>
                </a:rPr>
                <a:t>API</a:t>
              </a:r>
            </a:p>
          </p:txBody>
        </p:sp>
        <p:sp>
          <p:nvSpPr>
            <p:cNvPr id="13" name="12 CuadroTexto"/>
            <p:cNvSpPr txBox="1"/>
            <p:nvPr/>
          </p:nvSpPr>
          <p:spPr>
            <a:xfrm>
              <a:off x="2555776" y="2780928"/>
              <a:ext cx="1944216" cy="360040"/>
            </a:xfrm>
            <a:prstGeom prst="rect">
              <a:avLst/>
            </a:prstGeom>
            <a:noFill/>
            <a:ln>
              <a:noFill/>
            </a:ln>
          </p:spPr>
          <p:txBody>
            <a:bodyPr wrap="square" rtlCol="0">
              <a:noAutofit/>
            </a:bodyPr>
            <a:lstStyle/>
            <a:p>
              <a:r>
                <a:rPr lang="es-ES" dirty="0">
                  <a:solidFill>
                    <a:schemeClr val="accent5">
                      <a:lumMod val="10000"/>
                    </a:schemeClr>
                  </a:solidFill>
                </a:rPr>
                <a:t>Aplicación</a:t>
              </a:r>
            </a:p>
          </p:txBody>
        </p:sp>
        <p:cxnSp>
          <p:nvCxnSpPr>
            <p:cNvPr id="14" name="13 Conector recto de flecha"/>
            <p:cNvCxnSpPr>
              <a:stCxn id="19" idx="3"/>
            </p:cNvCxnSpPr>
            <p:nvPr/>
          </p:nvCxnSpPr>
          <p:spPr>
            <a:xfrm>
              <a:off x="2843808" y="4293096"/>
              <a:ext cx="720080" cy="0"/>
            </a:xfrm>
            <a:prstGeom prst="straightConnector1">
              <a:avLst/>
            </a:prstGeom>
            <a:ln w="25400">
              <a:solidFill>
                <a:schemeClr val="accent5">
                  <a:lumMod val="10000"/>
                </a:schemeClr>
              </a:solidFill>
              <a:headEnd type="triangle" w="lg" len="med"/>
              <a:tailEnd type="triangle" w="lg" len="med"/>
            </a:ln>
          </p:spPr>
          <p:style>
            <a:lnRef idx="1">
              <a:schemeClr val="accent1"/>
            </a:lnRef>
            <a:fillRef idx="0">
              <a:schemeClr val="accent1"/>
            </a:fillRef>
            <a:effectRef idx="0">
              <a:schemeClr val="accent1"/>
            </a:effectRef>
            <a:fontRef idx="minor">
              <a:schemeClr val="tx1"/>
            </a:fontRef>
          </p:style>
        </p:cxnSp>
        <p:sp>
          <p:nvSpPr>
            <p:cNvPr id="15" name="14 CuadroTexto"/>
            <p:cNvSpPr txBox="1"/>
            <p:nvPr/>
          </p:nvSpPr>
          <p:spPr>
            <a:xfrm>
              <a:off x="4067944" y="3212976"/>
              <a:ext cx="1440160" cy="360040"/>
            </a:xfrm>
            <a:prstGeom prst="rect">
              <a:avLst/>
            </a:prstGeom>
            <a:noFill/>
            <a:ln>
              <a:noFill/>
            </a:ln>
          </p:spPr>
          <p:txBody>
            <a:bodyPr wrap="square" rtlCol="0">
              <a:noAutofit/>
            </a:bodyPr>
            <a:lstStyle/>
            <a:p>
              <a:pPr algn="ctr"/>
              <a:r>
                <a:rPr lang="es-ES" dirty="0" err="1">
                  <a:solidFill>
                    <a:schemeClr val="accent5">
                      <a:lumMod val="10000"/>
                    </a:schemeClr>
                  </a:solidFill>
                </a:rPr>
                <a:t>Wrapper</a:t>
              </a:r>
              <a:endParaRPr lang="es-ES" dirty="0">
                <a:solidFill>
                  <a:schemeClr val="accent5">
                    <a:lumMod val="10000"/>
                  </a:schemeClr>
                </a:solidFill>
              </a:endParaRPr>
            </a:p>
          </p:txBody>
        </p:sp>
        <p:sp>
          <p:nvSpPr>
            <p:cNvPr id="16" name="15 CuadroTexto"/>
            <p:cNvSpPr txBox="1"/>
            <p:nvPr/>
          </p:nvSpPr>
          <p:spPr>
            <a:xfrm>
              <a:off x="4716016" y="3861048"/>
              <a:ext cx="1296144" cy="792088"/>
            </a:xfrm>
            <a:prstGeom prst="rect">
              <a:avLst/>
            </a:prstGeom>
            <a:solidFill>
              <a:schemeClr val="tx1"/>
            </a:solidFill>
            <a:ln>
              <a:solidFill>
                <a:schemeClr val="accent5">
                  <a:lumMod val="10000"/>
                </a:schemeClr>
              </a:solidFill>
            </a:ln>
          </p:spPr>
          <p:txBody>
            <a:bodyPr wrap="square" lIns="18000" rIns="18000" rtlCol="0">
              <a:noAutofit/>
            </a:bodyPr>
            <a:lstStyle/>
            <a:p>
              <a:pPr algn="ctr"/>
              <a:r>
                <a:rPr lang="es-ES" dirty="0">
                  <a:solidFill>
                    <a:schemeClr val="accent5">
                      <a:lumMod val="10000"/>
                    </a:schemeClr>
                  </a:solidFill>
                </a:rPr>
                <a:t>3270 </a:t>
              </a:r>
              <a:r>
                <a:rPr lang="es-ES" dirty="0" err="1">
                  <a:solidFill>
                    <a:schemeClr val="accent5">
                      <a:lumMod val="10000"/>
                    </a:schemeClr>
                  </a:solidFill>
                </a:rPr>
                <a:t>displayless</a:t>
              </a:r>
              <a:endParaRPr lang="es-ES" dirty="0">
                <a:solidFill>
                  <a:schemeClr val="accent5">
                    <a:lumMod val="10000"/>
                  </a:schemeClr>
                </a:solidFill>
              </a:endParaRPr>
            </a:p>
          </p:txBody>
        </p:sp>
        <p:cxnSp>
          <p:nvCxnSpPr>
            <p:cNvPr id="17" name="16 Conector recto de flecha"/>
            <p:cNvCxnSpPr>
              <a:stCxn id="16" idx="3"/>
              <a:endCxn id="11" idx="1"/>
            </p:cNvCxnSpPr>
            <p:nvPr/>
          </p:nvCxnSpPr>
          <p:spPr>
            <a:xfrm>
              <a:off x="6012160" y="4257092"/>
              <a:ext cx="360040" cy="0"/>
            </a:xfrm>
            <a:prstGeom prst="straightConnector1">
              <a:avLst/>
            </a:prstGeom>
            <a:ln w="25400">
              <a:solidFill>
                <a:schemeClr val="accent5">
                  <a:lumMod val="10000"/>
                </a:schemeClr>
              </a:solidFill>
              <a:headEnd type="triangle" w="lg" len="med"/>
              <a:tailEnd type="triangle" w="lg" len="med"/>
            </a:ln>
          </p:spPr>
          <p:style>
            <a:lnRef idx="1">
              <a:schemeClr val="accent1"/>
            </a:lnRef>
            <a:fillRef idx="0">
              <a:schemeClr val="accent1"/>
            </a:fillRef>
            <a:effectRef idx="0">
              <a:schemeClr val="accent1"/>
            </a:effectRef>
            <a:fontRef idx="minor">
              <a:schemeClr val="tx1"/>
            </a:fontRef>
          </p:style>
        </p:cxnSp>
        <p:cxnSp>
          <p:nvCxnSpPr>
            <p:cNvPr id="18" name="17 Conector recto de flecha"/>
            <p:cNvCxnSpPr/>
            <p:nvPr/>
          </p:nvCxnSpPr>
          <p:spPr>
            <a:xfrm>
              <a:off x="4355976" y="4293096"/>
              <a:ext cx="360040" cy="0"/>
            </a:xfrm>
            <a:prstGeom prst="straightConnector1">
              <a:avLst/>
            </a:prstGeom>
            <a:ln w="25400">
              <a:solidFill>
                <a:schemeClr val="accent5">
                  <a:lumMod val="10000"/>
                </a:schemeClr>
              </a:solidFill>
              <a:headEnd type="triangle" w="lg" len="med"/>
              <a:tailEnd type="triangle" w="lg" len="med"/>
            </a:ln>
          </p:spPr>
          <p:style>
            <a:lnRef idx="1">
              <a:schemeClr val="accent1"/>
            </a:lnRef>
            <a:fillRef idx="0">
              <a:schemeClr val="accent1"/>
            </a:fillRef>
            <a:effectRef idx="0">
              <a:schemeClr val="accent1"/>
            </a:effectRef>
            <a:fontRef idx="minor">
              <a:schemeClr val="tx1"/>
            </a:fontRef>
          </p:style>
        </p:cxnSp>
      </p:grpSp>
      <p:sp>
        <p:nvSpPr>
          <p:cNvPr id="19" name="18 CuadroTexto"/>
          <p:cNvSpPr txBox="1"/>
          <p:nvPr/>
        </p:nvSpPr>
        <p:spPr>
          <a:xfrm>
            <a:off x="2051720" y="4077072"/>
            <a:ext cx="792088" cy="432048"/>
          </a:xfrm>
          <a:prstGeom prst="rect">
            <a:avLst/>
          </a:prstGeom>
          <a:solidFill>
            <a:schemeClr val="tx1"/>
          </a:solidFill>
          <a:ln>
            <a:solidFill>
              <a:schemeClr val="accent5">
                <a:lumMod val="10000"/>
              </a:schemeClr>
            </a:solidFill>
          </a:ln>
        </p:spPr>
        <p:txBody>
          <a:bodyPr wrap="square" rtlCol="0">
            <a:noAutofit/>
          </a:bodyPr>
          <a:lstStyle/>
          <a:p>
            <a:pPr algn="ctr"/>
            <a:r>
              <a:rPr lang="es-ES" dirty="0">
                <a:solidFill>
                  <a:schemeClr val="accent5">
                    <a:lumMod val="10000"/>
                  </a:schemeClr>
                </a:solidFill>
              </a:rPr>
              <a:t>GUI</a:t>
            </a:r>
          </a:p>
        </p:txBody>
      </p:sp>
    </p:spTree>
    <p:extLst>
      <p:ext uri="{BB962C8B-B14F-4D97-AF65-F5344CB8AC3E}">
        <p14:creationId xmlns:p14="http://schemas.microsoft.com/office/powerpoint/2010/main" val="1292137044"/>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4 Grupo"/>
          <p:cNvGrpSpPr/>
          <p:nvPr/>
        </p:nvGrpSpPr>
        <p:grpSpPr>
          <a:xfrm>
            <a:off x="2483768" y="2780928"/>
            <a:ext cx="6408712" cy="2592288"/>
            <a:chOff x="2483768" y="2780928"/>
            <a:chExt cx="6408712" cy="2592288"/>
          </a:xfrm>
        </p:grpSpPr>
        <p:sp>
          <p:nvSpPr>
            <p:cNvPr id="6" name="5 CuadroTexto"/>
            <p:cNvSpPr txBox="1"/>
            <p:nvPr/>
          </p:nvSpPr>
          <p:spPr>
            <a:xfrm>
              <a:off x="2483768" y="2780928"/>
              <a:ext cx="6408712" cy="2592288"/>
            </a:xfrm>
            <a:prstGeom prst="rect">
              <a:avLst/>
            </a:prstGeom>
            <a:solidFill>
              <a:schemeClr val="tx1"/>
            </a:solidFill>
            <a:ln>
              <a:solidFill>
                <a:schemeClr val="accent5">
                  <a:lumMod val="10000"/>
                </a:schemeClr>
              </a:solidFill>
            </a:ln>
          </p:spPr>
          <p:txBody>
            <a:bodyPr wrap="square" rtlCol="0">
              <a:noAutofit/>
            </a:bodyPr>
            <a:lstStyle/>
            <a:p>
              <a:pPr algn="ctr"/>
              <a:endParaRPr lang="es-ES" dirty="0"/>
            </a:p>
            <a:p>
              <a:pPr algn="ctr"/>
              <a:endParaRPr lang="es-ES" dirty="0">
                <a:solidFill>
                  <a:schemeClr val="accent5">
                    <a:lumMod val="10000"/>
                  </a:schemeClr>
                </a:solidFill>
              </a:endParaRPr>
            </a:p>
          </p:txBody>
        </p:sp>
        <p:sp>
          <p:nvSpPr>
            <p:cNvPr id="7" name="6 CuadroTexto"/>
            <p:cNvSpPr txBox="1"/>
            <p:nvPr/>
          </p:nvSpPr>
          <p:spPr>
            <a:xfrm>
              <a:off x="3995936" y="3140968"/>
              <a:ext cx="4752528" cy="2016224"/>
            </a:xfrm>
            <a:prstGeom prst="rect">
              <a:avLst/>
            </a:prstGeom>
            <a:solidFill>
              <a:schemeClr val="tx1"/>
            </a:solidFill>
            <a:ln>
              <a:solidFill>
                <a:schemeClr val="accent5">
                  <a:lumMod val="10000"/>
                </a:schemeClr>
              </a:solidFill>
            </a:ln>
          </p:spPr>
          <p:txBody>
            <a:bodyPr wrap="square" rtlCol="0">
              <a:noAutofit/>
            </a:bodyPr>
            <a:lstStyle/>
            <a:p>
              <a:pPr algn="ctr"/>
              <a:endParaRPr lang="es-ES" dirty="0"/>
            </a:p>
          </p:txBody>
        </p:sp>
        <p:sp>
          <p:nvSpPr>
            <p:cNvPr id="8" name="7 CuadroTexto"/>
            <p:cNvSpPr txBox="1"/>
            <p:nvPr/>
          </p:nvSpPr>
          <p:spPr>
            <a:xfrm>
              <a:off x="6804248" y="3501008"/>
              <a:ext cx="1800200" cy="1296144"/>
            </a:xfrm>
            <a:prstGeom prst="rect">
              <a:avLst/>
            </a:prstGeom>
            <a:solidFill>
              <a:schemeClr val="tx1"/>
            </a:solidFill>
            <a:ln>
              <a:solidFill>
                <a:schemeClr val="accent5">
                  <a:lumMod val="10000"/>
                </a:schemeClr>
              </a:solidFill>
            </a:ln>
          </p:spPr>
          <p:txBody>
            <a:bodyPr wrap="square" rtlCol="0">
              <a:noAutofit/>
            </a:bodyPr>
            <a:lstStyle/>
            <a:p>
              <a:pPr algn="ctr"/>
              <a:endParaRPr lang="es-ES" dirty="0"/>
            </a:p>
            <a:p>
              <a:pPr algn="ctr"/>
              <a:r>
                <a:rPr lang="es-ES" dirty="0">
                  <a:solidFill>
                    <a:schemeClr val="accent5">
                      <a:lumMod val="10000"/>
                    </a:schemeClr>
                  </a:solidFill>
                </a:rPr>
                <a:t>Host (SL)</a:t>
              </a:r>
            </a:p>
          </p:txBody>
        </p:sp>
        <p:sp>
          <p:nvSpPr>
            <p:cNvPr id="9" name="8 CuadroTexto"/>
            <p:cNvSpPr txBox="1"/>
            <p:nvPr/>
          </p:nvSpPr>
          <p:spPr>
            <a:xfrm>
              <a:off x="6372200" y="3861048"/>
              <a:ext cx="792088" cy="792088"/>
            </a:xfrm>
            <a:prstGeom prst="rect">
              <a:avLst/>
            </a:prstGeom>
            <a:solidFill>
              <a:schemeClr val="tx1"/>
            </a:solidFill>
            <a:ln>
              <a:solidFill>
                <a:schemeClr val="accent5">
                  <a:lumMod val="10000"/>
                </a:schemeClr>
              </a:solidFill>
            </a:ln>
          </p:spPr>
          <p:txBody>
            <a:bodyPr wrap="square" rtlCol="0">
              <a:noAutofit/>
            </a:bodyPr>
            <a:lstStyle/>
            <a:p>
              <a:pPr algn="ctr"/>
              <a:r>
                <a:rPr lang="es-ES" sz="1600" dirty="0">
                  <a:solidFill>
                    <a:schemeClr val="accent5">
                      <a:lumMod val="10000"/>
                    </a:schemeClr>
                  </a:solidFill>
                </a:rPr>
                <a:t>3270 PORT</a:t>
              </a:r>
            </a:p>
          </p:txBody>
        </p:sp>
        <p:sp>
          <p:nvSpPr>
            <p:cNvPr id="10" name="9 CuadroTexto"/>
            <p:cNvSpPr txBox="1"/>
            <p:nvPr/>
          </p:nvSpPr>
          <p:spPr>
            <a:xfrm>
              <a:off x="3563888" y="4077072"/>
              <a:ext cx="792088" cy="432048"/>
            </a:xfrm>
            <a:prstGeom prst="rect">
              <a:avLst/>
            </a:prstGeom>
            <a:solidFill>
              <a:schemeClr val="tx1"/>
            </a:solidFill>
            <a:ln>
              <a:solidFill>
                <a:schemeClr val="accent5">
                  <a:lumMod val="10000"/>
                </a:schemeClr>
              </a:solidFill>
            </a:ln>
          </p:spPr>
          <p:txBody>
            <a:bodyPr wrap="square" rtlCol="0">
              <a:noAutofit/>
            </a:bodyPr>
            <a:lstStyle/>
            <a:p>
              <a:pPr algn="ctr"/>
              <a:r>
                <a:rPr lang="es-ES" dirty="0">
                  <a:solidFill>
                    <a:schemeClr val="accent5">
                      <a:lumMod val="10000"/>
                    </a:schemeClr>
                  </a:solidFill>
                </a:rPr>
                <a:t>API</a:t>
              </a:r>
            </a:p>
          </p:txBody>
        </p:sp>
        <p:sp>
          <p:nvSpPr>
            <p:cNvPr id="11" name="10 CuadroTexto"/>
            <p:cNvSpPr txBox="1"/>
            <p:nvPr/>
          </p:nvSpPr>
          <p:spPr>
            <a:xfrm>
              <a:off x="2555776" y="2780928"/>
              <a:ext cx="1944216" cy="360040"/>
            </a:xfrm>
            <a:prstGeom prst="rect">
              <a:avLst/>
            </a:prstGeom>
            <a:noFill/>
            <a:ln>
              <a:noFill/>
            </a:ln>
          </p:spPr>
          <p:txBody>
            <a:bodyPr wrap="square" rtlCol="0">
              <a:noAutofit/>
            </a:bodyPr>
            <a:lstStyle/>
            <a:p>
              <a:r>
                <a:rPr lang="es-ES" dirty="0">
                  <a:solidFill>
                    <a:schemeClr val="accent5">
                      <a:lumMod val="10000"/>
                    </a:schemeClr>
                  </a:solidFill>
                </a:rPr>
                <a:t>Servidor Web</a:t>
              </a:r>
            </a:p>
          </p:txBody>
        </p:sp>
        <p:cxnSp>
          <p:nvCxnSpPr>
            <p:cNvPr id="12" name="11 Conector recto de flecha"/>
            <p:cNvCxnSpPr/>
            <p:nvPr/>
          </p:nvCxnSpPr>
          <p:spPr>
            <a:xfrm>
              <a:off x="2987824" y="4293096"/>
              <a:ext cx="576064" cy="0"/>
            </a:xfrm>
            <a:prstGeom prst="straightConnector1">
              <a:avLst/>
            </a:prstGeom>
            <a:ln w="25400">
              <a:solidFill>
                <a:schemeClr val="accent5">
                  <a:lumMod val="10000"/>
                </a:schemeClr>
              </a:solidFill>
              <a:headEnd type="triangle" w="lg" len="med"/>
              <a:tailEnd type="triangle" w="lg" len="med"/>
            </a:ln>
          </p:spPr>
          <p:style>
            <a:lnRef idx="1">
              <a:schemeClr val="accent1"/>
            </a:lnRef>
            <a:fillRef idx="0">
              <a:schemeClr val="accent1"/>
            </a:fillRef>
            <a:effectRef idx="0">
              <a:schemeClr val="accent1"/>
            </a:effectRef>
            <a:fontRef idx="minor">
              <a:schemeClr val="tx1"/>
            </a:fontRef>
          </p:style>
        </p:cxnSp>
        <p:sp>
          <p:nvSpPr>
            <p:cNvPr id="13" name="12 CuadroTexto"/>
            <p:cNvSpPr txBox="1"/>
            <p:nvPr/>
          </p:nvSpPr>
          <p:spPr>
            <a:xfrm>
              <a:off x="4067944" y="3212976"/>
              <a:ext cx="1440160" cy="360040"/>
            </a:xfrm>
            <a:prstGeom prst="rect">
              <a:avLst/>
            </a:prstGeom>
            <a:noFill/>
            <a:ln>
              <a:noFill/>
            </a:ln>
          </p:spPr>
          <p:txBody>
            <a:bodyPr wrap="square" rtlCol="0">
              <a:noAutofit/>
            </a:bodyPr>
            <a:lstStyle/>
            <a:p>
              <a:pPr algn="ctr"/>
              <a:r>
                <a:rPr lang="es-ES" dirty="0" err="1">
                  <a:solidFill>
                    <a:schemeClr val="accent5">
                      <a:lumMod val="10000"/>
                    </a:schemeClr>
                  </a:solidFill>
                </a:rPr>
                <a:t>Wrapper</a:t>
              </a:r>
              <a:endParaRPr lang="es-ES" dirty="0">
                <a:solidFill>
                  <a:schemeClr val="accent5">
                    <a:lumMod val="10000"/>
                  </a:schemeClr>
                </a:solidFill>
              </a:endParaRPr>
            </a:p>
          </p:txBody>
        </p:sp>
        <p:sp>
          <p:nvSpPr>
            <p:cNvPr id="14" name="13 CuadroTexto"/>
            <p:cNvSpPr txBox="1"/>
            <p:nvPr/>
          </p:nvSpPr>
          <p:spPr>
            <a:xfrm>
              <a:off x="4716016" y="3861048"/>
              <a:ext cx="1296144" cy="792088"/>
            </a:xfrm>
            <a:prstGeom prst="rect">
              <a:avLst/>
            </a:prstGeom>
            <a:solidFill>
              <a:schemeClr val="tx1"/>
            </a:solidFill>
            <a:ln>
              <a:solidFill>
                <a:schemeClr val="accent5">
                  <a:lumMod val="10000"/>
                </a:schemeClr>
              </a:solidFill>
            </a:ln>
          </p:spPr>
          <p:txBody>
            <a:bodyPr wrap="square" lIns="18000" rIns="18000" rtlCol="0">
              <a:noAutofit/>
            </a:bodyPr>
            <a:lstStyle/>
            <a:p>
              <a:pPr algn="ctr"/>
              <a:r>
                <a:rPr lang="es-ES" dirty="0">
                  <a:solidFill>
                    <a:schemeClr val="accent5">
                      <a:lumMod val="10000"/>
                    </a:schemeClr>
                  </a:solidFill>
                </a:rPr>
                <a:t>3270 </a:t>
              </a:r>
              <a:r>
                <a:rPr lang="es-ES" dirty="0" err="1">
                  <a:solidFill>
                    <a:schemeClr val="accent5">
                      <a:lumMod val="10000"/>
                    </a:schemeClr>
                  </a:solidFill>
                </a:rPr>
                <a:t>displayless</a:t>
              </a:r>
              <a:endParaRPr lang="es-ES" dirty="0">
                <a:solidFill>
                  <a:schemeClr val="accent5">
                    <a:lumMod val="10000"/>
                  </a:schemeClr>
                </a:solidFill>
              </a:endParaRPr>
            </a:p>
          </p:txBody>
        </p:sp>
        <p:cxnSp>
          <p:nvCxnSpPr>
            <p:cNvPr id="15" name="14 Conector recto de flecha"/>
            <p:cNvCxnSpPr>
              <a:stCxn id="14" idx="3"/>
              <a:endCxn id="9" idx="1"/>
            </p:cNvCxnSpPr>
            <p:nvPr/>
          </p:nvCxnSpPr>
          <p:spPr>
            <a:xfrm>
              <a:off x="6012160" y="4257092"/>
              <a:ext cx="360040" cy="0"/>
            </a:xfrm>
            <a:prstGeom prst="straightConnector1">
              <a:avLst/>
            </a:prstGeom>
            <a:ln w="25400">
              <a:solidFill>
                <a:schemeClr val="accent5">
                  <a:lumMod val="10000"/>
                </a:schemeClr>
              </a:solidFill>
              <a:headEnd type="triangle" w="lg" len="med"/>
              <a:tailEnd type="triangle" w="lg" len="med"/>
            </a:ln>
          </p:spPr>
          <p:style>
            <a:lnRef idx="1">
              <a:schemeClr val="accent1"/>
            </a:lnRef>
            <a:fillRef idx="0">
              <a:schemeClr val="accent1"/>
            </a:fillRef>
            <a:effectRef idx="0">
              <a:schemeClr val="accent1"/>
            </a:effectRef>
            <a:fontRef idx="minor">
              <a:schemeClr val="tx1"/>
            </a:fontRef>
          </p:style>
        </p:cxnSp>
        <p:cxnSp>
          <p:nvCxnSpPr>
            <p:cNvPr id="16" name="15 Conector recto de flecha"/>
            <p:cNvCxnSpPr/>
            <p:nvPr/>
          </p:nvCxnSpPr>
          <p:spPr>
            <a:xfrm>
              <a:off x="4355976" y="4293096"/>
              <a:ext cx="360040" cy="0"/>
            </a:xfrm>
            <a:prstGeom prst="straightConnector1">
              <a:avLst/>
            </a:prstGeom>
            <a:ln w="25400">
              <a:solidFill>
                <a:schemeClr val="accent5">
                  <a:lumMod val="10000"/>
                </a:schemeClr>
              </a:solidFill>
              <a:headEnd type="triangle" w="lg" len="med"/>
              <a:tailEnd type="triangle" w="lg" len="med"/>
            </a:ln>
          </p:spPr>
          <p:style>
            <a:lnRef idx="1">
              <a:schemeClr val="accent1"/>
            </a:lnRef>
            <a:fillRef idx="0">
              <a:schemeClr val="accent1"/>
            </a:fillRef>
            <a:effectRef idx="0">
              <a:schemeClr val="accent1"/>
            </a:effectRef>
            <a:fontRef idx="minor">
              <a:schemeClr val="tx1"/>
            </a:fontRef>
          </p:style>
        </p:cxnSp>
      </p:grpSp>
      <p:sp>
        <p:nvSpPr>
          <p:cNvPr id="17" name="Rectangle 3"/>
          <p:cNvSpPr txBox="1">
            <a:spLocks noChangeArrowheads="1"/>
          </p:cNvSpPr>
          <p:nvPr/>
        </p:nvSpPr>
        <p:spPr>
          <a:xfrm>
            <a:off x="457200" y="1600200"/>
            <a:ext cx="8686800" cy="4533900"/>
          </a:xfrm>
          <a:prstGeom prst="rect">
            <a:avLst/>
          </a:prstGeom>
        </p:spPr>
        <p:txBody>
          <a:bodyPr/>
          <a:lstStyle>
            <a:lvl1pPr marL="342900" indent="-342900" algn="l" rtl="0" eaLnBrk="0" fontAlgn="base" hangingPunct="0">
              <a:spcBef>
                <a:spcPct val="20000"/>
              </a:spcBef>
              <a:spcAft>
                <a:spcPct val="0"/>
              </a:spcAft>
              <a:buClr>
                <a:schemeClr val="hlink"/>
              </a:buClr>
              <a:buFont typeface="Wingdings" pitchFamily="2" charset="2"/>
              <a:buBlip>
                <a:blip r:embed="rId2"/>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5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Blip>
                <a:blip r:embed="rId2"/>
              </a:buBlip>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folHlink"/>
              </a:buClr>
              <a:buSzPct val="5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9pPr>
          </a:lstStyle>
          <a:p>
            <a:pPr lvl="1" eaLnBrk="1" hangingPunct="1">
              <a:buFont typeface="Wingdings" pitchFamily="2" charset="2"/>
              <a:buNone/>
            </a:pPr>
            <a:endParaRPr lang="es-ES" altLang="es-ES" kern="0"/>
          </a:p>
          <a:p>
            <a:pPr eaLnBrk="1" hangingPunct="1"/>
            <a:endParaRPr lang="es-ES" altLang="es-ES" kern="0" dirty="0"/>
          </a:p>
        </p:txBody>
      </p:sp>
      <p:sp>
        <p:nvSpPr>
          <p:cNvPr id="18" name="17 CuadroTexto"/>
          <p:cNvSpPr txBox="1"/>
          <p:nvPr/>
        </p:nvSpPr>
        <p:spPr>
          <a:xfrm>
            <a:off x="1763688" y="4077072"/>
            <a:ext cx="1224136" cy="432048"/>
          </a:xfrm>
          <a:prstGeom prst="rect">
            <a:avLst/>
          </a:prstGeom>
          <a:solidFill>
            <a:schemeClr val="tx1"/>
          </a:solidFill>
          <a:ln>
            <a:solidFill>
              <a:schemeClr val="accent5">
                <a:lumMod val="10000"/>
              </a:schemeClr>
            </a:solidFill>
          </a:ln>
        </p:spPr>
        <p:txBody>
          <a:bodyPr wrap="square" rtlCol="0">
            <a:noAutofit/>
          </a:bodyPr>
          <a:lstStyle/>
          <a:p>
            <a:pPr algn="ctr"/>
            <a:r>
              <a:rPr lang="es-ES" dirty="0">
                <a:solidFill>
                  <a:schemeClr val="accent5">
                    <a:lumMod val="10000"/>
                  </a:schemeClr>
                </a:solidFill>
              </a:rPr>
              <a:t>http</a:t>
            </a:r>
          </a:p>
        </p:txBody>
      </p:sp>
      <p:sp>
        <p:nvSpPr>
          <p:cNvPr id="19" name="18 Llamada de nube"/>
          <p:cNvSpPr/>
          <p:nvPr/>
        </p:nvSpPr>
        <p:spPr>
          <a:xfrm>
            <a:off x="323528" y="3933056"/>
            <a:ext cx="1224136" cy="936104"/>
          </a:xfrm>
          <a:prstGeom prst="cloudCallout">
            <a:avLst>
              <a:gd name="adj1" fmla="val -20833"/>
              <a:gd name="adj2" fmla="val 39909"/>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19 CuadroTexto"/>
          <p:cNvSpPr txBox="1"/>
          <p:nvPr/>
        </p:nvSpPr>
        <p:spPr>
          <a:xfrm>
            <a:off x="251520" y="2780928"/>
            <a:ext cx="1368152" cy="864096"/>
          </a:xfrm>
          <a:prstGeom prst="rect">
            <a:avLst/>
          </a:prstGeom>
          <a:solidFill>
            <a:schemeClr val="tx1"/>
          </a:solidFill>
          <a:ln>
            <a:solidFill>
              <a:schemeClr val="accent5">
                <a:lumMod val="10000"/>
              </a:schemeClr>
            </a:solidFill>
          </a:ln>
        </p:spPr>
        <p:txBody>
          <a:bodyPr wrap="square" rtlCol="0">
            <a:noAutofit/>
          </a:bodyPr>
          <a:lstStyle/>
          <a:p>
            <a:pPr algn="ctr"/>
            <a:r>
              <a:rPr lang="es-ES" dirty="0">
                <a:solidFill>
                  <a:schemeClr val="accent5">
                    <a:lumMod val="10000"/>
                  </a:schemeClr>
                </a:solidFill>
              </a:rPr>
              <a:t>Navegador</a:t>
            </a:r>
          </a:p>
        </p:txBody>
      </p:sp>
      <p:cxnSp>
        <p:nvCxnSpPr>
          <p:cNvPr id="21" name="20 Conector curvado"/>
          <p:cNvCxnSpPr>
            <a:endCxn id="18" idx="1"/>
          </p:cNvCxnSpPr>
          <p:nvPr/>
        </p:nvCxnSpPr>
        <p:spPr>
          <a:xfrm>
            <a:off x="683568" y="3645024"/>
            <a:ext cx="1080120" cy="648072"/>
          </a:xfrm>
          <a:prstGeom prst="curvedConnector3">
            <a:avLst>
              <a:gd name="adj1" fmla="val 706"/>
            </a:avLst>
          </a:prstGeom>
          <a:ln w="25400">
            <a:solidFill>
              <a:schemeClr val="accent5">
                <a:lumMod val="10000"/>
              </a:schemeClr>
            </a:solidFill>
            <a:headEnd type="triangle" w="lg" len="lg"/>
            <a:tailEnd type="triangle" w="lg" len="lg"/>
          </a:ln>
        </p:spPr>
        <p:style>
          <a:lnRef idx="1">
            <a:schemeClr val="accent1"/>
          </a:lnRef>
          <a:fillRef idx="0">
            <a:schemeClr val="accent1"/>
          </a:fillRef>
          <a:effectRef idx="0">
            <a:schemeClr val="accent1"/>
          </a:effectRef>
          <a:fontRef idx="minor">
            <a:schemeClr val="tx1"/>
          </a:fontRef>
        </p:style>
      </p:cxnSp>
      <p:pic>
        <p:nvPicPr>
          <p:cNvPr id="22" name="Picture 2" descr="C:\Users\ccatalan\AppData\Local\Microsoft\Windows\Temporary Internet Files\Content.IE5\BRQ2AHHL\MC900440682[1].png"/>
          <p:cNvPicPr>
            <a:picLocks noChangeAspect="1" noChangeArrowheads="1"/>
          </p:cNvPicPr>
          <p:nvPr/>
        </p:nvPicPr>
        <p:blipFill>
          <a:blip r:embed="rId3" cstate="print"/>
          <a:srcRect/>
          <a:stretch>
            <a:fillRect/>
          </a:stretch>
        </p:blipFill>
        <p:spPr bwMode="auto">
          <a:xfrm>
            <a:off x="323528" y="1124744"/>
            <a:ext cx="1230689" cy="1230689"/>
          </a:xfrm>
          <a:prstGeom prst="rect">
            <a:avLst/>
          </a:prstGeom>
          <a:noFill/>
        </p:spPr>
      </p:pic>
      <p:sp>
        <p:nvSpPr>
          <p:cNvPr id="23" name="1 Título"/>
          <p:cNvSpPr txBox="1">
            <a:spLocks/>
          </p:cNvSpPr>
          <p:nvPr/>
        </p:nvSpPr>
        <p:spPr>
          <a:xfrm>
            <a:off x="107504" y="274638"/>
            <a:ext cx="9036496" cy="1143000"/>
          </a:xfrm>
          <a:prstGeom prst="rect">
            <a:avLst/>
          </a:prstGeom>
        </p:spPr>
        <p:txBody>
          <a:bodyPr/>
          <a:lst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a:lstStyle>
          <a:p>
            <a:pPr>
              <a:defRPr/>
            </a:pPr>
            <a:r>
              <a:rPr lang="es-ES_tradnl" i="1" kern="0" dirty="0"/>
              <a:t>Web-</a:t>
            </a:r>
            <a:r>
              <a:rPr lang="es-ES_tradnl" i="1" kern="0" dirty="0" err="1"/>
              <a:t>to</a:t>
            </a:r>
            <a:r>
              <a:rPr lang="es-ES_tradnl" i="1" kern="0" dirty="0"/>
              <a:t>-Host (terminal displayless)</a:t>
            </a:r>
            <a:endParaRPr lang="es-ES" i="1" kern="0" dirty="0"/>
          </a:p>
        </p:txBody>
      </p:sp>
    </p:spTree>
    <p:extLst>
      <p:ext uri="{BB962C8B-B14F-4D97-AF65-F5344CB8AC3E}">
        <p14:creationId xmlns:p14="http://schemas.microsoft.com/office/powerpoint/2010/main" val="967713882"/>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692696"/>
            <a:ext cx="8229600" cy="864096"/>
          </a:xfrm>
        </p:spPr>
        <p:txBody>
          <a:bodyPr/>
          <a:lstStyle/>
          <a:p>
            <a:r>
              <a:rPr lang="es-ES_tradnl" dirty="0">
                <a:sym typeface="Wingdings" panose="05000000000000000000" pitchFamily="2" charset="2"/>
              </a:rPr>
              <a:t>Ejemplo 2 </a:t>
            </a:r>
            <a:r>
              <a:rPr lang="es-ES_tradnl" dirty="0" err="1">
                <a:sym typeface="Wingdings" panose="05000000000000000000" pitchFamily="2" charset="2"/>
              </a:rPr>
              <a:t>Screen</a:t>
            </a:r>
            <a:r>
              <a:rPr lang="es-ES_tradnl" dirty="0">
                <a:sym typeface="Wingdings" panose="05000000000000000000" pitchFamily="2" charset="2"/>
              </a:rPr>
              <a:t> </a:t>
            </a:r>
            <a:r>
              <a:rPr lang="es-ES_tradnl" dirty="0" err="1">
                <a:sym typeface="Wingdings" panose="05000000000000000000" pitchFamily="2" charset="2"/>
              </a:rPr>
              <a:t>Scraping</a:t>
            </a:r>
            <a:r>
              <a:rPr lang="es-ES_tradnl" dirty="0">
                <a:sym typeface="Wingdings" panose="05000000000000000000" pitchFamily="2" charset="2"/>
              </a:rPr>
              <a:t>:</a:t>
            </a:r>
            <a:br>
              <a:rPr lang="es-ES_tradnl" dirty="0">
                <a:sym typeface="Wingdings" panose="05000000000000000000" pitchFamily="2" charset="2"/>
              </a:rPr>
            </a:br>
            <a:r>
              <a:rPr lang="es-ES_tradnl" dirty="0">
                <a:sym typeface="Wingdings" panose="05000000000000000000" pitchFamily="2" charset="2"/>
              </a:rPr>
              <a:t>Sin API</a:t>
            </a:r>
            <a:r>
              <a:rPr lang="es-ES_tradnl" i="1" dirty="0"/>
              <a:t/>
            </a:r>
            <a:br>
              <a:rPr lang="es-ES_tradnl" i="1" dirty="0"/>
            </a:br>
            <a:endParaRPr lang="es-ES" dirty="0"/>
          </a:p>
        </p:txBody>
      </p:sp>
      <p:sp>
        <p:nvSpPr>
          <p:cNvPr id="3" name="2 Marcador de contenido"/>
          <p:cNvSpPr>
            <a:spLocks noGrp="1"/>
          </p:cNvSpPr>
          <p:nvPr>
            <p:ph idx="1"/>
          </p:nvPr>
        </p:nvSpPr>
        <p:spPr>
          <a:xfrm>
            <a:off x="467544" y="1844824"/>
            <a:ext cx="8229600" cy="4533900"/>
          </a:xfrm>
        </p:spPr>
        <p:txBody>
          <a:bodyPr/>
          <a:lstStyle/>
          <a:p>
            <a:r>
              <a:rPr lang="es-ES_tradnl" dirty="0"/>
              <a:t>Ej. Aplicación web que accede a un sistema legado en GWBASIC (MS-DOS) a través de su interfaz de usuario</a:t>
            </a:r>
          </a:p>
          <a:p>
            <a:pPr lvl="1"/>
            <a:r>
              <a:rPr lang="es-ES_tradnl" dirty="0"/>
              <a:t>Sistema cerrado: No existe API de acceso</a:t>
            </a:r>
          </a:p>
          <a:p>
            <a:pPr lvl="1"/>
            <a:r>
              <a:rPr lang="es-ES_tradnl" dirty="0" err="1"/>
              <a:t>Wrapper</a:t>
            </a:r>
            <a:endParaRPr lang="es-ES_tradnl" dirty="0"/>
          </a:p>
          <a:p>
            <a:pPr lvl="2"/>
            <a:r>
              <a:rPr lang="es-ES_tradnl" dirty="0"/>
              <a:t>Generar el tipo de entrada que genera el usuario</a:t>
            </a:r>
          </a:p>
          <a:p>
            <a:pPr lvl="2"/>
            <a:r>
              <a:rPr lang="es-ES_tradnl" dirty="0"/>
              <a:t>Analizar la salida mostrada al usuario</a:t>
            </a:r>
          </a:p>
          <a:p>
            <a:pPr lvl="2"/>
            <a:r>
              <a:rPr lang="es-ES_tradnl" dirty="0"/>
              <a:t>Transformar la salida en lo que </a:t>
            </a:r>
            <a:r>
              <a:rPr lang="es-ES_tradnl"/>
              <a:t>se necesite</a:t>
            </a:r>
            <a:endParaRPr lang="es-ES_tradnl" dirty="0"/>
          </a:p>
          <a:p>
            <a:pPr marL="914400" lvl="2" indent="0">
              <a:buNone/>
            </a:pPr>
            <a:endParaRPr lang="es-ES" dirty="0"/>
          </a:p>
        </p:txBody>
      </p:sp>
    </p:spTree>
    <p:extLst>
      <p:ext uri="{BB962C8B-B14F-4D97-AF65-F5344CB8AC3E}">
        <p14:creationId xmlns:p14="http://schemas.microsoft.com/office/powerpoint/2010/main" val="2623138011"/>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txBox="1">
            <a:spLocks/>
          </p:cNvSpPr>
          <p:nvPr/>
        </p:nvSpPr>
        <p:spPr>
          <a:xfrm>
            <a:off x="457200" y="274638"/>
            <a:ext cx="8229600" cy="1143000"/>
          </a:xfrm>
          <a:prstGeom prst="rect">
            <a:avLst/>
          </a:prstGeom>
        </p:spPr>
        <p:txBody>
          <a:bodyPr/>
          <a:lst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a:lstStyle>
          <a:p>
            <a:endParaRPr lang="es-ES_tradnl" i="1" kern="0" dirty="0"/>
          </a:p>
        </p:txBody>
      </p:sp>
      <p:sp>
        <p:nvSpPr>
          <p:cNvPr id="3" name="2 Marcador de contenido"/>
          <p:cNvSpPr txBox="1">
            <a:spLocks/>
          </p:cNvSpPr>
          <p:nvPr/>
        </p:nvSpPr>
        <p:spPr>
          <a:xfrm>
            <a:off x="457200" y="1772816"/>
            <a:ext cx="8229600" cy="4824536"/>
          </a:xfrm>
          <a:prstGeom prst="rect">
            <a:avLst/>
          </a:prstGeom>
        </p:spPr>
        <p:txBody>
          <a:bodyPr/>
          <a:lstStyle>
            <a:lvl1pPr marL="342900" indent="-342900" algn="l" rtl="0" eaLnBrk="0" fontAlgn="base" hangingPunct="0">
              <a:spcBef>
                <a:spcPct val="20000"/>
              </a:spcBef>
              <a:spcAft>
                <a:spcPct val="0"/>
              </a:spcAft>
              <a:buClr>
                <a:schemeClr val="hlink"/>
              </a:buClr>
              <a:buFont typeface="Wingdings" pitchFamily="2" charset="2"/>
              <a:buBlip>
                <a:blip r:embed="rId2"/>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5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Blip>
                <a:blip r:embed="rId2"/>
              </a:buBlip>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folHlink"/>
              </a:buClr>
              <a:buSzPct val="5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9pPr>
          </a:lstStyle>
          <a:p>
            <a:r>
              <a:rPr lang="es-ES_tradnl" sz="2800" kern="0" dirty="0" err="1"/>
              <a:t>Redireccionar</a:t>
            </a:r>
            <a:r>
              <a:rPr lang="es-ES_tradnl" sz="2800" kern="0" dirty="0"/>
              <a:t> la entrada estándar</a:t>
            </a:r>
          </a:p>
          <a:p>
            <a:pPr lvl="1"/>
            <a:r>
              <a:rPr lang="es-ES_tradnl" sz="2400" kern="0" dirty="0"/>
              <a:t>A veces no funciona</a:t>
            </a:r>
          </a:p>
          <a:p>
            <a:r>
              <a:rPr lang="es-ES_tradnl" sz="2800" kern="0" dirty="0"/>
              <a:t>Eventos de teclado de bajo nivel con Java Robot</a:t>
            </a:r>
          </a:p>
          <a:p>
            <a:endParaRPr lang="es-ES_tradnl" sz="2800" kern="0" dirty="0"/>
          </a:p>
          <a:p>
            <a:endParaRPr lang="es-ES_tradnl" sz="2800" kern="0" dirty="0"/>
          </a:p>
          <a:p>
            <a:endParaRPr lang="es-ES_tradnl" sz="2800" kern="0" dirty="0"/>
          </a:p>
          <a:p>
            <a:endParaRPr lang="es-ES_tradnl" sz="2800" kern="0" dirty="0"/>
          </a:p>
          <a:p>
            <a:endParaRPr lang="es-ES_tradnl" sz="2800" kern="0" dirty="0"/>
          </a:p>
          <a:p>
            <a:r>
              <a:rPr lang="es-ES_tradnl" sz="2800" kern="0" dirty="0"/>
              <a:t>También permite generar eventos de ratón</a:t>
            </a:r>
          </a:p>
          <a:p>
            <a:pPr lvl="1"/>
            <a:r>
              <a:rPr lang="es-ES_tradnl" sz="2400" kern="0" dirty="0"/>
              <a:t>Para seleccionar la ventana del sistema legado</a:t>
            </a:r>
          </a:p>
          <a:p>
            <a:endParaRPr lang="es-ES_tradnl" sz="2800" kern="0" dirty="0"/>
          </a:p>
          <a:p>
            <a:endParaRPr lang="es-ES_tradnl" sz="2800" kern="0" dirty="0"/>
          </a:p>
          <a:p>
            <a:endParaRPr lang="es-ES_tradnl" sz="2800" kern="0" dirty="0"/>
          </a:p>
          <a:p>
            <a:endParaRPr lang="es-ES_tradnl" sz="2800" kern="0" dirty="0"/>
          </a:p>
          <a:p>
            <a:endParaRPr lang="es-ES_tradnl" sz="2800" kern="0" dirty="0"/>
          </a:p>
          <a:p>
            <a:endParaRPr lang="es-ES_tradnl" sz="2800" kern="0" dirty="0"/>
          </a:p>
          <a:p>
            <a:endParaRPr lang="es-ES_tradnl" sz="2800" kern="0" dirty="0"/>
          </a:p>
        </p:txBody>
      </p:sp>
      <p:sp>
        <p:nvSpPr>
          <p:cNvPr id="4" name="3 CuadroTexto"/>
          <p:cNvSpPr txBox="1"/>
          <p:nvPr/>
        </p:nvSpPr>
        <p:spPr>
          <a:xfrm>
            <a:off x="2555776" y="3442447"/>
            <a:ext cx="6432122" cy="2308324"/>
          </a:xfrm>
          <a:prstGeom prst="rect">
            <a:avLst/>
          </a:prstGeom>
          <a:solidFill>
            <a:schemeClr val="tx1"/>
          </a:solidFill>
        </p:spPr>
        <p:txBody>
          <a:bodyPr wrap="square" rtlCol="0">
            <a:spAutoFit/>
          </a:bodyPr>
          <a:lstStyle/>
          <a:p>
            <a:pPr lvl="1">
              <a:buNone/>
            </a:pPr>
            <a:r>
              <a:rPr lang="es-ES_tradnl" sz="1200" dirty="0">
                <a:solidFill>
                  <a:srgbClr val="002060"/>
                </a:solidFill>
                <a:latin typeface="Courier New" pitchFamily="49" charset="0"/>
                <a:cs typeface="Courier New" pitchFamily="49" charset="0"/>
              </a:rPr>
              <a:t>Robot </a:t>
            </a:r>
            <a:r>
              <a:rPr lang="es-ES_tradnl" sz="1200" dirty="0" err="1">
                <a:solidFill>
                  <a:srgbClr val="002060"/>
                </a:solidFill>
                <a:latin typeface="Courier New" pitchFamily="49" charset="0"/>
                <a:cs typeface="Courier New" pitchFamily="49" charset="0"/>
              </a:rPr>
              <a:t>robot</a:t>
            </a:r>
            <a:r>
              <a:rPr lang="es-ES_tradnl" sz="1200" dirty="0">
                <a:solidFill>
                  <a:srgbClr val="002060"/>
                </a:solidFill>
                <a:latin typeface="Courier New" pitchFamily="49" charset="0"/>
                <a:cs typeface="Courier New" pitchFamily="49" charset="0"/>
              </a:rPr>
              <a:t> = new Robot();</a:t>
            </a:r>
          </a:p>
          <a:p>
            <a:pPr lvl="1">
              <a:buNone/>
            </a:pPr>
            <a:r>
              <a:rPr lang="es-ES_tradnl" sz="1200" dirty="0" err="1">
                <a:solidFill>
                  <a:srgbClr val="002060"/>
                </a:solidFill>
                <a:latin typeface="Courier New" pitchFamily="49" charset="0"/>
                <a:cs typeface="Courier New" pitchFamily="49" charset="0"/>
              </a:rPr>
              <a:t>robot.keyPress</a:t>
            </a:r>
            <a:r>
              <a:rPr lang="es-ES_tradnl" sz="1200" dirty="0">
                <a:solidFill>
                  <a:srgbClr val="002060"/>
                </a:solidFill>
                <a:latin typeface="Courier New" pitchFamily="49" charset="0"/>
                <a:cs typeface="Courier New" pitchFamily="49" charset="0"/>
              </a:rPr>
              <a:t>(</a:t>
            </a:r>
            <a:r>
              <a:rPr lang="es-ES_tradnl" sz="1200" dirty="0" err="1">
                <a:solidFill>
                  <a:srgbClr val="002060"/>
                </a:solidFill>
                <a:latin typeface="Courier New" pitchFamily="49" charset="0"/>
                <a:cs typeface="Courier New" pitchFamily="49" charset="0"/>
              </a:rPr>
              <a:t>KeyEvent.VK_E</a:t>
            </a:r>
            <a:r>
              <a:rPr lang="es-ES_tradnl" sz="1200" dirty="0">
                <a:solidFill>
                  <a:srgbClr val="002060"/>
                </a:solidFill>
                <a:latin typeface="Courier New" pitchFamily="49" charset="0"/>
                <a:cs typeface="Courier New" pitchFamily="49" charset="0"/>
              </a:rPr>
              <a:t>); </a:t>
            </a:r>
            <a:r>
              <a:rPr lang="es-ES_tradnl" sz="1200" dirty="0" err="1">
                <a:solidFill>
                  <a:srgbClr val="002060"/>
                </a:solidFill>
                <a:latin typeface="Courier New" pitchFamily="49" charset="0"/>
                <a:cs typeface="Courier New" pitchFamily="49" charset="0"/>
              </a:rPr>
              <a:t>robot.keyPress</a:t>
            </a:r>
            <a:r>
              <a:rPr lang="es-ES_tradnl" sz="1200" dirty="0">
                <a:solidFill>
                  <a:srgbClr val="002060"/>
                </a:solidFill>
                <a:latin typeface="Courier New" pitchFamily="49" charset="0"/>
                <a:cs typeface="Courier New" pitchFamily="49" charset="0"/>
              </a:rPr>
              <a:t>(</a:t>
            </a:r>
            <a:r>
              <a:rPr lang="es-ES_tradnl" sz="1200" dirty="0" err="1">
                <a:solidFill>
                  <a:srgbClr val="002060"/>
                </a:solidFill>
                <a:latin typeface="Courier New" pitchFamily="49" charset="0"/>
                <a:cs typeface="Courier New" pitchFamily="49" charset="0"/>
              </a:rPr>
              <a:t>KeyEvent.VK_S</a:t>
            </a:r>
            <a:r>
              <a:rPr lang="es-ES_tradnl" sz="1200" dirty="0">
                <a:solidFill>
                  <a:srgbClr val="002060"/>
                </a:solidFill>
                <a:latin typeface="Courier New" pitchFamily="49" charset="0"/>
                <a:cs typeface="Courier New" pitchFamily="49" charset="0"/>
              </a:rPr>
              <a:t>); </a:t>
            </a:r>
          </a:p>
          <a:p>
            <a:pPr lvl="1">
              <a:buNone/>
            </a:pPr>
            <a:r>
              <a:rPr lang="es-ES_tradnl" sz="1200" dirty="0" err="1">
                <a:solidFill>
                  <a:srgbClr val="002060"/>
                </a:solidFill>
                <a:latin typeface="Courier New" pitchFamily="49" charset="0"/>
                <a:cs typeface="Courier New" pitchFamily="49" charset="0"/>
              </a:rPr>
              <a:t>robot.keyPress</a:t>
            </a:r>
            <a:r>
              <a:rPr lang="es-ES_tradnl" sz="1200" dirty="0">
                <a:solidFill>
                  <a:srgbClr val="002060"/>
                </a:solidFill>
                <a:latin typeface="Courier New" pitchFamily="49" charset="0"/>
                <a:cs typeface="Courier New" pitchFamily="49" charset="0"/>
              </a:rPr>
              <a:t>(</a:t>
            </a:r>
            <a:r>
              <a:rPr lang="es-ES_tradnl" sz="1200" dirty="0" err="1">
                <a:solidFill>
                  <a:srgbClr val="002060"/>
                </a:solidFill>
                <a:latin typeface="Courier New" pitchFamily="49" charset="0"/>
                <a:cs typeface="Courier New" pitchFamily="49" charset="0"/>
              </a:rPr>
              <a:t>KeyEvent.VK_T</a:t>
            </a:r>
            <a:r>
              <a:rPr lang="es-ES_tradnl" sz="1200" dirty="0">
                <a:solidFill>
                  <a:srgbClr val="002060"/>
                </a:solidFill>
                <a:latin typeface="Courier New" pitchFamily="49" charset="0"/>
                <a:cs typeface="Courier New" pitchFamily="49" charset="0"/>
              </a:rPr>
              <a:t>); </a:t>
            </a:r>
            <a:r>
              <a:rPr lang="es-ES_tradnl" sz="1200" dirty="0" err="1">
                <a:solidFill>
                  <a:srgbClr val="002060"/>
                </a:solidFill>
                <a:latin typeface="Courier New" pitchFamily="49" charset="0"/>
                <a:cs typeface="Courier New" pitchFamily="49" charset="0"/>
              </a:rPr>
              <a:t>robot.keyPress</a:t>
            </a:r>
            <a:r>
              <a:rPr lang="es-ES_tradnl" sz="1200" dirty="0">
                <a:solidFill>
                  <a:srgbClr val="002060"/>
                </a:solidFill>
                <a:latin typeface="Courier New" pitchFamily="49" charset="0"/>
                <a:cs typeface="Courier New" pitchFamily="49" charset="0"/>
              </a:rPr>
              <a:t>(</a:t>
            </a:r>
            <a:r>
              <a:rPr lang="es-ES_tradnl" sz="1200" dirty="0" err="1">
                <a:solidFill>
                  <a:srgbClr val="002060"/>
                </a:solidFill>
                <a:latin typeface="Courier New" pitchFamily="49" charset="0"/>
                <a:cs typeface="Courier New" pitchFamily="49" charset="0"/>
              </a:rPr>
              <a:t>KeyEvent.VK_O</a:t>
            </a:r>
            <a:r>
              <a:rPr lang="es-ES_tradnl" sz="1200" dirty="0">
                <a:solidFill>
                  <a:srgbClr val="002060"/>
                </a:solidFill>
                <a:latin typeface="Courier New" pitchFamily="49" charset="0"/>
                <a:cs typeface="Courier New" pitchFamily="49" charset="0"/>
              </a:rPr>
              <a:t>); </a:t>
            </a:r>
          </a:p>
          <a:p>
            <a:pPr lvl="1">
              <a:buNone/>
            </a:pPr>
            <a:r>
              <a:rPr lang="es-ES_tradnl" sz="1200" dirty="0" err="1">
                <a:solidFill>
                  <a:srgbClr val="002060"/>
                </a:solidFill>
                <a:latin typeface="Courier New" pitchFamily="49" charset="0"/>
                <a:cs typeface="Courier New" pitchFamily="49" charset="0"/>
              </a:rPr>
              <a:t>robot.keyPress</a:t>
            </a:r>
            <a:r>
              <a:rPr lang="es-ES_tradnl" sz="1200" dirty="0">
                <a:solidFill>
                  <a:srgbClr val="002060"/>
                </a:solidFill>
                <a:latin typeface="Courier New" pitchFamily="49" charset="0"/>
                <a:cs typeface="Courier New" pitchFamily="49" charset="0"/>
              </a:rPr>
              <a:t>(</a:t>
            </a:r>
            <a:r>
              <a:rPr lang="es-ES_tradnl" sz="1200" dirty="0" err="1">
                <a:solidFill>
                  <a:srgbClr val="002060"/>
                </a:solidFill>
                <a:latin typeface="Courier New" pitchFamily="49" charset="0"/>
                <a:cs typeface="Courier New" pitchFamily="49" charset="0"/>
              </a:rPr>
              <a:t>KeyEvent.VK_SPACE</a:t>
            </a:r>
            <a:r>
              <a:rPr lang="es-ES_tradnl" sz="1200" dirty="0">
                <a:solidFill>
                  <a:srgbClr val="002060"/>
                </a:solidFill>
                <a:latin typeface="Courier New" pitchFamily="49" charset="0"/>
                <a:cs typeface="Courier New" pitchFamily="49" charset="0"/>
              </a:rPr>
              <a:t>); </a:t>
            </a:r>
          </a:p>
          <a:p>
            <a:pPr lvl="1">
              <a:buNone/>
            </a:pPr>
            <a:r>
              <a:rPr lang="es-ES_tradnl" sz="1200" dirty="0" err="1">
                <a:solidFill>
                  <a:srgbClr val="002060"/>
                </a:solidFill>
                <a:latin typeface="Courier New" pitchFamily="49" charset="0"/>
                <a:cs typeface="Courier New" pitchFamily="49" charset="0"/>
              </a:rPr>
              <a:t>robot.keyPress</a:t>
            </a:r>
            <a:r>
              <a:rPr lang="es-ES_tradnl" sz="1200" dirty="0">
                <a:solidFill>
                  <a:srgbClr val="002060"/>
                </a:solidFill>
                <a:latin typeface="Courier New" pitchFamily="49" charset="0"/>
                <a:cs typeface="Courier New" pitchFamily="49" charset="0"/>
              </a:rPr>
              <a:t>(</a:t>
            </a:r>
            <a:r>
              <a:rPr lang="es-ES_tradnl" sz="1200" dirty="0" err="1">
                <a:solidFill>
                  <a:srgbClr val="002060"/>
                </a:solidFill>
                <a:latin typeface="Courier New" pitchFamily="49" charset="0"/>
                <a:cs typeface="Courier New" pitchFamily="49" charset="0"/>
              </a:rPr>
              <a:t>KeyEvent.VK_E</a:t>
            </a:r>
            <a:r>
              <a:rPr lang="es-ES_tradnl" sz="1200" dirty="0">
                <a:solidFill>
                  <a:srgbClr val="002060"/>
                </a:solidFill>
                <a:latin typeface="Courier New" pitchFamily="49" charset="0"/>
                <a:cs typeface="Courier New" pitchFamily="49" charset="0"/>
              </a:rPr>
              <a:t>); </a:t>
            </a:r>
            <a:r>
              <a:rPr lang="es-ES_tradnl" sz="1200" dirty="0" err="1">
                <a:solidFill>
                  <a:srgbClr val="002060"/>
                </a:solidFill>
                <a:latin typeface="Courier New" pitchFamily="49" charset="0"/>
                <a:cs typeface="Courier New" pitchFamily="49" charset="0"/>
              </a:rPr>
              <a:t>robot.keyPress</a:t>
            </a:r>
            <a:r>
              <a:rPr lang="es-ES_tradnl" sz="1200" dirty="0">
                <a:solidFill>
                  <a:srgbClr val="002060"/>
                </a:solidFill>
                <a:latin typeface="Courier New" pitchFamily="49" charset="0"/>
                <a:cs typeface="Courier New" pitchFamily="49" charset="0"/>
              </a:rPr>
              <a:t>(</a:t>
            </a:r>
            <a:r>
              <a:rPr lang="es-ES_tradnl" sz="1200" dirty="0" err="1">
                <a:solidFill>
                  <a:srgbClr val="002060"/>
                </a:solidFill>
                <a:latin typeface="Courier New" pitchFamily="49" charset="0"/>
                <a:cs typeface="Courier New" pitchFamily="49" charset="0"/>
              </a:rPr>
              <a:t>KeyEvent.VK_S</a:t>
            </a:r>
            <a:r>
              <a:rPr lang="es-ES_tradnl" sz="1200" dirty="0">
                <a:solidFill>
                  <a:srgbClr val="002060"/>
                </a:solidFill>
                <a:latin typeface="Courier New" pitchFamily="49" charset="0"/>
                <a:cs typeface="Courier New" pitchFamily="49" charset="0"/>
              </a:rPr>
              <a:t>); </a:t>
            </a:r>
          </a:p>
          <a:p>
            <a:pPr lvl="1"/>
            <a:r>
              <a:rPr lang="es-ES_tradnl" sz="1200" dirty="0" err="1">
                <a:solidFill>
                  <a:srgbClr val="002060"/>
                </a:solidFill>
                <a:latin typeface="Courier New" pitchFamily="49" charset="0"/>
                <a:cs typeface="Courier New" pitchFamily="49" charset="0"/>
              </a:rPr>
              <a:t>robot.keyPress</a:t>
            </a:r>
            <a:r>
              <a:rPr lang="es-ES_tradnl" sz="1200" dirty="0">
                <a:solidFill>
                  <a:srgbClr val="002060"/>
                </a:solidFill>
                <a:latin typeface="Courier New" pitchFamily="49" charset="0"/>
                <a:cs typeface="Courier New" pitchFamily="49" charset="0"/>
              </a:rPr>
              <a:t>(</a:t>
            </a:r>
            <a:r>
              <a:rPr lang="es-ES_tradnl" sz="1200" dirty="0" err="1">
                <a:solidFill>
                  <a:srgbClr val="002060"/>
                </a:solidFill>
                <a:latin typeface="Courier New" pitchFamily="49" charset="0"/>
                <a:cs typeface="Courier New" pitchFamily="49" charset="0"/>
              </a:rPr>
              <a:t>KeyEvent.VK_SPACE</a:t>
            </a:r>
            <a:r>
              <a:rPr lang="es-ES_tradnl" sz="1200" dirty="0">
                <a:solidFill>
                  <a:srgbClr val="002060"/>
                </a:solidFill>
                <a:latin typeface="Courier New" pitchFamily="49" charset="0"/>
                <a:cs typeface="Courier New" pitchFamily="49" charset="0"/>
              </a:rPr>
              <a:t>); </a:t>
            </a:r>
          </a:p>
          <a:p>
            <a:pPr lvl="1">
              <a:buNone/>
            </a:pPr>
            <a:r>
              <a:rPr lang="es-ES_tradnl" sz="1200" dirty="0" err="1">
                <a:solidFill>
                  <a:srgbClr val="002060"/>
                </a:solidFill>
                <a:latin typeface="Courier New" pitchFamily="49" charset="0"/>
                <a:cs typeface="Courier New" pitchFamily="49" charset="0"/>
              </a:rPr>
              <a:t>robot.keyPress</a:t>
            </a:r>
            <a:r>
              <a:rPr lang="es-ES_tradnl" sz="1200" dirty="0">
                <a:solidFill>
                  <a:srgbClr val="002060"/>
                </a:solidFill>
                <a:latin typeface="Courier New" pitchFamily="49" charset="0"/>
                <a:cs typeface="Courier New" pitchFamily="49" charset="0"/>
              </a:rPr>
              <a:t>(</a:t>
            </a:r>
            <a:r>
              <a:rPr lang="es-ES_tradnl" sz="1200" dirty="0" err="1">
                <a:solidFill>
                  <a:srgbClr val="002060"/>
                </a:solidFill>
                <a:latin typeface="Courier New" pitchFamily="49" charset="0"/>
                <a:cs typeface="Courier New" pitchFamily="49" charset="0"/>
              </a:rPr>
              <a:t>KeyEvent.VK_U</a:t>
            </a:r>
            <a:r>
              <a:rPr lang="es-ES_tradnl" sz="1200" dirty="0">
                <a:solidFill>
                  <a:srgbClr val="002060"/>
                </a:solidFill>
                <a:latin typeface="Courier New" pitchFamily="49" charset="0"/>
                <a:cs typeface="Courier New" pitchFamily="49" charset="0"/>
              </a:rPr>
              <a:t>); </a:t>
            </a:r>
            <a:r>
              <a:rPr lang="es-ES_tradnl" sz="1200" dirty="0" err="1">
                <a:solidFill>
                  <a:srgbClr val="002060"/>
                </a:solidFill>
                <a:latin typeface="Courier New" pitchFamily="49" charset="0"/>
                <a:cs typeface="Courier New" pitchFamily="49" charset="0"/>
              </a:rPr>
              <a:t>robot.keyPress</a:t>
            </a:r>
            <a:r>
              <a:rPr lang="es-ES_tradnl" sz="1200" dirty="0">
                <a:solidFill>
                  <a:srgbClr val="002060"/>
                </a:solidFill>
                <a:latin typeface="Courier New" pitchFamily="49" charset="0"/>
                <a:cs typeface="Courier New" pitchFamily="49" charset="0"/>
              </a:rPr>
              <a:t>(</a:t>
            </a:r>
            <a:r>
              <a:rPr lang="es-ES_tradnl" sz="1200" dirty="0" err="1">
                <a:solidFill>
                  <a:srgbClr val="002060"/>
                </a:solidFill>
                <a:latin typeface="Courier New" pitchFamily="49" charset="0"/>
                <a:cs typeface="Courier New" pitchFamily="49" charset="0"/>
              </a:rPr>
              <a:t>KeyEvent.VK_N</a:t>
            </a:r>
            <a:r>
              <a:rPr lang="es-ES_tradnl" sz="1200" dirty="0">
                <a:solidFill>
                  <a:srgbClr val="002060"/>
                </a:solidFill>
                <a:latin typeface="Courier New" pitchFamily="49" charset="0"/>
                <a:cs typeface="Courier New" pitchFamily="49" charset="0"/>
              </a:rPr>
              <a:t>); </a:t>
            </a:r>
          </a:p>
          <a:p>
            <a:pPr lvl="1">
              <a:buNone/>
            </a:pPr>
            <a:r>
              <a:rPr lang="es-ES_tradnl" sz="1200" dirty="0" err="1">
                <a:solidFill>
                  <a:srgbClr val="002060"/>
                </a:solidFill>
                <a:latin typeface="Courier New" pitchFamily="49" charset="0"/>
                <a:cs typeface="Courier New" pitchFamily="49" charset="0"/>
              </a:rPr>
              <a:t>robot.keyPress</a:t>
            </a:r>
            <a:r>
              <a:rPr lang="es-ES_tradnl" sz="1200" dirty="0">
                <a:solidFill>
                  <a:srgbClr val="002060"/>
                </a:solidFill>
                <a:latin typeface="Courier New" pitchFamily="49" charset="0"/>
                <a:cs typeface="Courier New" pitchFamily="49" charset="0"/>
              </a:rPr>
              <a:t>(</a:t>
            </a:r>
            <a:r>
              <a:rPr lang="es-ES_tradnl" sz="1200" dirty="0" err="1">
                <a:solidFill>
                  <a:srgbClr val="002060"/>
                </a:solidFill>
                <a:latin typeface="Courier New" pitchFamily="49" charset="0"/>
                <a:cs typeface="Courier New" pitchFamily="49" charset="0"/>
              </a:rPr>
              <a:t>KeyEvent.VK_A</a:t>
            </a:r>
            <a:r>
              <a:rPr lang="es-ES_tradnl" sz="1200" dirty="0">
                <a:solidFill>
                  <a:srgbClr val="002060"/>
                </a:solidFill>
                <a:latin typeface="Courier New" pitchFamily="49" charset="0"/>
                <a:cs typeface="Courier New" pitchFamily="49" charset="0"/>
              </a:rPr>
              <a:t>); </a:t>
            </a:r>
          </a:p>
          <a:p>
            <a:pPr lvl="1"/>
            <a:r>
              <a:rPr lang="es-ES_tradnl" sz="1200" dirty="0" err="1">
                <a:solidFill>
                  <a:srgbClr val="002060"/>
                </a:solidFill>
                <a:latin typeface="Courier New" pitchFamily="49" charset="0"/>
                <a:cs typeface="Courier New" pitchFamily="49" charset="0"/>
              </a:rPr>
              <a:t>robot.keyPress</a:t>
            </a:r>
            <a:r>
              <a:rPr lang="es-ES_tradnl" sz="1200" dirty="0">
                <a:solidFill>
                  <a:srgbClr val="002060"/>
                </a:solidFill>
                <a:latin typeface="Courier New" pitchFamily="49" charset="0"/>
                <a:cs typeface="Courier New" pitchFamily="49" charset="0"/>
              </a:rPr>
              <a:t>(</a:t>
            </a:r>
            <a:r>
              <a:rPr lang="es-ES_tradnl" sz="1200" dirty="0" err="1">
                <a:solidFill>
                  <a:srgbClr val="002060"/>
                </a:solidFill>
                <a:latin typeface="Courier New" pitchFamily="49" charset="0"/>
                <a:cs typeface="Courier New" pitchFamily="49" charset="0"/>
              </a:rPr>
              <a:t>KeyEvent.VK_SPACE</a:t>
            </a:r>
            <a:r>
              <a:rPr lang="es-ES_tradnl" sz="1200" dirty="0">
                <a:solidFill>
                  <a:srgbClr val="002060"/>
                </a:solidFill>
                <a:latin typeface="Courier New" pitchFamily="49" charset="0"/>
                <a:cs typeface="Courier New" pitchFamily="49" charset="0"/>
              </a:rPr>
              <a:t>); </a:t>
            </a:r>
          </a:p>
          <a:p>
            <a:pPr lvl="1">
              <a:buNone/>
            </a:pPr>
            <a:r>
              <a:rPr lang="es-ES_tradnl" sz="1200" dirty="0" err="1">
                <a:solidFill>
                  <a:srgbClr val="002060"/>
                </a:solidFill>
                <a:latin typeface="Courier New" pitchFamily="49" charset="0"/>
                <a:cs typeface="Courier New" pitchFamily="49" charset="0"/>
              </a:rPr>
              <a:t>robot.keyPress</a:t>
            </a:r>
            <a:r>
              <a:rPr lang="es-ES_tradnl" sz="1200" dirty="0">
                <a:solidFill>
                  <a:srgbClr val="002060"/>
                </a:solidFill>
                <a:latin typeface="Courier New" pitchFamily="49" charset="0"/>
                <a:cs typeface="Courier New" pitchFamily="49" charset="0"/>
              </a:rPr>
              <a:t>(</a:t>
            </a:r>
            <a:r>
              <a:rPr lang="es-ES_tradnl" sz="1200" dirty="0" err="1">
                <a:solidFill>
                  <a:srgbClr val="002060"/>
                </a:solidFill>
                <a:latin typeface="Courier New" pitchFamily="49" charset="0"/>
                <a:cs typeface="Courier New" pitchFamily="49" charset="0"/>
              </a:rPr>
              <a:t>KeyEvent.VK_P</a:t>
            </a:r>
            <a:r>
              <a:rPr lang="es-ES_tradnl" sz="1200" dirty="0">
                <a:solidFill>
                  <a:srgbClr val="002060"/>
                </a:solidFill>
                <a:latin typeface="Courier New" pitchFamily="49" charset="0"/>
                <a:cs typeface="Courier New" pitchFamily="49" charset="0"/>
              </a:rPr>
              <a:t>); </a:t>
            </a:r>
            <a:r>
              <a:rPr lang="es-ES_tradnl" sz="1200" dirty="0" err="1">
                <a:solidFill>
                  <a:srgbClr val="002060"/>
                </a:solidFill>
                <a:latin typeface="Courier New" pitchFamily="49" charset="0"/>
                <a:cs typeface="Courier New" pitchFamily="49" charset="0"/>
              </a:rPr>
              <a:t>robot.keyPress</a:t>
            </a:r>
            <a:r>
              <a:rPr lang="es-ES_tradnl" sz="1200" dirty="0">
                <a:solidFill>
                  <a:srgbClr val="002060"/>
                </a:solidFill>
                <a:latin typeface="Courier New" pitchFamily="49" charset="0"/>
                <a:cs typeface="Courier New" pitchFamily="49" charset="0"/>
              </a:rPr>
              <a:t>(</a:t>
            </a:r>
            <a:r>
              <a:rPr lang="es-ES_tradnl" sz="1200" dirty="0" err="1">
                <a:solidFill>
                  <a:srgbClr val="002060"/>
                </a:solidFill>
                <a:latin typeface="Courier New" pitchFamily="49" charset="0"/>
                <a:cs typeface="Courier New" pitchFamily="49" charset="0"/>
              </a:rPr>
              <a:t>KeyEvent.VK_R</a:t>
            </a:r>
            <a:r>
              <a:rPr lang="es-ES_tradnl" sz="1200" dirty="0">
                <a:solidFill>
                  <a:srgbClr val="002060"/>
                </a:solidFill>
                <a:latin typeface="Courier New" pitchFamily="49" charset="0"/>
                <a:cs typeface="Courier New" pitchFamily="49" charset="0"/>
              </a:rPr>
              <a:t>); </a:t>
            </a:r>
          </a:p>
          <a:p>
            <a:pPr lvl="1">
              <a:buNone/>
            </a:pPr>
            <a:r>
              <a:rPr lang="es-ES_tradnl" sz="1200" dirty="0" err="1">
                <a:solidFill>
                  <a:srgbClr val="002060"/>
                </a:solidFill>
                <a:latin typeface="Courier New" pitchFamily="49" charset="0"/>
                <a:cs typeface="Courier New" pitchFamily="49" charset="0"/>
              </a:rPr>
              <a:t>robot.keyPress</a:t>
            </a:r>
            <a:r>
              <a:rPr lang="es-ES_tradnl" sz="1200" dirty="0">
                <a:solidFill>
                  <a:srgbClr val="002060"/>
                </a:solidFill>
                <a:latin typeface="Courier New" pitchFamily="49" charset="0"/>
                <a:cs typeface="Courier New" pitchFamily="49" charset="0"/>
              </a:rPr>
              <a:t>(</a:t>
            </a:r>
            <a:r>
              <a:rPr lang="es-ES_tradnl" sz="1200" dirty="0" err="1">
                <a:solidFill>
                  <a:srgbClr val="002060"/>
                </a:solidFill>
                <a:latin typeface="Courier New" pitchFamily="49" charset="0"/>
                <a:cs typeface="Courier New" pitchFamily="49" charset="0"/>
              </a:rPr>
              <a:t>KeyEvent.VK_U</a:t>
            </a:r>
            <a:r>
              <a:rPr lang="es-ES_tradnl" sz="1200" dirty="0">
                <a:solidFill>
                  <a:srgbClr val="002060"/>
                </a:solidFill>
                <a:latin typeface="Courier New" pitchFamily="49" charset="0"/>
                <a:cs typeface="Courier New" pitchFamily="49" charset="0"/>
              </a:rPr>
              <a:t>); </a:t>
            </a:r>
            <a:r>
              <a:rPr lang="es-ES_tradnl" sz="1200" dirty="0" err="1">
                <a:solidFill>
                  <a:srgbClr val="002060"/>
                </a:solidFill>
                <a:latin typeface="Courier New" pitchFamily="49" charset="0"/>
                <a:cs typeface="Courier New" pitchFamily="49" charset="0"/>
              </a:rPr>
              <a:t>robot.keyPress</a:t>
            </a:r>
            <a:r>
              <a:rPr lang="es-ES_tradnl" sz="1200" dirty="0">
                <a:solidFill>
                  <a:srgbClr val="002060"/>
                </a:solidFill>
                <a:latin typeface="Courier New" pitchFamily="49" charset="0"/>
                <a:cs typeface="Courier New" pitchFamily="49" charset="0"/>
              </a:rPr>
              <a:t>(</a:t>
            </a:r>
            <a:r>
              <a:rPr lang="es-ES_tradnl" sz="1200" dirty="0" err="1">
                <a:solidFill>
                  <a:srgbClr val="002060"/>
                </a:solidFill>
                <a:latin typeface="Courier New" pitchFamily="49" charset="0"/>
                <a:cs typeface="Courier New" pitchFamily="49" charset="0"/>
              </a:rPr>
              <a:t>KeyEvent.VK_E</a:t>
            </a:r>
            <a:r>
              <a:rPr lang="es-ES_tradnl" sz="1200" dirty="0">
                <a:solidFill>
                  <a:srgbClr val="002060"/>
                </a:solidFill>
                <a:latin typeface="Courier New" pitchFamily="49" charset="0"/>
                <a:cs typeface="Courier New" pitchFamily="49" charset="0"/>
              </a:rPr>
              <a:t>); </a:t>
            </a:r>
          </a:p>
          <a:p>
            <a:pPr lvl="1">
              <a:buNone/>
            </a:pPr>
            <a:r>
              <a:rPr lang="es-ES_tradnl" sz="1200" dirty="0" err="1">
                <a:solidFill>
                  <a:srgbClr val="002060"/>
                </a:solidFill>
                <a:latin typeface="Courier New" pitchFamily="49" charset="0"/>
                <a:cs typeface="Courier New" pitchFamily="49" charset="0"/>
              </a:rPr>
              <a:t>robot.keyPress</a:t>
            </a:r>
            <a:r>
              <a:rPr lang="es-ES_tradnl" sz="1200" dirty="0">
                <a:solidFill>
                  <a:srgbClr val="002060"/>
                </a:solidFill>
                <a:latin typeface="Courier New" pitchFamily="49" charset="0"/>
                <a:cs typeface="Courier New" pitchFamily="49" charset="0"/>
              </a:rPr>
              <a:t>(</a:t>
            </a:r>
            <a:r>
              <a:rPr lang="es-ES_tradnl" sz="1200" dirty="0" err="1">
                <a:solidFill>
                  <a:srgbClr val="002060"/>
                </a:solidFill>
                <a:latin typeface="Courier New" pitchFamily="49" charset="0"/>
                <a:cs typeface="Courier New" pitchFamily="49" charset="0"/>
              </a:rPr>
              <a:t>KeyEvent.VK_B</a:t>
            </a:r>
            <a:r>
              <a:rPr lang="es-ES_tradnl" sz="1200" dirty="0">
                <a:solidFill>
                  <a:srgbClr val="002060"/>
                </a:solidFill>
                <a:latin typeface="Courier New" pitchFamily="49" charset="0"/>
                <a:cs typeface="Courier New" pitchFamily="49" charset="0"/>
              </a:rPr>
              <a:t>); </a:t>
            </a:r>
            <a:r>
              <a:rPr lang="es-ES_tradnl" sz="1200" dirty="0" err="1">
                <a:solidFill>
                  <a:srgbClr val="002060"/>
                </a:solidFill>
                <a:latin typeface="Courier New" pitchFamily="49" charset="0"/>
                <a:cs typeface="Courier New" pitchFamily="49" charset="0"/>
              </a:rPr>
              <a:t>robot.keyPress</a:t>
            </a:r>
            <a:r>
              <a:rPr lang="es-ES_tradnl" sz="1200" dirty="0">
                <a:solidFill>
                  <a:srgbClr val="002060"/>
                </a:solidFill>
                <a:latin typeface="Courier New" pitchFamily="49" charset="0"/>
                <a:cs typeface="Courier New" pitchFamily="49" charset="0"/>
              </a:rPr>
              <a:t>(</a:t>
            </a:r>
            <a:r>
              <a:rPr lang="es-ES_tradnl" sz="1200" dirty="0" err="1">
                <a:solidFill>
                  <a:srgbClr val="002060"/>
                </a:solidFill>
                <a:latin typeface="Courier New" pitchFamily="49" charset="0"/>
                <a:cs typeface="Courier New" pitchFamily="49" charset="0"/>
              </a:rPr>
              <a:t>KeyEvent.VK_A</a:t>
            </a:r>
            <a:r>
              <a:rPr lang="es-ES_tradnl" sz="1200" dirty="0">
                <a:solidFill>
                  <a:srgbClr val="002060"/>
                </a:solidFill>
                <a:latin typeface="Courier New" pitchFamily="49" charset="0"/>
                <a:cs typeface="Courier New" pitchFamily="49" charset="0"/>
              </a:rPr>
              <a:t>); </a:t>
            </a:r>
            <a:endParaRPr lang="en-US" sz="1400" dirty="0">
              <a:solidFill>
                <a:srgbClr val="002060"/>
              </a:solidFill>
            </a:endParaRPr>
          </a:p>
        </p:txBody>
      </p:sp>
      <p:sp>
        <p:nvSpPr>
          <p:cNvPr id="5" name="1 Título"/>
          <p:cNvSpPr txBox="1">
            <a:spLocks/>
          </p:cNvSpPr>
          <p:nvPr/>
        </p:nvSpPr>
        <p:spPr>
          <a:xfrm>
            <a:off x="457200" y="620688"/>
            <a:ext cx="8229600" cy="796950"/>
          </a:xfrm>
          <a:prstGeom prst="rect">
            <a:avLst/>
          </a:prstGeom>
        </p:spPr>
        <p:txBody>
          <a:bodyPr/>
          <a:lst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a:lstStyle>
          <a:p>
            <a:r>
              <a:rPr lang="es-ES_tradnl" kern="0" dirty="0">
                <a:sym typeface="Wingdings" panose="05000000000000000000" pitchFamily="2" charset="2"/>
              </a:rPr>
              <a:t>Generación de entrada</a:t>
            </a:r>
            <a:r>
              <a:rPr lang="es-ES_tradnl" i="1" kern="0" dirty="0"/>
              <a:t/>
            </a:r>
            <a:br>
              <a:rPr lang="es-ES_tradnl" i="1" kern="0" dirty="0"/>
            </a:br>
            <a:endParaRPr lang="es-ES" kern="0" dirty="0"/>
          </a:p>
        </p:txBody>
      </p:sp>
    </p:spTree>
    <p:extLst>
      <p:ext uri="{BB962C8B-B14F-4D97-AF65-F5344CB8AC3E}">
        <p14:creationId xmlns:p14="http://schemas.microsoft.com/office/powerpoint/2010/main" val="4120876634"/>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txBox="1">
            <a:spLocks/>
          </p:cNvSpPr>
          <p:nvPr/>
        </p:nvSpPr>
        <p:spPr>
          <a:xfrm>
            <a:off x="457200" y="274638"/>
            <a:ext cx="8229600" cy="1143000"/>
          </a:xfrm>
          <a:prstGeom prst="rect">
            <a:avLst/>
          </a:prstGeom>
        </p:spPr>
        <p:txBody>
          <a:bodyPr/>
          <a:lst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a:lstStyle>
          <a:p>
            <a:r>
              <a:rPr lang="es-ES_tradnl" kern="0" dirty="0"/>
              <a:t>Captura/análisis de salida</a:t>
            </a:r>
          </a:p>
        </p:txBody>
      </p:sp>
      <p:sp>
        <p:nvSpPr>
          <p:cNvPr id="3" name="2 Marcador de contenido"/>
          <p:cNvSpPr txBox="1">
            <a:spLocks/>
          </p:cNvSpPr>
          <p:nvPr/>
        </p:nvSpPr>
        <p:spPr>
          <a:xfrm>
            <a:off x="467544" y="1378074"/>
            <a:ext cx="8424936" cy="3135819"/>
          </a:xfrm>
          <a:prstGeom prst="rect">
            <a:avLst/>
          </a:prstGeom>
        </p:spPr>
        <p:txBody>
          <a:bodyPr/>
          <a:lstStyle>
            <a:lvl1pPr marL="342900" indent="-342900" algn="l" rtl="0" eaLnBrk="0" fontAlgn="base" hangingPunct="0">
              <a:spcBef>
                <a:spcPct val="20000"/>
              </a:spcBef>
              <a:spcAft>
                <a:spcPct val="0"/>
              </a:spcAft>
              <a:buClr>
                <a:schemeClr val="hlink"/>
              </a:buClr>
              <a:buFont typeface="Wingdings" pitchFamily="2" charset="2"/>
              <a:buBlip>
                <a:blip r:embed="rId2"/>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5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Blip>
                <a:blip r:embed="rId2"/>
              </a:buBlip>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folHlink"/>
              </a:buClr>
              <a:buSzPct val="5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9pPr>
          </a:lstStyle>
          <a:p>
            <a:r>
              <a:rPr lang="es-ES" sz="2800" kern="0" dirty="0" err="1"/>
              <a:t>Redireccionar</a:t>
            </a:r>
            <a:r>
              <a:rPr lang="es-ES" sz="2800" kern="0" dirty="0"/>
              <a:t> la salida estándar</a:t>
            </a:r>
          </a:p>
          <a:p>
            <a:pPr lvl="1"/>
            <a:r>
              <a:rPr lang="es-ES_tradnl" sz="2400" kern="0" dirty="0"/>
              <a:t>A veces no funciona</a:t>
            </a:r>
            <a:endParaRPr lang="es-ES_tradnl" sz="2800" kern="0" dirty="0"/>
          </a:p>
          <a:p>
            <a:r>
              <a:rPr lang="es-ES_tradnl" sz="2800" kern="0" dirty="0"/>
              <a:t>Captura de pantalla con Java Robot</a:t>
            </a:r>
          </a:p>
          <a:p>
            <a:r>
              <a:rPr lang="es-ES_tradnl" sz="2800" kern="0" dirty="0"/>
              <a:t>OCR</a:t>
            </a:r>
          </a:p>
          <a:p>
            <a:pPr lvl="1"/>
            <a:r>
              <a:rPr lang="es-ES" sz="2400" kern="0" dirty="0"/>
              <a:t>OCR </a:t>
            </a:r>
            <a:r>
              <a:rPr lang="es-ES" sz="2400" kern="0" dirty="0" err="1"/>
              <a:t>engine</a:t>
            </a:r>
            <a:r>
              <a:rPr lang="es-ES" sz="2400" kern="0" dirty="0"/>
              <a:t> </a:t>
            </a:r>
            <a:r>
              <a:rPr lang="es-ES" sz="2400" kern="0" dirty="0" err="1"/>
              <a:t>tesseract-ocr</a:t>
            </a:r>
            <a:r>
              <a:rPr lang="es-ES" sz="2400" kern="0" dirty="0"/>
              <a:t> (licencia Apache)</a:t>
            </a:r>
          </a:p>
          <a:p>
            <a:pPr lvl="1"/>
            <a:r>
              <a:rPr lang="es-ES" sz="2400" kern="0" dirty="0"/>
              <a:t>Versión Java tess4j</a:t>
            </a:r>
          </a:p>
          <a:p>
            <a:pPr lvl="1"/>
            <a:endParaRPr lang="es-ES_tradnl" sz="2400" kern="0" dirty="0"/>
          </a:p>
          <a:p>
            <a:pPr lvl="1"/>
            <a:endParaRPr lang="es-ES" sz="2400" kern="0" dirty="0"/>
          </a:p>
          <a:p>
            <a:pPr lvl="1"/>
            <a:endParaRPr lang="es-ES" sz="2400" kern="0" dirty="0"/>
          </a:p>
          <a:p>
            <a:pPr lvl="1"/>
            <a:endParaRPr lang="es-ES" sz="2400" kern="0" dirty="0"/>
          </a:p>
          <a:p>
            <a:pPr lvl="1"/>
            <a:endParaRPr lang="es-ES" sz="2400" kern="0" dirty="0"/>
          </a:p>
          <a:p>
            <a:pPr lvl="1"/>
            <a:endParaRPr lang="es-ES" sz="2400" kern="0" dirty="0"/>
          </a:p>
        </p:txBody>
      </p:sp>
      <p:sp>
        <p:nvSpPr>
          <p:cNvPr id="4" name="3 CuadroTexto"/>
          <p:cNvSpPr txBox="1"/>
          <p:nvPr/>
        </p:nvSpPr>
        <p:spPr>
          <a:xfrm>
            <a:off x="1475656" y="4513893"/>
            <a:ext cx="6408712" cy="2016224"/>
          </a:xfrm>
          <a:prstGeom prst="rect">
            <a:avLst/>
          </a:prstGeom>
          <a:solidFill>
            <a:schemeClr val="tx1"/>
          </a:solidFill>
        </p:spPr>
        <p:txBody>
          <a:bodyPr wrap="square" rtlCol="0">
            <a:noAutofit/>
          </a:bodyPr>
          <a:lstStyle/>
          <a:p>
            <a:r>
              <a:rPr lang="es-ES_tradnl" sz="1400" dirty="0">
                <a:solidFill>
                  <a:srgbClr val="002060"/>
                </a:solidFill>
                <a:latin typeface="Courier New" pitchFamily="49" charset="0"/>
                <a:cs typeface="Courier New" pitchFamily="49" charset="0"/>
              </a:rPr>
              <a:t>// Captura</a:t>
            </a:r>
          </a:p>
          <a:p>
            <a:r>
              <a:rPr lang="es-ES_tradnl" sz="1400" dirty="0" err="1">
                <a:solidFill>
                  <a:srgbClr val="002060"/>
                </a:solidFill>
                <a:latin typeface="Courier New" pitchFamily="49" charset="0"/>
                <a:cs typeface="Courier New" pitchFamily="49" charset="0"/>
              </a:rPr>
              <a:t>BufferedImage</a:t>
            </a:r>
            <a:r>
              <a:rPr lang="es-ES_tradnl" sz="1400" dirty="0">
                <a:solidFill>
                  <a:srgbClr val="002060"/>
                </a:solidFill>
                <a:latin typeface="Courier New" pitchFamily="49" charset="0"/>
                <a:cs typeface="Courier New" pitchFamily="49" charset="0"/>
              </a:rPr>
              <a:t> capture = </a:t>
            </a:r>
          </a:p>
          <a:p>
            <a:r>
              <a:rPr lang="es-ES_tradnl" sz="1400" dirty="0">
                <a:solidFill>
                  <a:srgbClr val="002060"/>
                </a:solidFill>
                <a:latin typeface="Courier New" pitchFamily="49" charset="0"/>
                <a:cs typeface="Courier New" pitchFamily="49" charset="0"/>
              </a:rPr>
              <a:t>  new Robot().</a:t>
            </a:r>
            <a:r>
              <a:rPr lang="es-ES_tradnl" sz="1400" dirty="0" err="1">
                <a:solidFill>
                  <a:srgbClr val="002060"/>
                </a:solidFill>
                <a:latin typeface="Courier New" pitchFamily="49" charset="0"/>
                <a:cs typeface="Courier New" pitchFamily="49" charset="0"/>
              </a:rPr>
              <a:t>createScreenCapture</a:t>
            </a:r>
            <a:r>
              <a:rPr lang="es-ES_tradnl" sz="1400" dirty="0">
                <a:solidFill>
                  <a:srgbClr val="002060"/>
                </a:solidFill>
                <a:latin typeface="Courier New" pitchFamily="49" charset="0"/>
                <a:cs typeface="Courier New" pitchFamily="49" charset="0"/>
              </a:rPr>
              <a:t>(</a:t>
            </a:r>
            <a:r>
              <a:rPr lang="es-ES_tradnl" sz="1400" dirty="0" err="1">
                <a:solidFill>
                  <a:srgbClr val="002060"/>
                </a:solidFill>
                <a:latin typeface="Courier New" pitchFamily="49" charset="0"/>
                <a:cs typeface="Courier New" pitchFamily="49" charset="0"/>
              </a:rPr>
              <a:t>screenRect</a:t>
            </a:r>
            <a:r>
              <a:rPr lang="es-ES_tradnl" sz="1400" dirty="0">
                <a:solidFill>
                  <a:srgbClr val="002060"/>
                </a:solidFill>
                <a:latin typeface="Courier New" pitchFamily="49" charset="0"/>
                <a:cs typeface="Courier New" pitchFamily="49" charset="0"/>
              </a:rPr>
              <a:t>);</a:t>
            </a:r>
          </a:p>
          <a:p>
            <a:endParaRPr lang="es-ES_tradnl" sz="1400" dirty="0">
              <a:solidFill>
                <a:srgbClr val="002060"/>
              </a:solidFill>
              <a:latin typeface="Courier New" pitchFamily="49" charset="0"/>
              <a:cs typeface="Courier New" pitchFamily="49" charset="0"/>
            </a:endParaRPr>
          </a:p>
          <a:p>
            <a:r>
              <a:rPr lang="es-ES_tradnl" sz="1400" dirty="0">
                <a:solidFill>
                  <a:srgbClr val="002060"/>
                </a:solidFill>
                <a:latin typeface="Courier New" pitchFamily="49" charset="0"/>
                <a:cs typeface="Courier New" pitchFamily="49" charset="0"/>
              </a:rPr>
              <a:t>// OCR </a:t>
            </a:r>
          </a:p>
          <a:p>
            <a:r>
              <a:rPr lang="es-ES_tradnl" sz="1400" dirty="0" err="1">
                <a:solidFill>
                  <a:srgbClr val="002060"/>
                </a:solidFill>
                <a:latin typeface="Courier New" pitchFamily="49" charset="0"/>
                <a:cs typeface="Courier New" pitchFamily="49" charset="0"/>
              </a:rPr>
              <a:t>String</a:t>
            </a:r>
            <a:r>
              <a:rPr lang="es-ES_tradnl" sz="1400" dirty="0">
                <a:solidFill>
                  <a:srgbClr val="002060"/>
                </a:solidFill>
                <a:latin typeface="Courier New" pitchFamily="49" charset="0"/>
                <a:cs typeface="Courier New" pitchFamily="49" charset="0"/>
              </a:rPr>
              <a:t> </a:t>
            </a:r>
            <a:r>
              <a:rPr lang="es-ES_tradnl" sz="1400" dirty="0" err="1">
                <a:solidFill>
                  <a:srgbClr val="002060"/>
                </a:solidFill>
                <a:latin typeface="Courier New" pitchFamily="49" charset="0"/>
                <a:cs typeface="Courier New" pitchFamily="49" charset="0"/>
              </a:rPr>
              <a:t>result</a:t>
            </a:r>
            <a:r>
              <a:rPr lang="es-ES_tradnl" sz="1400" dirty="0">
                <a:solidFill>
                  <a:srgbClr val="002060"/>
                </a:solidFill>
                <a:latin typeface="Courier New" pitchFamily="49" charset="0"/>
                <a:cs typeface="Courier New" pitchFamily="49" charset="0"/>
              </a:rPr>
              <a:t> = new Tesseract1().</a:t>
            </a:r>
            <a:r>
              <a:rPr lang="es-ES_tradnl" sz="1400" dirty="0" err="1">
                <a:solidFill>
                  <a:srgbClr val="002060"/>
                </a:solidFill>
                <a:latin typeface="Courier New" pitchFamily="49" charset="0"/>
                <a:cs typeface="Courier New" pitchFamily="49" charset="0"/>
              </a:rPr>
              <a:t>doOCR</a:t>
            </a:r>
            <a:r>
              <a:rPr lang="es-ES_tradnl" sz="1400" dirty="0">
                <a:solidFill>
                  <a:srgbClr val="002060"/>
                </a:solidFill>
                <a:latin typeface="Courier New" pitchFamily="49" charset="0"/>
                <a:cs typeface="Courier New" pitchFamily="49" charset="0"/>
              </a:rPr>
              <a:t>(capture);</a:t>
            </a:r>
          </a:p>
          <a:p>
            <a:endParaRPr lang="es-ES_tradnl" sz="1400" dirty="0">
              <a:solidFill>
                <a:srgbClr val="002060"/>
              </a:solidFill>
              <a:latin typeface="Courier New" pitchFamily="49" charset="0"/>
              <a:cs typeface="Courier New" pitchFamily="49" charset="0"/>
            </a:endParaRPr>
          </a:p>
          <a:p>
            <a:r>
              <a:rPr lang="es-ES_tradnl" sz="1400" dirty="0">
                <a:solidFill>
                  <a:srgbClr val="002060"/>
                </a:solidFill>
                <a:latin typeface="Courier New" pitchFamily="49" charset="0"/>
                <a:cs typeface="Courier New" pitchFamily="49" charset="0"/>
              </a:rPr>
              <a:t>// Análisis texto</a:t>
            </a:r>
          </a:p>
          <a:p>
            <a:r>
              <a:rPr lang="es-ES_tradnl" sz="1400" dirty="0">
                <a:solidFill>
                  <a:srgbClr val="002060"/>
                </a:solidFill>
                <a:latin typeface="Courier New" pitchFamily="49" charset="0"/>
                <a:cs typeface="Courier New" pitchFamily="49" charset="0"/>
              </a:rPr>
              <a:t>...</a:t>
            </a:r>
          </a:p>
          <a:p>
            <a:pPr lvl="1">
              <a:buNone/>
            </a:pPr>
            <a:endParaRPr lang="es-ES_tradnl" sz="1600" dirty="0">
              <a:solidFill>
                <a:srgbClr val="002060"/>
              </a:solidFill>
              <a:latin typeface="Courier New" pitchFamily="49" charset="0"/>
              <a:cs typeface="Courier New" pitchFamily="49" charset="0"/>
            </a:endParaRPr>
          </a:p>
        </p:txBody>
      </p:sp>
    </p:spTree>
    <p:extLst>
      <p:ext uri="{BB962C8B-B14F-4D97-AF65-F5344CB8AC3E}">
        <p14:creationId xmlns:p14="http://schemas.microsoft.com/office/powerpoint/2010/main" val="1069723570"/>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457200" y="1600200"/>
            <a:ext cx="8686800" cy="4533900"/>
          </a:xfrm>
          <a:prstGeom prst="rect">
            <a:avLst/>
          </a:prstGeom>
        </p:spPr>
        <p:txBody>
          <a:bodyPr/>
          <a:lstStyle>
            <a:lvl1pPr marL="342900" indent="-342900" algn="l" rtl="0" eaLnBrk="0" fontAlgn="base" hangingPunct="0">
              <a:spcBef>
                <a:spcPct val="20000"/>
              </a:spcBef>
              <a:spcAft>
                <a:spcPct val="0"/>
              </a:spcAft>
              <a:buClr>
                <a:schemeClr val="hlink"/>
              </a:buClr>
              <a:buFont typeface="Wingdings" pitchFamily="2" charset="2"/>
              <a:buBlip>
                <a:blip r:embed="rId2"/>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5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Blip>
                <a:blip r:embed="rId2"/>
              </a:buBlip>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folHlink"/>
              </a:buClr>
              <a:buSzPct val="5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9pPr>
          </a:lstStyle>
          <a:p>
            <a:pPr lvl="1" eaLnBrk="1" hangingPunct="1">
              <a:buFont typeface="Wingdings" pitchFamily="2" charset="2"/>
              <a:buNone/>
            </a:pPr>
            <a:endParaRPr lang="es-ES" altLang="es-ES" kern="0"/>
          </a:p>
          <a:p>
            <a:pPr eaLnBrk="1" hangingPunct="1"/>
            <a:endParaRPr lang="es-ES" altLang="es-ES" kern="0" dirty="0"/>
          </a:p>
        </p:txBody>
      </p:sp>
      <p:sp>
        <p:nvSpPr>
          <p:cNvPr id="4" name="1 Título"/>
          <p:cNvSpPr txBox="1">
            <a:spLocks/>
          </p:cNvSpPr>
          <p:nvPr/>
        </p:nvSpPr>
        <p:spPr>
          <a:xfrm>
            <a:off x="205680" y="274638"/>
            <a:ext cx="8686800" cy="1143000"/>
          </a:xfrm>
          <a:prstGeom prst="rect">
            <a:avLst/>
          </a:prstGeom>
        </p:spPr>
        <p:txBody>
          <a:bodyPr/>
          <a:lst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a:lstStyle>
          <a:p>
            <a:r>
              <a:rPr lang="es-ES_tradnl" i="1" kern="0" dirty="0"/>
              <a:t>Web-</a:t>
            </a:r>
            <a:r>
              <a:rPr lang="es-ES_tradnl" i="1" kern="0" dirty="0" err="1"/>
              <a:t>to</a:t>
            </a:r>
            <a:r>
              <a:rPr lang="es-ES_tradnl" i="1" kern="0" dirty="0"/>
              <a:t>-Host (Java Robot/OCR)</a:t>
            </a:r>
          </a:p>
        </p:txBody>
      </p:sp>
      <p:grpSp>
        <p:nvGrpSpPr>
          <p:cNvPr id="5" name="4 Grupo"/>
          <p:cNvGrpSpPr/>
          <p:nvPr/>
        </p:nvGrpSpPr>
        <p:grpSpPr>
          <a:xfrm>
            <a:off x="2483768" y="3284984"/>
            <a:ext cx="6408712" cy="2592288"/>
            <a:chOff x="2483768" y="2780928"/>
            <a:chExt cx="6408712" cy="2592288"/>
          </a:xfrm>
        </p:grpSpPr>
        <p:sp>
          <p:nvSpPr>
            <p:cNvPr id="6" name="5 CuadroTexto"/>
            <p:cNvSpPr txBox="1"/>
            <p:nvPr/>
          </p:nvSpPr>
          <p:spPr>
            <a:xfrm>
              <a:off x="2483768" y="2780928"/>
              <a:ext cx="6408712" cy="2592288"/>
            </a:xfrm>
            <a:prstGeom prst="rect">
              <a:avLst/>
            </a:prstGeom>
            <a:solidFill>
              <a:schemeClr val="tx1"/>
            </a:solidFill>
            <a:ln>
              <a:solidFill>
                <a:schemeClr val="accent5">
                  <a:lumMod val="10000"/>
                </a:schemeClr>
              </a:solidFill>
            </a:ln>
          </p:spPr>
          <p:txBody>
            <a:bodyPr wrap="square" rtlCol="0">
              <a:noAutofit/>
            </a:bodyPr>
            <a:lstStyle/>
            <a:p>
              <a:pPr algn="ctr"/>
              <a:endParaRPr lang="es-ES" dirty="0"/>
            </a:p>
            <a:p>
              <a:pPr algn="ctr"/>
              <a:endParaRPr lang="es-ES" dirty="0">
                <a:solidFill>
                  <a:schemeClr val="accent5">
                    <a:lumMod val="10000"/>
                  </a:schemeClr>
                </a:solidFill>
              </a:endParaRPr>
            </a:p>
          </p:txBody>
        </p:sp>
        <p:sp>
          <p:nvSpPr>
            <p:cNvPr id="7" name="6 CuadroTexto"/>
            <p:cNvSpPr txBox="1"/>
            <p:nvPr/>
          </p:nvSpPr>
          <p:spPr>
            <a:xfrm>
              <a:off x="3995936" y="3140968"/>
              <a:ext cx="4752528" cy="2016224"/>
            </a:xfrm>
            <a:prstGeom prst="rect">
              <a:avLst/>
            </a:prstGeom>
            <a:solidFill>
              <a:schemeClr val="tx1"/>
            </a:solidFill>
            <a:ln>
              <a:solidFill>
                <a:schemeClr val="accent5">
                  <a:lumMod val="10000"/>
                </a:schemeClr>
              </a:solidFill>
            </a:ln>
          </p:spPr>
          <p:txBody>
            <a:bodyPr wrap="square" rtlCol="0">
              <a:noAutofit/>
            </a:bodyPr>
            <a:lstStyle/>
            <a:p>
              <a:pPr algn="ctr"/>
              <a:endParaRPr lang="es-ES" dirty="0"/>
            </a:p>
          </p:txBody>
        </p:sp>
        <p:sp>
          <p:nvSpPr>
            <p:cNvPr id="8" name="7 CuadroTexto"/>
            <p:cNvSpPr txBox="1"/>
            <p:nvPr/>
          </p:nvSpPr>
          <p:spPr>
            <a:xfrm>
              <a:off x="6804248" y="3501008"/>
              <a:ext cx="1800200" cy="1296144"/>
            </a:xfrm>
            <a:prstGeom prst="rect">
              <a:avLst/>
            </a:prstGeom>
            <a:solidFill>
              <a:schemeClr val="tx1"/>
            </a:solidFill>
            <a:ln>
              <a:solidFill>
                <a:schemeClr val="accent5">
                  <a:lumMod val="10000"/>
                </a:schemeClr>
              </a:solidFill>
            </a:ln>
          </p:spPr>
          <p:txBody>
            <a:bodyPr wrap="square" rtlCol="0">
              <a:noAutofit/>
            </a:bodyPr>
            <a:lstStyle/>
            <a:p>
              <a:pPr algn="ctr"/>
              <a:endParaRPr lang="es-ES" dirty="0"/>
            </a:p>
            <a:p>
              <a:pPr algn="ctr"/>
              <a:r>
                <a:rPr lang="es-ES" dirty="0">
                  <a:solidFill>
                    <a:schemeClr val="accent5">
                      <a:lumMod val="10000"/>
                    </a:schemeClr>
                  </a:solidFill>
                </a:rPr>
                <a:t>Host (SL)</a:t>
              </a:r>
            </a:p>
          </p:txBody>
        </p:sp>
        <p:sp>
          <p:nvSpPr>
            <p:cNvPr id="9" name="8 CuadroTexto"/>
            <p:cNvSpPr txBox="1"/>
            <p:nvPr/>
          </p:nvSpPr>
          <p:spPr>
            <a:xfrm>
              <a:off x="6372200" y="3861048"/>
              <a:ext cx="792088" cy="792088"/>
            </a:xfrm>
            <a:prstGeom prst="rect">
              <a:avLst/>
            </a:prstGeom>
            <a:solidFill>
              <a:schemeClr val="tx1"/>
            </a:solidFill>
            <a:ln>
              <a:solidFill>
                <a:schemeClr val="accent5">
                  <a:lumMod val="10000"/>
                </a:schemeClr>
              </a:solidFill>
            </a:ln>
          </p:spPr>
          <p:txBody>
            <a:bodyPr wrap="square" rtlCol="0">
              <a:noAutofit/>
            </a:bodyPr>
            <a:lstStyle/>
            <a:p>
              <a:pPr algn="ctr"/>
              <a:endParaRPr lang="es-ES" sz="1600" dirty="0">
                <a:solidFill>
                  <a:schemeClr val="accent5">
                    <a:lumMod val="10000"/>
                  </a:schemeClr>
                </a:solidFill>
              </a:endParaRPr>
            </a:p>
            <a:p>
              <a:pPr algn="ctr"/>
              <a:r>
                <a:rPr lang="es-ES" sz="1600" dirty="0">
                  <a:solidFill>
                    <a:schemeClr val="accent5">
                      <a:lumMod val="10000"/>
                    </a:schemeClr>
                  </a:solidFill>
                </a:rPr>
                <a:t>UI</a:t>
              </a:r>
            </a:p>
          </p:txBody>
        </p:sp>
        <p:sp>
          <p:nvSpPr>
            <p:cNvPr id="10" name="9 CuadroTexto"/>
            <p:cNvSpPr txBox="1"/>
            <p:nvPr/>
          </p:nvSpPr>
          <p:spPr>
            <a:xfrm>
              <a:off x="3563888" y="4077072"/>
              <a:ext cx="792088" cy="432048"/>
            </a:xfrm>
            <a:prstGeom prst="rect">
              <a:avLst/>
            </a:prstGeom>
            <a:solidFill>
              <a:schemeClr val="tx1"/>
            </a:solidFill>
            <a:ln>
              <a:solidFill>
                <a:schemeClr val="accent5">
                  <a:lumMod val="10000"/>
                </a:schemeClr>
              </a:solidFill>
            </a:ln>
          </p:spPr>
          <p:txBody>
            <a:bodyPr wrap="square" rtlCol="0">
              <a:noAutofit/>
            </a:bodyPr>
            <a:lstStyle/>
            <a:p>
              <a:pPr algn="ctr"/>
              <a:r>
                <a:rPr lang="es-ES" dirty="0">
                  <a:solidFill>
                    <a:schemeClr val="accent5">
                      <a:lumMod val="10000"/>
                    </a:schemeClr>
                  </a:solidFill>
                </a:rPr>
                <a:t>API</a:t>
              </a:r>
            </a:p>
          </p:txBody>
        </p:sp>
        <p:sp>
          <p:nvSpPr>
            <p:cNvPr id="11" name="10 CuadroTexto"/>
            <p:cNvSpPr txBox="1"/>
            <p:nvPr/>
          </p:nvSpPr>
          <p:spPr>
            <a:xfrm>
              <a:off x="2555776" y="2780928"/>
              <a:ext cx="1944216" cy="360040"/>
            </a:xfrm>
            <a:prstGeom prst="rect">
              <a:avLst/>
            </a:prstGeom>
            <a:noFill/>
            <a:ln>
              <a:noFill/>
            </a:ln>
          </p:spPr>
          <p:txBody>
            <a:bodyPr wrap="square" rtlCol="0">
              <a:noAutofit/>
            </a:bodyPr>
            <a:lstStyle/>
            <a:p>
              <a:r>
                <a:rPr lang="es-ES" dirty="0">
                  <a:solidFill>
                    <a:schemeClr val="accent5">
                      <a:lumMod val="10000"/>
                    </a:schemeClr>
                  </a:solidFill>
                </a:rPr>
                <a:t>Aplicación</a:t>
              </a:r>
            </a:p>
          </p:txBody>
        </p:sp>
        <p:cxnSp>
          <p:nvCxnSpPr>
            <p:cNvPr id="12" name="11 Conector recto de flecha"/>
            <p:cNvCxnSpPr/>
            <p:nvPr/>
          </p:nvCxnSpPr>
          <p:spPr>
            <a:xfrm>
              <a:off x="2987824" y="4293096"/>
              <a:ext cx="576064" cy="0"/>
            </a:xfrm>
            <a:prstGeom prst="straightConnector1">
              <a:avLst/>
            </a:prstGeom>
            <a:ln w="25400">
              <a:solidFill>
                <a:schemeClr val="accent5">
                  <a:lumMod val="10000"/>
                </a:schemeClr>
              </a:solidFill>
              <a:headEnd type="triangle" w="lg" len="med"/>
              <a:tailEnd type="triangle" w="lg" len="med"/>
            </a:ln>
          </p:spPr>
          <p:style>
            <a:lnRef idx="1">
              <a:schemeClr val="accent1"/>
            </a:lnRef>
            <a:fillRef idx="0">
              <a:schemeClr val="accent1"/>
            </a:fillRef>
            <a:effectRef idx="0">
              <a:schemeClr val="accent1"/>
            </a:effectRef>
            <a:fontRef idx="minor">
              <a:schemeClr val="tx1"/>
            </a:fontRef>
          </p:style>
        </p:cxnSp>
        <p:sp>
          <p:nvSpPr>
            <p:cNvPr id="13" name="12 CuadroTexto"/>
            <p:cNvSpPr txBox="1"/>
            <p:nvPr/>
          </p:nvSpPr>
          <p:spPr>
            <a:xfrm>
              <a:off x="4067944" y="3212976"/>
              <a:ext cx="1440160" cy="360040"/>
            </a:xfrm>
            <a:prstGeom prst="rect">
              <a:avLst/>
            </a:prstGeom>
            <a:noFill/>
            <a:ln>
              <a:noFill/>
            </a:ln>
          </p:spPr>
          <p:txBody>
            <a:bodyPr wrap="square" rtlCol="0">
              <a:noAutofit/>
            </a:bodyPr>
            <a:lstStyle/>
            <a:p>
              <a:pPr algn="ctr"/>
              <a:r>
                <a:rPr lang="es-ES" dirty="0" err="1">
                  <a:solidFill>
                    <a:schemeClr val="accent5">
                      <a:lumMod val="10000"/>
                    </a:schemeClr>
                  </a:solidFill>
                </a:rPr>
                <a:t>Wrapper</a:t>
              </a:r>
              <a:endParaRPr lang="es-ES" dirty="0">
                <a:solidFill>
                  <a:schemeClr val="accent5">
                    <a:lumMod val="10000"/>
                  </a:schemeClr>
                </a:solidFill>
              </a:endParaRPr>
            </a:p>
          </p:txBody>
        </p:sp>
        <p:sp>
          <p:nvSpPr>
            <p:cNvPr id="14" name="13 CuadroTexto"/>
            <p:cNvSpPr txBox="1"/>
            <p:nvPr/>
          </p:nvSpPr>
          <p:spPr>
            <a:xfrm>
              <a:off x="4716016" y="3861048"/>
              <a:ext cx="1296144" cy="792088"/>
            </a:xfrm>
            <a:prstGeom prst="rect">
              <a:avLst/>
            </a:prstGeom>
            <a:solidFill>
              <a:schemeClr val="tx1"/>
            </a:solidFill>
            <a:ln>
              <a:solidFill>
                <a:schemeClr val="accent5">
                  <a:lumMod val="10000"/>
                </a:schemeClr>
              </a:solidFill>
            </a:ln>
          </p:spPr>
          <p:txBody>
            <a:bodyPr wrap="square" lIns="18000" rIns="18000" rtlCol="0">
              <a:noAutofit/>
            </a:bodyPr>
            <a:lstStyle/>
            <a:p>
              <a:pPr algn="ctr"/>
              <a:r>
                <a:rPr lang="es-ES" dirty="0">
                  <a:solidFill>
                    <a:schemeClr val="accent5">
                      <a:lumMod val="10000"/>
                    </a:schemeClr>
                  </a:solidFill>
                </a:rPr>
                <a:t>Java Robot/OCR</a:t>
              </a:r>
            </a:p>
          </p:txBody>
        </p:sp>
        <p:cxnSp>
          <p:nvCxnSpPr>
            <p:cNvPr id="15" name="14 Conector recto de flecha"/>
            <p:cNvCxnSpPr>
              <a:stCxn id="14" idx="3"/>
              <a:endCxn id="9" idx="1"/>
            </p:cNvCxnSpPr>
            <p:nvPr/>
          </p:nvCxnSpPr>
          <p:spPr>
            <a:xfrm>
              <a:off x="6012160" y="4257092"/>
              <a:ext cx="360040" cy="0"/>
            </a:xfrm>
            <a:prstGeom prst="straightConnector1">
              <a:avLst/>
            </a:prstGeom>
            <a:ln w="25400">
              <a:solidFill>
                <a:schemeClr val="accent5">
                  <a:lumMod val="10000"/>
                </a:schemeClr>
              </a:solidFill>
              <a:headEnd type="triangle" w="lg" len="med"/>
              <a:tailEnd type="triangle" w="lg" len="med"/>
            </a:ln>
          </p:spPr>
          <p:style>
            <a:lnRef idx="1">
              <a:schemeClr val="accent1"/>
            </a:lnRef>
            <a:fillRef idx="0">
              <a:schemeClr val="accent1"/>
            </a:fillRef>
            <a:effectRef idx="0">
              <a:schemeClr val="accent1"/>
            </a:effectRef>
            <a:fontRef idx="minor">
              <a:schemeClr val="tx1"/>
            </a:fontRef>
          </p:style>
        </p:cxnSp>
        <p:cxnSp>
          <p:nvCxnSpPr>
            <p:cNvPr id="16" name="15 Conector recto de flecha"/>
            <p:cNvCxnSpPr/>
            <p:nvPr/>
          </p:nvCxnSpPr>
          <p:spPr>
            <a:xfrm>
              <a:off x="4355976" y="4293096"/>
              <a:ext cx="360040" cy="0"/>
            </a:xfrm>
            <a:prstGeom prst="straightConnector1">
              <a:avLst/>
            </a:prstGeom>
            <a:ln w="25400">
              <a:solidFill>
                <a:schemeClr val="accent5">
                  <a:lumMod val="10000"/>
                </a:schemeClr>
              </a:solidFill>
              <a:headEnd type="triangle" w="lg" len="med"/>
              <a:tailEnd type="triangle" w="lg" len="med"/>
            </a:ln>
          </p:spPr>
          <p:style>
            <a:lnRef idx="1">
              <a:schemeClr val="accent1"/>
            </a:lnRef>
            <a:fillRef idx="0">
              <a:schemeClr val="accent1"/>
            </a:fillRef>
            <a:effectRef idx="0">
              <a:schemeClr val="accent1"/>
            </a:effectRef>
            <a:fontRef idx="minor">
              <a:schemeClr val="tx1"/>
            </a:fontRef>
          </p:style>
        </p:cxnSp>
      </p:grpSp>
      <p:sp>
        <p:nvSpPr>
          <p:cNvPr id="18" name="17 CuadroTexto"/>
          <p:cNvSpPr txBox="1"/>
          <p:nvPr/>
        </p:nvSpPr>
        <p:spPr>
          <a:xfrm>
            <a:off x="1763688" y="4581128"/>
            <a:ext cx="1224136" cy="432048"/>
          </a:xfrm>
          <a:prstGeom prst="rect">
            <a:avLst/>
          </a:prstGeom>
          <a:solidFill>
            <a:schemeClr val="tx1"/>
          </a:solidFill>
          <a:ln>
            <a:solidFill>
              <a:schemeClr val="accent5">
                <a:lumMod val="10000"/>
              </a:schemeClr>
            </a:solidFill>
          </a:ln>
        </p:spPr>
        <p:txBody>
          <a:bodyPr wrap="square" rtlCol="0">
            <a:noAutofit/>
          </a:bodyPr>
          <a:lstStyle/>
          <a:p>
            <a:pPr algn="ctr"/>
            <a:r>
              <a:rPr lang="es-ES" dirty="0">
                <a:solidFill>
                  <a:schemeClr val="accent5">
                    <a:lumMod val="10000"/>
                  </a:schemeClr>
                </a:solidFill>
              </a:rPr>
              <a:t>http</a:t>
            </a:r>
          </a:p>
        </p:txBody>
      </p:sp>
      <p:sp>
        <p:nvSpPr>
          <p:cNvPr id="19" name="18 Llamada de nube"/>
          <p:cNvSpPr/>
          <p:nvPr/>
        </p:nvSpPr>
        <p:spPr>
          <a:xfrm>
            <a:off x="323528" y="4437112"/>
            <a:ext cx="1224136" cy="936104"/>
          </a:xfrm>
          <a:prstGeom prst="cloudCallout">
            <a:avLst>
              <a:gd name="adj1" fmla="val -20833"/>
              <a:gd name="adj2" fmla="val 39909"/>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19 CuadroTexto"/>
          <p:cNvSpPr txBox="1"/>
          <p:nvPr/>
        </p:nvSpPr>
        <p:spPr>
          <a:xfrm>
            <a:off x="251520" y="3284984"/>
            <a:ext cx="1368152" cy="864096"/>
          </a:xfrm>
          <a:prstGeom prst="rect">
            <a:avLst/>
          </a:prstGeom>
          <a:solidFill>
            <a:schemeClr val="tx1"/>
          </a:solidFill>
          <a:ln>
            <a:solidFill>
              <a:schemeClr val="accent5">
                <a:lumMod val="10000"/>
              </a:schemeClr>
            </a:solidFill>
          </a:ln>
        </p:spPr>
        <p:txBody>
          <a:bodyPr wrap="square" rtlCol="0">
            <a:noAutofit/>
          </a:bodyPr>
          <a:lstStyle/>
          <a:p>
            <a:pPr algn="ctr"/>
            <a:r>
              <a:rPr lang="es-ES" dirty="0">
                <a:solidFill>
                  <a:schemeClr val="accent5">
                    <a:lumMod val="10000"/>
                  </a:schemeClr>
                </a:solidFill>
              </a:rPr>
              <a:t>Navegador</a:t>
            </a:r>
          </a:p>
        </p:txBody>
      </p:sp>
      <p:cxnSp>
        <p:nvCxnSpPr>
          <p:cNvPr id="21" name="20 Conector curvado"/>
          <p:cNvCxnSpPr>
            <a:endCxn id="18" idx="1"/>
          </p:cNvCxnSpPr>
          <p:nvPr/>
        </p:nvCxnSpPr>
        <p:spPr>
          <a:xfrm>
            <a:off x="683568" y="4149080"/>
            <a:ext cx="1080120" cy="648072"/>
          </a:xfrm>
          <a:prstGeom prst="curvedConnector3">
            <a:avLst>
              <a:gd name="adj1" fmla="val 706"/>
            </a:avLst>
          </a:prstGeom>
          <a:ln w="25400">
            <a:solidFill>
              <a:schemeClr val="accent5">
                <a:lumMod val="10000"/>
              </a:schemeClr>
            </a:solidFill>
            <a:headEnd type="triangle" w="lg" len="lg"/>
            <a:tailEnd type="triangle" w="lg" len="lg"/>
          </a:ln>
        </p:spPr>
        <p:style>
          <a:lnRef idx="1">
            <a:schemeClr val="accent1"/>
          </a:lnRef>
          <a:fillRef idx="0">
            <a:schemeClr val="accent1"/>
          </a:fillRef>
          <a:effectRef idx="0">
            <a:schemeClr val="accent1"/>
          </a:effectRef>
          <a:fontRef idx="minor">
            <a:schemeClr val="tx1"/>
          </a:fontRef>
        </p:style>
      </p:cxnSp>
      <p:pic>
        <p:nvPicPr>
          <p:cNvPr id="22" name="Picture 2" descr="C:\Users\ccatalan\AppData\Local\Microsoft\Windows\Temporary Internet Files\Content.IE5\BRQ2AHHL\MC900440682[1].png"/>
          <p:cNvPicPr>
            <a:picLocks noChangeAspect="1" noChangeArrowheads="1"/>
          </p:cNvPicPr>
          <p:nvPr/>
        </p:nvPicPr>
        <p:blipFill>
          <a:blip r:embed="rId3" cstate="print"/>
          <a:srcRect/>
          <a:stretch>
            <a:fillRect/>
          </a:stretch>
        </p:blipFill>
        <p:spPr bwMode="auto">
          <a:xfrm>
            <a:off x="323528" y="1628800"/>
            <a:ext cx="1230689" cy="1230689"/>
          </a:xfrm>
          <a:prstGeom prst="rect">
            <a:avLst/>
          </a:prstGeom>
          <a:noFill/>
        </p:spPr>
      </p:pic>
    </p:spTree>
    <p:extLst>
      <p:ext uri="{BB962C8B-B14F-4D97-AF65-F5344CB8AC3E}">
        <p14:creationId xmlns:p14="http://schemas.microsoft.com/office/powerpoint/2010/main" val="2515060678"/>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ChangeArrowheads="1"/>
          </p:cNvSpPr>
          <p:nvPr>
            <p:ph type="title"/>
          </p:nvPr>
        </p:nvSpPr>
        <p:spPr/>
        <p:txBody>
          <a:bodyPr/>
          <a:lstStyle/>
          <a:p>
            <a:pPr eaLnBrk="1" hangingPunct="1"/>
            <a:r>
              <a:rPr lang="es-ES" altLang="es-ES" dirty="0"/>
              <a:t>Combinación de </a:t>
            </a:r>
            <a:r>
              <a:rPr lang="es-ES" altLang="es-ES" i="1" dirty="0" err="1"/>
              <a:t>wrappers</a:t>
            </a:r>
            <a:endParaRPr lang="es-ES" altLang="es-ES" i="1" dirty="0"/>
          </a:p>
        </p:txBody>
      </p:sp>
      <p:sp>
        <p:nvSpPr>
          <p:cNvPr id="92163" name="Rectangle 3"/>
          <p:cNvSpPr>
            <a:spLocks noGrp="1" noChangeArrowheads="1"/>
          </p:cNvSpPr>
          <p:nvPr>
            <p:ph type="body" idx="1"/>
          </p:nvPr>
        </p:nvSpPr>
        <p:spPr>
          <a:xfrm>
            <a:off x="457200" y="1600200"/>
            <a:ext cx="8435280" cy="4533900"/>
          </a:xfrm>
        </p:spPr>
        <p:txBody>
          <a:bodyPr/>
          <a:lstStyle/>
          <a:p>
            <a:pPr eaLnBrk="1" hangingPunct="1"/>
            <a:r>
              <a:rPr lang="es-ES" altLang="es-ES" dirty="0"/>
              <a:t>Podemos tener distintos </a:t>
            </a:r>
            <a:r>
              <a:rPr lang="es-ES" altLang="es-ES" i="1" dirty="0" err="1"/>
              <a:t>wrappers</a:t>
            </a:r>
            <a:r>
              <a:rPr lang="es-ES" altLang="es-ES" dirty="0"/>
              <a:t> sobre una misma aplicación</a:t>
            </a:r>
          </a:p>
          <a:p>
            <a:pPr lvl="1" eaLnBrk="1" hangingPunct="1"/>
            <a:r>
              <a:rPr lang="es-ES" altLang="es-ES" dirty="0"/>
              <a:t>Distintas formas de interactuar con la aplicación</a:t>
            </a:r>
          </a:p>
          <a:p>
            <a:pPr marL="457200" lvl="1" indent="0" eaLnBrk="1" hangingPunct="1">
              <a:buNone/>
            </a:pPr>
            <a:endParaRPr lang="es-ES" altLang="es-ES" dirty="0"/>
          </a:p>
          <a:p>
            <a:pPr eaLnBrk="1" hangingPunct="1"/>
            <a:r>
              <a:rPr lang="es-ES" altLang="es-ES" dirty="0"/>
              <a:t>Pueden existir redes de </a:t>
            </a:r>
            <a:r>
              <a:rPr lang="es-ES" altLang="es-ES" i="1" dirty="0" err="1"/>
              <a:t>wrappers</a:t>
            </a:r>
            <a:endParaRPr lang="es-ES" altLang="es-ES" i="1" dirty="0"/>
          </a:p>
          <a:p>
            <a:pPr lvl="1" eaLnBrk="1" hangingPunct="1"/>
            <a:r>
              <a:rPr lang="es-ES" altLang="es-ES" i="1" dirty="0" err="1"/>
              <a:t>wrappers</a:t>
            </a:r>
            <a:r>
              <a:rPr lang="es-ES" altLang="es-ES" dirty="0"/>
              <a:t> que se conectan con otros </a:t>
            </a:r>
            <a:r>
              <a:rPr lang="es-ES" altLang="es-ES" i="1" dirty="0" err="1"/>
              <a:t>wrappers</a:t>
            </a:r>
            <a:endParaRPr lang="es-ES" altLang="es-ES" i="1" dirty="0"/>
          </a:p>
        </p:txBody>
      </p:sp>
    </p:spTree>
    <p:extLst>
      <p:ext uri="{BB962C8B-B14F-4D97-AF65-F5344CB8AC3E}">
        <p14:creationId xmlns:p14="http://schemas.microsoft.com/office/powerpoint/2010/main" val="1965001187"/>
      </p:ext>
    </p:extLst>
  </p:cSld>
  <p:clrMapOvr>
    <a:masterClrMapping/>
  </p:clrMapOvr>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Conclusiones encapsulación</a:t>
            </a:r>
            <a:endParaRPr lang="es-ES" i="1" dirty="0"/>
          </a:p>
        </p:txBody>
      </p:sp>
      <p:sp>
        <p:nvSpPr>
          <p:cNvPr id="3" name="2 Marcador de contenido"/>
          <p:cNvSpPr>
            <a:spLocks noGrp="1"/>
          </p:cNvSpPr>
          <p:nvPr>
            <p:ph idx="1"/>
          </p:nvPr>
        </p:nvSpPr>
        <p:spPr>
          <a:xfrm>
            <a:off x="457200" y="1600200"/>
            <a:ext cx="8229600" cy="4277072"/>
          </a:xfrm>
        </p:spPr>
        <p:txBody>
          <a:bodyPr/>
          <a:lstStyle/>
          <a:p>
            <a:r>
              <a:rPr lang="es-ES_tradnl" altLang="es-ES" dirty="0">
                <a:effectLst>
                  <a:outerShdw blurRad="38100" dist="38100" dir="2700000" algn="tl">
                    <a:srgbClr val="000000">
                      <a:alpha val="43137"/>
                    </a:srgbClr>
                  </a:outerShdw>
                </a:effectLst>
              </a:rPr>
              <a:t>La encapsulación permite seguir usando una aplicación legada con un riesgo muy bajo </a:t>
            </a:r>
            <a:r>
              <a:rPr lang="es-ES_tradnl" altLang="es-ES" b="1" dirty="0">
                <a:solidFill>
                  <a:srgbClr val="00B050"/>
                </a:solidFill>
                <a:effectLst>
                  <a:outerShdw blurRad="38100" dist="38100" dir="2700000" algn="tl">
                    <a:srgbClr val="000000">
                      <a:alpha val="43137"/>
                    </a:srgbClr>
                  </a:outerShdw>
                </a:effectLst>
                <a:latin typeface="Matura MT Script Capitals"/>
                <a:sym typeface="Wingdings 2"/>
              </a:rPr>
              <a:t> </a:t>
            </a:r>
            <a:endParaRPr lang="es-ES_tradnl" altLang="es-ES" dirty="0">
              <a:effectLst>
                <a:outerShdw blurRad="38100" dist="38100" dir="2700000" algn="tl">
                  <a:srgbClr val="000000">
                    <a:alpha val="43137"/>
                  </a:srgbClr>
                </a:outerShdw>
              </a:effectLst>
            </a:endParaRPr>
          </a:p>
          <a:p>
            <a:r>
              <a:rPr lang="es-ES_tradnl" altLang="es-ES" dirty="0">
                <a:effectLst>
                  <a:outerShdw blurRad="38100" dist="38100" dir="2700000" algn="tl">
                    <a:srgbClr val="000000">
                      <a:alpha val="43137"/>
                    </a:srgbClr>
                  </a:outerShdw>
                </a:effectLst>
              </a:rPr>
              <a:t>Algunos sistemas pueden ser muy difíciles de encapsular </a:t>
            </a:r>
            <a:r>
              <a:rPr lang="es-ES_tradnl" altLang="es-ES" b="1" dirty="0">
                <a:solidFill>
                  <a:srgbClr val="FF0000"/>
                </a:solidFill>
                <a:effectLst>
                  <a:outerShdw blurRad="38100" dist="38100" dir="2700000" algn="tl">
                    <a:srgbClr val="000000">
                      <a:alpha val="43137"/>
                    </a:srgbClr>
                  </a:outerShdw>
                </a:effectLst>
                <a:sym typeface="Wingdings 2"/>
              </a:rPr>
              <a:t></a:t>
            </a:r>
            <a:endParaRPr lang="es-ES" altLang="es-ES" b="1" dirty="0">
              <a:solidFill>
                <a:srgbClr val="FF0000"/>
              </a:solidFill>
              <a:effectLst>
                <a:outerShdw blurRad="38100" dist="38100" dir="2700000" algn="tl">
                  <a:srgbClr val="000000">
                    <a:alpha val="43137"/>
                  </a:srgbClr>
                </a:outerShdw>
              </a:effectLst>
            </a:endParaRPr>
          </a:p>
          <a:p>
            <a:r>
              <a:rPr lang="es-ES" altLang="es-ES" dirty="0">
                <a:effectLst>
                  <a:outerShdw blurRad="38100" dist="38100" dir="2700000" algn="tl">
                    <a:srgbClr val="000000">
                      <a:alpha val="43137"/>
                    </a:srgbClr>
                  </a:outerShdw>
                </a:effectLst>
              </a:rPr>
              <a:t>El sistema legado sigue estando allí </a:t>
            </a:r>
            <a:r>
              <a:rPr lang="es-ES_tradnl" altLang="es-ES" b="1" dirty="0">
                <a:solidFill>
                  <a:srgbClr val="FF0000"/>
                </a:solidFill>
                <a:effectLst>
                  <a:outerShdw blurRad="38100" dist="38100" dir="2700000" algn="tl">
                    <a:srgbClr val="000000">
                      <a:alpha val="43137"/>
                    </a:srgbClr>
                  </a:outerShdw>
                </a:effectLst>
                <a:sym typeface="Wingdings 2"/>
              </a:rPr>
              <a:t></a:t>
            </a:r>
            <a:endParaRPr lang="es-ES" altLang="es-ES" dirty="0">
              <a:effectLst>
                <a:outerShdw blurRad="38100" dist="38100" dir="2700000" algn="tl">
                  <a:srgbClr val="000000">
                    <a:alpha val="43137"/>
                  </a:srgbClr>
                </a:outerShdw>
              </a:effectLst>
            </a:endParaRPr>
          </a:p>
          <a:p>
            <a:pPr lvl="1"/>
            <a:r>
              <a:rPr lang="es-ES" altLang="es-ES" dirty="0">
                <a:effectLst>
                  <a:outerShdw blurRad="38100" dist="38100" dir="2700000" algn="tl">
                    <a:srgbClr val="000000">
                      <a:alpha val="43137"/>
                    </a:srgbClr>
                  </a:outerShdw>
                </a:effectLst>
              </a:rPr>
              <a:t>antes o después habrá que reemplazarlo</a:t>
            </a:r>
            <a:endParaRPr lang="es-ES" dirty="0"/>
          </a:p>
        </p:txBody>
      </p:sp>
      <p:grpSp>
        <p:nvGrpSpPr>
          <p:cNvPr id="6" name="5 Grupo"/>
          <p:cNvGrpSpPr/>
          <p:nvPr/>
        </p:nvGrpSpPr>
        <p:grpSpPr>
          <a:xfrm>
            <a:off x="3563888" y="5344487"/>
            <a:ext cx="2160240" cy="1581853"/>
            <a:chOff x="2987824" y="5373216"/>
            <a:chExt cx="2160240" cy="1581853"/>
          </a:xfrm>
        </p:grpSpPr>
        <p:sp>
          <p:nvSpPr>
            <p:cNvPr id="4" name="3 CuadroTexto"/>
            <p:cNvSpPr txBox="1"/>
            <p:nvPr/>
          </p:nvSpPr>
          <p:spPr>
            <a:xfrm>
              <a:off x="2987824" y="6093295"/>
              <a:ext cx="2160240" cy="861774"/>
            </a:xfrm>
            <a:prstGeom prst="rect">
              <a:avLst/>
            </a:prstGeom>
            <a:noFill/>
          </p:spPr>
          <p:txBody>
            <a:bodyPr wrap="square" rtlCol="0">
              <a:spAutoFit/>
            </a:bodyPr>
            <a:lstStyle/>
            <a:p>
              <a:pPr marL="0" lvl="1"/>
              <a:r>
                <a:rPr lang="es-ES" altLang="es-ES" sz="3200" dirty="0">
                  <a:effectLst>
                    <a:outerShdw blurRad="38100" dist="38100" dir="2700000" algn="tl">
                      <a:srgbClr val="000000">
                        <a:alpha val="43137"/>
                      </a:srgbClr>
                    </a:outerShdw>
                  </a:effectLst>
                  <a:sym typeface="Symbol"/>
                </a:rPr>
                <a:t>Migración</a:t>
              </a:r>
              <a:endParaRPr lang="es-ES" altLang="es-ES" sz="3200" dirty="0">
                <a:effectLst>
                  <a:outerShdw blurRad="38100" dist="38100" dir="2700000" algn="tl">
                    <a:srgbClr val="000000">
                      <a:alpha val="43137"/>
                    </a:srgbClr>
                  </a:outerShdw>
                </a:effectLst>
              </a:endParaRPr>
            </a:p>
            <a:p>
              <a:endParaRPr lang="es-ES" dirty="0"/>
            </a:p>
          </p:txBody>
        </p:sp>
        <p:sp>
          <p:nvSpPr>
            <p:cNvPr id="5" name="4 Flecha abajo"/>
            <p:cNvSpPr/>
            <p:nvPr/>
          </p:nvSpPr>
          <p:spPr>
            <a:xfrm>
              <a:off x="3635896" y="5373216"/>
              <a:ext cx="648072" cy="720079"/>
            </a:xfrm>
            <a:prstGeom prst="downArrow">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rgbClr val="33CC33"/>
                </a:solidFill>
              </a:endParaRPr>
            </a:p>
          </p:txBody>
        </p:sp>
      </p:grpSp>
    </p:spTree>
    <p:extLst>
      <p:ext uri="{BB962C8B-B14F-4D97-AF65-F5344CB8AC3E}">
        <p14:creationId xmlns:p14="http://schemas.microsoft.com/office/powerpoint/2010/main" val="3061639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fade">
                                      <p:cBhvr>
                                        <p:cTn id="26" dur="1000"/>
                                        <p:tgtEl>
                                          <p:spTgt spid="3">
                                            <p:txEl>
                                              <p:pRg st="3" end="3"/>
                                            </p:txEl>
                                          </p:spTgt>
                                        </p:tgtEl>
                                      </p:cBhvr>
                                    </p:animEffect>
                                    <p:anim calcmode="lin" valueType="num">
                                      <p:cBhvr>
                                        <p:cTn id="27"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nodeType="click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500" fill="hold"/>
                                        <p:tgtEl>
                                          <p:spTgt spid="6"/>
                                        </p:tgtEl>
                                        <p:attrNameLst>
                                          <p:attrName>ppt_w</p:attrName>
                                        </p:attrNameLst>
                                      </p:cBhvr>
                                      <p:tavLst>
                                        <p:tav tm="0">
                                          <p:val>
                                            <p:fltVal val="0"/>
                                          </p:val>
                                        </p:tav>
                                        <p:tav tm="100000">
                                          <p:val>
                                            <p:strVal val="#ppt_w"/>
                                          </p:val>
                                        </p:tav>
                                      </p:tavLst>
                                    </p:anim>
                                    <p:anim calcmode="lin" valueType="num">
                                      <p:cBhvr>
                                        <p:cTn id="34" dur="500" fill="hold"/>
                                        <p:tgtEl>
                                          <p:spTgt spid="6"/>
                                        </p:tgtEl>
                                        <p:attrNameLst>
                                          <p:attrName>ppt_h</p:attrName>
                                        </p:attrNameLst>
                                      </p:cBhvr>
                                      <p:tavLst>
                                        <p:tav tm="0">
                                          <p:val>
                                            <p:fltVal val="0"/>
                                          </p:val>
                                        </p:tav>
                                        <p:tav tm="100000">
                                          <p:val>
                                            <p:strVal val="#ppt_h"/>
                                          </p:val>
                                        </p:tav>
                                      </p:tavLst>
                                    </p:anim>
                                    <p:animEffect transition="in" filter="fade">
                                      <p:cBhvr>
                                        <p:cTn id="3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a:xfrm>
            <a:off x="683568" y="24243"/>
            <a:ext cx="7772400" cy="1143000"/>
          </a:xfrm>
        </p:spPr>
        <p:txBody>
          <a:bodyPr/>
          <a:lstStyle/>
          <a:p>
            <a:pPr eaLnBrk="1" hangingPunct="1"/>
            <a:r>
              <a:rPr lang="es-ES" altLang="es-ES" dirty="0"/>
              <a:t>2. Migración</a:t>
            </a:r>
          </a:p>
        </p:txBody>
      </p:sp>
      <p:sp>
        <p:nvSpPr>
          <p:cNvPr id="93187" name="Rectangle 3"/>
          <p:cNvSpPr>
            <a:spLocks noGrp="1" noChangeArrowheads="1"/>
          </p:cNvSpPr>
          <p:nvPr>
            <p:ph type="body" idx="1"/>
          </p:nvPr>
        </p:nvSpPr>
        <p:spPr>
          <a:xfrm>
            <a:off x="611560" y="1412776"/>
            <a:ext cx="8278688" cy="5328592"/>
          </a:xfrm>
        </p:spPr>
        <p:txBody>
          <a:bodyPr/>
          <a:lstStyle/>
          <a:p>
            <a:pPr eaLnBrk="1" hangingPunct="1"/>
            <a:r>
              <a:rPr lang="es-ES" altLang="es-ES" dirty="0"/>
              <a:t>Distintos niveles, cambiar</a:t>
            </a:r>
          </a:p>
          <a:p>
            <a:pPr lvl="1" eaLnBrk="1" hangingPunct="1"/>
            <a:r>
              <a:rPr lang="es-ES" altLang="es-ES" dirty="0"/>
              <a:t>Interfaz</a:t>
            </a:r>
          </a:p>
          <a:p>
            <a:pPr lvl="1" eaLnBrk="1" hangingPunct="1"/>
            <a:r>
              <a:rPr lang="es-ES" altLang="es-ES" dirty="0"/>
              <a:t>Lógica del programa</a:t>
            </a:r>
          </a:p>
          <a:p>
            <a:pPr lvl="1" eaLnBrk="1" hangingPunct="1"/>
            <a:r>
              <a:rPr lang="es-ES" altLang="es-ES" dirty="0"/>
              <a:t>Estructuras de datos</a:t>
            </a:r>
          </a:p>
          <a:p>
            <a:pPr eaLnBrk="1" hangingPunct="1"/>
            <a:r>
              <a:rPr lang="es-ES" altLang="es-ES" dirty="0"/>
              <a:t>Migración parcial</a:t>
            </a:r>
          </a:p>
          <a:p>
            <a:pPr lvl="1" eaLnBrk="1" hangingPunct="1"/>
            <a:r>
              <a:rPr lang="es-ES" altLang="es-ES" dirty="0"/>
              <a:t>Por ejemplo, cambiar de interfaz </a:t>
            </a:r>
          </a:p>
          <a:p>
            <a:pPr lvl="1" eaLnBrk="1" hangingPunct="1"/>
            <a:r>
              <a:rPr lang="es-ES_tradnl" altLang="es-ES" dirty="0"/>
              <a:t>No siempre es posible</a:t>
            </a:r>
            <a:endParaRPr lang="es-ES" altLang="es-ES" dirty="0"/>
          </a:p>
          <a:p>
            <a:pPr eaLnBrk="1" hangingPunct="1"/>
            <a:r>
              <a:rPr lang="es-ES" altLang="es-ES" dirty="0"/>
              <a:t>Migración total</a:t>
            </a:r>
          </a:p>
          <a:p>
            <a:pPr lvl="1" eaLnBrk="1" hangingPunct="1"/>
            <a:r>
              <a:rPr lang="es-ES" altLang="es-ES" dirty="0"/>
              <a:t>Menos riesgo que rehacerlo todo desde cero</a:t>
            </a:r>
          </a:p>
          <a:p>
            <a:pPr lvl="1" eaLnBrk="1" hangingPunct="1"/>
            <a:r>
              <a:rPr lang="es-ES" altLang="es-ES" dirty="0"/>
              <a:t>Muy importante elegir el orden de migración</a:t>
            </a:r>
          </a:p>
        </p:txBody>
      </p:sp>
    </p:spTree>
    <p:extLst>
      <p:ext uri="{BB962C8B-B14F-4D97-AF65-F5344CB8AC3E}">
        <p14:creationId xmlns:p14="http://schemas.microsoft.com/office/powerpoint/2010/main" val="1795850667"/>
      </p:ext>
    </p:extLst>
  </p:cSld>
  <p:clrMapOvr>
    <a:masterClrMapping/>
  </p:clrMapOvr>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Migración de datos</a:t>
            </a:r>
            <a:endParaRPr lang="es-ES" dirty="0"/>
          </a:p>
        </p:txBody>
      </p:sp>
      <p:sp>
        <p:nvSpPr>
          <p:cNvPr id="3" name="2 Marcador de contenido"/>
          <p:cNvSpPr>
            <a:spLocks noGrp="1"/>
          </p:cNvSpPr>
          <p:nvPr>
            <p:ph idx="1"/>
          </p:nvPr>
        </p:nvSpPr>
        <p:spPr>
          <a:xfrm>
            <a:off x="457200" y="1600200"/>
            <a:ext cx="8579296" cy="4997152"/>
          </a:xfrm>
        </p:spPr>
        <p:txBody>
          <a:bodyPr/>
          <a:lstStyle/>
          <a:p>
            <a:r>
              <a:rPr lang="es-ES_tradnl" sz="2800" dirty="0"/>
              <a:t>Traspaso de información entre sistemas</a:t>
            </a:r>
          </a:p>
          <a:p>
            <a:r>
              <a:rPr lang="es-ES_tradnl" sz="2800" dirty="0"/>
              <a:t>Estructuras legadas </a:t>
            </a:r>
            <a:r>
              <a:rPr lang="es-ES_tradnl" sz="2800" dirty="0">
                <a:sym typeface="Wingdings" panose="05000000000000000000" pitchFamily="2" charset="2"/>
              </a:rPr>
              <a:t> estructuras modernas</a:t>
            </a:r>
          </a:p>
          <a:p>
            <a:pPr lvl="1"/>
            <a:r>
              <a:rPr lang="es-ES_tradnl" sz="2400" dirty="0">
                <a:sym typeface="Wingdings" panose="05000000000000000000" pitchFamily="2" charset="2"/>
              </a:rPr>
              <a:t>Ej. Ficheros de registros  BD Oracle, BD1  BD2</a:t>
            </a:r>
          </a:p>
          <a:p>
            <a:r>
              <a:rPr lang="es-ES_tradnl" sz="2800" dirty="0">
                <a:sym typeface="Wingdings" panose="05000000000000000000" pitchFamily="2" charset="2"/>
              </a:rPr>
              <a:t>Distintos tipos de datos (precisión, límites)</a:t>
            </a:r>
          </a:p>
          <a:p>
            <a:pPr lvl="1"/>
            <a:r>
              <a:rPr lang="es-ES_tradnl" sz="2400" dirty="0">
                <a:sym typeface="Wingdings" panose="05000000000000000000" pitchFamily="2" charset="2"/>
              </a:rPr>
              <a:t>Ej. Tipo entero, tipo </a:t>
            </a:r>
            <a:r>
              <a:rPr lang="es-ES_tradnl" sz="2400" dirty="0" err="1">
                <a:sym typeface="Wingdings" panose="05000000000000000000" pitchFamily="2" charset="2"/>
              </a:rPr>
              <a:t>string</a:t>
            </a:r>
            <a:endParaRPr lang="es-ES_tradnl" sz="2400" dirty="0">
              <a:sym typeface="Wingdings" panose="05000000000000000000" pitchFamily="2" charset="2"/>
            </a:endParaRPr>
          </a:p>
          <a:p>
            <a:r>
              <a:rPr lang="es-ES_tradnl" sz="2800" dirty="0">
                <a:sym typeface="Wingdings" panose="05000000000000000000" pitchFamily="2" charset="2"/>
              </a:rPr>
              <a:t>SGBD  herramientas importación y exportación</a:t>
            </a:r>
          </a:p>
          <a:p>
            <a:r>
              <a:rPr lang="es-ES_tradnl" dirty="0">
                <a:sym typeface="Wingdings" panose="05000000000000000000" pitchFamily="2" charset="2"/>
              </a:rPr>
              <a:t>Gran cantidad de información</a:t>
            </a:r>
          </a:p>
          <a:p>
            <a:pPr lvl="1"/>
            <a:r>
              <a:rPr lang="es-ES_tradnl" dirty="0">
                <a:sym typeface="Wingdings" panose="05000000000000000000" pitchFamily="2" charset="2"/>
              </a:rPr>
              <a:t>Proceso tedioso y delicado</a:t>
            </a:r>
          </a:p>
          <a:p>
            <a:pPr lvl="1"/>
            <a:r>
              <a:rPr lang="es-ES_tradnl" i="1" dirty="0">
                <a:sym typeface="Wingdings" panose="05000000000000000000" pitchFamily="2" charset="2"/>
              </a:rPr>
              <a:t>Data </a:t>
            </a:r>
            <a:r>
              <a:rPr lang="es-ES_tradnl" i="1" dirty="0" err="1">
                <a:sym typeface="Wingdings" panose="05000000000000000000" pitchFamily="2" charset="2"/>
              </a:rPr>
              <a:t>cleaning</a:t>
            </a:r>
            <a:r>
              <a:rPr lang="es-ES_tradnl" i="1" dirty="0">
                <a:sym typeface="Wingdings" panose="05000000000000000000" pitchFamily="2" charset="2"/>
              </a:rPr>
              <a:t> </a:t>
            </a:r>
            <a:r>
              <a:rPr lang="es-ES_tradnl" dirty="0">
                <a:sym typeface="Wingdings" panose="05000000000000000000" pitchFamily="2" charset="2"/>
              </a:rPr>
              <a:t>(redundancia, datos obsoletos)</a:t>
            </a:r>
          </a:p>
          <a:p>
            <a:pPr lvl="1"/>
            <a:r>
              <a:rPr lang="es-ES_tradnl" dirty="0">
                <a:sym typeface="Wingdings" panose="05000000000000000000" pitchFamily="2" charset="2"/>
              </a:rPr>
              <a:t>Verificación: Evitar pérdida de datos</a:t>
            </a:r>
          </a:p>
          <a:p>
            <a:pPr lvl="1"/>
            <a:endParaRPr lang="es-ES" sz="2400" dirty="0"/>
          </a:p>
        </p:txBody>
      </p:sp>
    </p:spTree>
    <p:extLst>
      <p:ext uri="{BB962C8B-B14F-4D97-AF65-F5344CB8AC3E}">
        <p14:creationId xmlns:p14="http://schemas.microsoft.com/office/powerpoint/2010/main" val="3169838895"/>
      </p:ext>
    </p:extLst>
  </p:cSld>
  <p:clrMapOvr>
    <a:masterClrMapping/>
  </p:clrMapOvr>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Migración de aplicaciones</a:t>
            </a:r>
            <a:endParaRPr lang="es-ES" dirty="0"/>
          </a:p>
        </p:txBody>
      </p:sp>
      <p:sp>
        <p:nvSpPr>
          <p:cNvPr id="3" name="2 Marcador de contenido"/>
          <p:cNvSpPr>
            <a:spLocks noGrp="1"/>
          </p:cNvSpPr>
          <p:nvPr>
            <p:ph idx="1"/>
          </p:nvPr>
        </p:nvSpPr>
        <p:spPr/>
        <p:txBody>
          <a:bodyPr/>
          <a:lstStyle/>
          <a:p>
            <a:r>
              <a:rPr lang="es-ES_tradnl" dirty="0">
                <a:sym typeface="Wingdings" panose="05000000000000000000" pitchFamily="2" charset="2"/>
              </a:rPr>
              <a:t>Replicar la misma lógica en otro lenguaje de programación</a:t>
            </a:r>
          </a:p>
          <a:p>
            <a:r>
              <a:rPr lang="es-ES_tradnl" dirty="0">
                <a:sym typeface="Wingdings" panose="05000000000000000000" pitchFamily="2" charset="2"/>
              </a:rPr>
              <a:t>Conocer la lógica legada  documentación, ingeniería inversa</a:t>
            </a:r>
          </a:p>
          <a:p>
            <a:r>
              <a:rPr lang="es-ES_tradnl" dirty="0">
                <a:sym typeface="Wingdings" panose="05000000000000000000" pitchFamily="2" charset="2"/>
              </a:rPr>
              <a:t>Aplicar mejoras en el cambio</a:t>
            </a:r>
          </a:p>
          <a:p>
            <a:pPr lvl="1"/>
            <a:r>
              <a:rPr lang="es-ES_tradnl" dirty="0">
                <a:sym typeface="Wingdings" panose="05000000000000000000" pitchFamily="2" charset="2"/>
              </a:rPr>
              <a:t>Reingeniería</a:t>
            </a:r>
          </a:p>
          <a:p>
            <a:r>
              <a:rPr lang="es-ES_tradnl" dirty="0">
                <a:sym typeface="Wingdings" panose="05000000000000000000" pitchFamily="2" charset="2"/>
              </a:rPr>
              <a:t>Las aplicaciones legadas y nuevas podrían convivir</a:t>
            </a:r>
          </a:p>
          <a:p>
            <a:pPr lvl="1"/>
            <a:r>
              <a:rPr lang="es-ES_tradnl" dirty="0">
                <a:sym typeface="Wingdings" panose="05000000000000000000" pitchFamily="2" charset="2"/>
              </a:rPr>
              <a:t>Distintas estrategias de migración</a:t>
            </a:r>
          </a:p>
          <a:p>
            <a:endParaRPr lang="es-ES" dirty="0"/>
          </a:p>
        </p:txBody>
      </p:sp>
    </p:spTree>
    <p:extLst>
      <p:ext uri="{BB962C8B-B14F-4D97-AF65-F5344CB8AC3E}">
        <p14:creationId xmlns:p14="http://schemas.microsoft.com/office/powerpoint/2010/main" val="1514604705"/>
      </p:ext>
    </p:extLst>
  </p:cSld>
  <p:clrMapOvr>
    <a:masterClrMapping/>
  </p:clrMapOvr>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Estrategias de migración</a:t>
            </a:r>
            <a:endParaRPr lang="es-ES" dirty="0"/>
          </a:p>
        </p:txBody>
      </p:sp>
      <p:sp>
        <p:nvSpPr>
          <p:cNvPr id="3" name="2 Marcador de contenido"/>
          <p:cNvSpPr>
            <a:spLocks noGrp="1"/>
          </p:cNvSpPr>
          <p:nvPr>
            <p:ph idx="1"/>
          </p:nvPr>
        </p:nvSpPr>
        <p:spPr/>
        <p:txBody>
          <a:bodyPr/>
          <a:lstStyle/>
          <a:p>
            <a:r>
              <a:rPr lang="es-ES_tradnl" dirty="0"/>
              <a:t>Opciones</a:t>
            </a:r>
          </a:p>
          <a:p>
            <a:pPr lvl="1"/>
            <a:r>
              <a:rPr lang="es-ES_tradnl" dirty="0"/>
              <a:t>Migración en paralelo</a:t>
            </a:r>
          </a:p>
          <a:p>
            <a:pPr lvl="1"/>
            <a:r>
              <a:rPr lang="es-ES_tradnl" dirty="0"/>
              <a:t>Migración </a:t>
            </a:r>
            <a:r>
              <a:rPr lang="es-ES_tradnl" dirty="0" err="1"/>
              <a:t>Database-First</a:t>
            </a:r>
            <a:endParaRPr lang="es-ES_tradnl" dirty="0"/>
          </a:p>
          <a:p>
            <a:pPr lvl="1"/>
            <a:r>
              <a:rPr lang="es-ES_tradnl" dirty="0"/>
              <a:t>Migración </a:t>
            </a:r>
            <a:r>
              <a:rPr lang="es-ES_tradnl" dirty="0" err="1"/>
              <a:t>Database-Last</a:t>
            </a:r>
            <a:endParaRPr lang="es-ES_tradnl" dirty="0"/>
          </a:p>
          <a:p>
            <a:r>
              <a:rPr lang="es-ES_tradnl" dirty="0"/>
              <a:t>El resultado acabará siendo el mismo, recorriendo distintos caminos</a:t>
            </a:r>
          </a:p>
          <a:p>
            <a:r>
              <a:rPr lang="es-ES_tradnl" dirty="0"/>
              <a:t>La calidad del resultado puede variar</a:t>
            </a:r>
            <a:endParaRPr lang="es-ES" dirty="0"/>
          </a:p>
        </p:txBody>
      </p:sp>
    </p:spTree>
    <p:extLst>
      <p:ext uri="{BB962C8B-B14F-4D97-AF65-F5344CB8AC3E}">
        <p14:creationId xmlns:p14="http://schemas.microsoft.com/office/powerpoint/2010/main" val="1371720764"/>
      </p:ext>
    </p:extLst>
  </p:cSld>
  <p:clrMapOvr>
    <a:masterClrMapping/>
  </p:clrMapOvr>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a:xfrm>
            <a:off x="406400" y="228600"/>
            <a:ext cx="8585200" cy="1143000"/>
          </a:xfrm>
        </p:spPr>
        <p:txBody>
          <a:bodyPr/>
          <a:lstStyle/>
          <a:p>
            <a:pPr eaLnBrk="1" hangingPunct="1"/>
            <a:r>
              <a:rPr lang="es-ES" altLang="es-ES"/>
              <a:t>Migración en paralelo</a:t>
            </a:r>
          </a:p>
        </p:txBody>
      </p:sp>
      <p:sp>
        <p:nvSpPr>
          <p:cNvPr id="94211" name="Rectangle 3"/>
          <p:cNvSpPr>
            <a:spLocks noGrp="1" noChangeArrowheads="1"/>
          </p:cNvSpPr>
          <p:nvPr>
            <p:ph type="body" idx="1"/>
          </p:nvPr>
        </p:nvSpPr>
        <p:spPr>
          <a:xfrm>
            <a:off x="179512" y="1700808"/>
            <a:ext cx="8712968" cy="2808312"/>
          </a:xfrm>
        </p:spPr>
        <p:txBody>
          <a:bodyPr/>
          <a:lstStyle/>
          <a:p>
            <a:pPr eaLnBrk="1" hangingPunct="1"/>
            <a:r>
              <a:rPr lang="es-ES" altLang="es-ES" sz="2800" dirty="0"/>
              <a:t>Primero, crear una nueva BD y migrar los datos</a:t>
            </a:r>
          </a:p>
          <a:p>
            <a:pPr eaLnBrk="1" hangingPunct="1"/>
            <a:r>
              <a:rPr lang="es-ES" altLang="es-ES" sz="2800" dirty="0"/>
              <a:t>Ir creando las nuevas aplicaciones, una a una</a:t>
            </a:r>
          </a:p>
          <a:p>
            <a:pPr eaLnBrk="1" hangingPunct="1"/>
            <a:r>
              <a:rPr lang="es-ES" altLang="es-ES" sz="2800" dirty="0"/>
              <a:t>Muy importante coordinar los datos nuevos y antiguos (bidireccionalmente)</a:t>
            </a:r>
          </a:p>
          <a:p>
            <a:pPr eaLnBrk="1" hangingPunct="1"/>
            <a:r>
              <a:rPr lang="es-ES" altLang="es-ES" sz="2800" dirty="0"/>
              <a:t>Tras un tiempo de empleo de ambas, pasar a usar solamente el nuevo sistema</a:t>
            </a:r>
          </a:p>
        </p:txBody>
      </p:sp>
      <p:sp>
        <p:nvSpPr>
          <p:cNvPr id="3" name="2 Disco magnético"/>
          <p:cNvSpPr/>
          <p:nvPr/>
        </p:nvSpPr>
        <p:spPr>
          <a:xfrm>
            <a:off x="4932040" y="5934919"/>
            <a:ext cx="1008112" cy="779642"/>
          </a:xfrm>
          <a:prstGeom prst="flowChartMagneticDisk">
            <a:avLst/>
          </a:prstGeom>
          <a:solidFill>
            <a:srgbClr val="92D050"/>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9" name="8 Grupo"/>
          <p:cNvGrpSpPr/>
          <p:nvPr/>
        </p:nvGrpSpPr>
        <p:grpSpPr>
          <a:xfrm>
            <a:off x="1523656" y="4901172"/>
            <a:ext cx="2260848" cy="1835568"/>
            <a:chOff x="1523656" y="4901172"/>
            <a:chExt cx="2260848" cy="1835568"/>
          </a:xfrm>
        </p:grpSpPr>
        <p:sp>
          <p:nvSpPr>
            <p:cNvPr id="2" name="1 Multidocumento"/>
            <p:cNvSpPr/>
            <p:nvPr/>
          </p:nvSpPr>
          <p:spPr>
            <a:xfrm>
              <a:off x="2123728" y="5977788"/>
              <a:ext cx="1060704" cy="758952"/>
            </a:xfrm>
            <a:prstGeom prst="flowChartMultidocument">
              <a:avLst/>
            </a:prstGeom>
            <a:solidFill>
              <a:schemeClr val="tx1">
                <a:lumMod val="65000"/>
              </a:schemeClr>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roceso"/>
            <p:cNvSpPr/>
            <p:nvPr/>
          </p:nvSpPr>
          <p:spPr>
            <a:xfrm>
              <a:off x="1523656" y="4901172"/>
              <a:ext cx="600072" cy="306324"/>
            </a:xfrm>
            <a:prstGeom prst="flowChartProcess">
              <a:avLst/>
            </a:prstGeom>
            <a:solidFill>
              <a:schemeClr val="tx1">
                <a:lumMod val="65000"/>
              </a:schemeClr>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roceso"/>
            <p:cNvSpPr/>
            <p:nvPr/>
          </p:nvSpPr>
          <p:spPr>
            <a:xfrm>
              <a:off x="2354044" y="4901172"/>
              <a:ext cx="600072" cy="306324"/>
            </a:xfrm>
            <a:prstGeom prst="flowChartProcess">
              <a:avLst/>
            </a:prstGeom>
            <a:solidFill>
              <a:schemeClr val="tx1">
                <a:lumMod val="65000"/>
              </a:schemeClr>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roceso"/>
            <p:cNvSpPr/>
            <p:nvPr/>
          </p:nvSpPr>
          <p:spPr>
            <a:xfrm>
              <a:off x="3184432" y="4901172"/>
              <a:ext cx="600072" cy="306324"/>
            </a:xfrm>
            <a:prstGeom prst="flowChartProcess">
              <a:avLst/>
            </a:prstGeom>
            <a:solidFill>
              <a:schemeClr val="tx1">
                <a:lumMod val="65000"/>
              </a:schemeClr>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lecha izquierda y derecha"/>
            <p:cNvSpPr/>
            <p:nvPr/>
          </p:nvSpPr>
          <p:spPr>
            <a:xfrm rot="16200000">
              <a:off x="2281863" y="5469750"/>
              <a:ext cx="744440" cy="219935"/>
            </a:xfrm>
            <a:prstGeom prst="leftRightArrow">
              <a:avLst/>
            </a:prstGeom>
            <a:solidFill>
              <a:schemeClr val="tx1">
                <a:lumMod val="65000"/>
              </a:schemeClr>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Flecha izquierda y derecha"/>
            <p:cNvSpPr/>
            <p:nvPr/>
          </p:nvSpPr>
          <p:spPr>
            <a:xfrm rot="17779591">
              <a:off x="2882291" y="5486374"/>
              <a:ext cx="749323" cy="208712"/>
            </a:xfrm>
            <a:prstGeom prst="leftRightArrow">
              <a:avLst/>
            </a:prstGeom>
            <a:solidFill>
              <a:schemeClr val="tx1">
                <a:lumMod val="65000"/>
              </a:schemeClr>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Flecha izquierda y derecha"/>
            <p:cNvSpPr/>
            <p:nvPr/>
          </p:nvSpPr>
          <p:spPr>
            <a:xfrm rot="14387055">
              <a:off x="1692518" y="5475360"/>
              <a:ext cx="749323" cy="208712"/>
            </a:xfrm>
            <a:prstGeom prst="leftRightArrow">
              <a:avLst/>
            </a:prstGeom>
            <a:solidFill>
              <a:schemeClr val="tx1">
                <a:lumMod val="65000"/>
              </a:schemeClr>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4" name="23 Grupo"/>
          <p:cNvGrpSpPr/>
          <p:nvPr/>
        </p:nvGrpSpPr>
        <p:grpSpPr>
          <a:xfrm>
            <a:off x="5148064" y="4869160"/>
            <a:ext cx="586916" cy="1059245"/>
            <a:chOff x="5148064" y="4869160"/>
            <a:chExt cx="586916" cy="1059245"/>
          </a:xfrm>
        </p:grpSpPr>
        <p:sp>
          <p:nvSpPr>
            <p:cNvPr id="12" name="11 Elipse"/>
            <p:cNvSpPr/>
            <p:nvPr/>
          </p:nvSpPr>
          <p:spPr>
            <a:xfrm>
              <a:off x="5148064" y="4869160"/>
              <a:ext cx="586916" cy="306324"/>
            </a:xfrm>
            <a:prstGeom prst="ellipse">
              <a:avLst/>
            </a:prstGeom>
            <a:solidFill>
              <a:srgbClr val="92D050"/>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Flecha izquierda y derecha"/>
            <p:cNvSpPr/>
            <p:nvPr/>
          </p:nvSpPr>
          <p:spPr>
            <a:xfrm rot="16200000">
              <a:off x="5065413" y="5446217"/>
              <a:ext cx="744440" cy="219935"/>
            </a:xfrm>
            <a:prstGeom prst="leftRightArrow">
              <a:avLst/>
            </a:prstGeom>
            <a:solidFill>
              <a:srgbClr val="92D050"/>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6" name="25 Grupo"/>
          <p:cNvGrpSpPr/>
          <p:nvPr/>
        </p:nvGrpSpPr>
        <p:grpSpPr>
          <a:xfrm>
            <a:off x="5936147" y="4869160"/>
            <a:ext cx="590921" cy="1072698"/>
            <a:chOff x="5936147" y="4869160"/>
            <a:chExt cx="590921" cy="1072698"/>
          </a:xfrm>
        </p:grpSpPr>
        <p:sp>
          <p:nvSpPr>
            <p:cNvPr id="13" name="12 Elipse"/>
            <p:cNvSpPr/>
            <p:nvPr/>
          </p:nvSpPr>
          <p:spPr>
            <a:xfrm>
              <a:off x="5940152" y="4869160"/>
              <a:ext cx="586916" cy="306324"/>
            </a:xfrm>
            <a:prstGeom prst="ellipse">
              <a:avLst/>
            </a:prstGeom>
            <a:solidFill>
              <a:srgbClr val="92D050"/>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Flecha izquierda y derecha"/>
            <p:cNvSpPr/>
            <p:nvPr/>
          </p:nvSpPr>
          <p:spPr>
            <a:xfrm rot="17779591">
              <a:off x="5665841" y="5462841"/>
              <a:ext cx="749323" cy="208712"/>
            </a:xfrm>
            <a:prstGeom prst="leftRightArrow">
              <a:avLst/>
            </a:prstGeom>
            <a:solidFill>
              <a:srgbClr val="92D050"/>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4" name="13 Grupo"/>
          <p:cNvGrpSpPr/>
          <p:nvPr/>
        </p:nvGrpSpPr>
        <p:grpSpPr>
          <a:xfrm>
            <a:off x="4355976" y="4870684"/>
            <a:ext cx="599110" cy="1060160"/>
            <a:chOff x="4355976" y="4870684"/>
            <a:chExt cx="599110" cy="1060160"/>
          </a:xfrm>
        </p:grpSpPr>
        <p:sp>
          <p:nvSpPr>
            <p:cNvPr id="7" name="6 Elipse"/>
            <p:cNvSpPr/>
            <p:nvPr/>
          </p:nvSpPr>
          <p:spPr>
            <a:xfrm>
              <a:off x="4355976" y="4870684"/>
              <a:ext cx="586916" cy="306324"/>
            </a:xfrm>
            <a:prstGeom prst="ellipse">
              <a:avLst/>
            </a:prstGeom>
            <a:solidFill>
              <a:srgbClr val="92D050"/>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Flecha izquierda y derecha"/>
            <p:cNvSpPr/>
            <p:nvPr/>
          </p:nvSpPr>
          <p:spPr>
            <a:xfrm rot="14387055">
              <a:off x="4476068" y="5451827"/>
              <a:ext cx="749323" cy="208712"/>
            </a:xfrm>
            <a:prstGeom prst="leftRightArrow">
              <a:avLst/>
            </a:prstGeom>
            <a:solidFill>
              <a:srgbClr val="92D050"/>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23" name="22 Flecha izquierda y derecha"/>
          <p:cNvSpPr/>
          <p:nvPr/>
        </p:nvSpPr>
        <p:spPr>
          <a:xfrm rot="10800000">
            <a:off x="3203848" y="6152481"/>
            <a:ext cx="1675088" cy="219935"/>
          </a:xfrm>
          <a:prstGeom prst="leftRightArrow">
            <a:avLst/>
          </a:prstGeom>
          <a:solidFill>
            <a:srgbClr val="FFC000"/>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866421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fade">
                                      <p:cBhvr>
                                        <p:cTn id="21" dur="500"/>
                                        <p:tgtEl>
                                          <p:spTgt spid="24"/>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26"/>
                                        </p:tgtEl>
                                        <p:attrNameLst>
                                          <p:attrName>style.visibility</p:attrName>
                                        </p:attrNameLst>
                                      </p:cBhvr>
                                      <p:to>
                                        <p:strVal val="visible"/>
                                      </p:to>
                                    </p:set>
                                    <p:animEffect transition="in" filter="fade">
                                      <p:cBhvr>
                                        <p:cTn id="26" dur="500"/>
                                        <p:tgtEl>
                                          <p:spTgt spid="26"/>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xit" presetSubtype="0" fill="hold" nodeType="clickEffect">
                                  <p:stCondLst>
                                    <p:cond delay="0"/>
                                  </p:stCondLst>
                                  <p:childTnLst>
                                    <p:animEffect transition="out" filter="fade">
                                      <p:cBhvr>
                                        <p:cTn id="30" dur="500"/>
                                        <p:tgtEl>
                                          <p:spTgt spid="9"/>
                                        </p:tgtEl>
                                      </p:cBhvr>
                                    </p:animEffect>
                                    <p:set>
                                      <p:cBhvr>
                                        <p:cTn id="31" dur="1" fill="hold">
                                          <p:stCondLst>
                                            <p:cond delay="499"/>
                                          </p:stCondLst>
                                        </p:cTn>
                                        <p:tgtEl>
                                          <p:spTgt spid="9"/>
                                        </p:tgtEl>
                                        <p:attrNameLst>
                                          <p:attrName>style.visibility</p:attrName>
                                        </p:attrNameLst>
                                      </p:cBhvr>
                                      <p:to>
                                        <p:strVal val="hidden"/>
                                      </p:to>
                                    </p:set>
                                  </p:childTnLst>
                                </p:cTn>
                              </p:par>
                            </p:childTnLst>
                          </p:cTn>
                        </p:par>
                      </p:childTnLst>
                    </p:cTn>
                  </p:par>
                  <p:par>
                    <p:cTn id="32" fill="hold">
                      <p:stCondLst>
                        <p:cond delay="indefinite"/>
                      </p:stCondLst>
                      <p:childTnLst>
                        <p:par>
                          <p:cTn id="33" fill="hold">
                            <p:stCondLst>
                              <p:cond delay="0"/>
                            </p:stCondLst>
                            <p:childTnLst>
                              <p:par>
                                <p:cTn id="34" presetID="10" presetClass="exit" presetSubtype="0" fill="hold" grpId="1" nodeType="clickEffect">
                                  <p:stCondLst>
                                    <p:cond delay="0"/>
                                  </p:stCondLst>
                                  <p:childTnLst>
                                    <p:animEffect transition="out" filter="fade">
                                      <p:cBhvr>
                                        <p:cTn id="35" dur="500"/>
                                        <p:tgtEl>
                                          <p:spTgt spid="23"/>
                                        </p:tgtEl>
                                      </p:cBhvr>
                                    </p:animEffect>
                                    <p:set>
                                      <p:cBhvr>
                                        <p:cTn id="36" dur="1" fill="hold">
                                          <p:stCondLst>
                                            <p:cond delay="499"/>
                                          </p:stCondLst>
                                        </p:cTn>
                                        <p:tgtEl>
                                          <p:spTgt spid="2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3" grpId="0" animBg="1"/>
      <p:bldP spid="23" grpId="1" animBg="1"/>
    </p:bld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ChangeArrowheads="1"/>
          </p:cNvSpPr>
          <p:nvPr>
            <p:ph type="title"/>
          </p:nvPr>
        </p:nvSpPr>
        <p:spPr/>
        <p:txBody>
          <a:bodyPr/>
          <a:lstStyle/>
          <a:p>
            <a:pPr eaLnBrk="1" hangingPunct="1"/>
            <a:r>
              <a:rPr lang="es-ES" altLang="es-ES"/>
              <a:t>Migración Database-First</a:t>
            </a:r>
          </a:p>
        </p:txBody>
      </p:sp>
      <p:sp>
        <p:nvSpPr>
          <p:cNvPr id="95235" name="Rectangle 3"/>
          <p:cNvSpPr>
            <a:spLocks noGrp="1" noChangeArrowheads="1"/>
          </p:cNvSpPr>
          <p:nvPr>
            <p:ph type="body" idx="1"/>
          </p:nvPr>
        </p:nvSpPr>
        <p:spPr>
          <a:xfrm>
            <a:off x="457200" y="1600200"/>
            <a:ext cx="8229600" cy="2980928"/>
          </a:xfrm>
        </p:spPr>
        <p:txBody>
          <a:bodyPr/>
          <a:lstStyle/>
          <a:p>
            <a:pPr eaLnBrk="1" hangingPunct="1"/>
            <a:r>
              <a:rPr lang="es-ES" altLang="es-ES" sz="2800" dirty="0"/>
              <a:t>Creación de una BD relacional y migración de los datos</a:t>
            </a:r>
          </a:p>
          <a:p>
            <a:pPr eaLnBrk="1" hangingPunct="1"/>
            <a:r>
              <a:rPr lang="es-ES" altLang="es-ES" sz="2800" dirty="0"/>
              <a:t>Construcción de un traductor de accesos “legados” a datos a SQL</a:t>
            </a:r>
          </a:p>
          <a:p>
            <a:pPr eaLnBrk="1" hangingPunct="1"/>
            <a:r>
              <a:rPr lang="es-ES" altLang="es-ES" sz="2800" dirty="0"/>
              <a:t>Migración incremental de las aplicaciones</a:t>
            </a:r>
          </a:p>
          <a:p>
            <a:pPr eaLnBrk="1" hangingPunct="1"/>
            <a:r>
              <a:rPr lang="es-ES" altLang="es-ES" sz="2800" dirty="0"/>
              <a:t>Finalmente se desecha el traductor a SQL</a:t>
            </a:r>
          </a:p>
          <a:p>
            <a:pPr eaLnBrk="1" hangingPunct="1"/>
            <a:endParaRPr lang="es-ES" altLang="es-ES" sz="2800" dirty="0"/>
          </a:p>
        </p:txBody>
      </p:sp>
      <p:sp>
        <p:nvSpPr>
          <p:cNvPr id="18" name="17 Disco magnético"/>
          <p:cNvSpPr/>
          <p:nvPr/>
        </p:nvSpPr>
        <p:spPr>
          <a:xfrm>
            <a:off x="4932040" y="5934919"/>
            <a:ext cx="1008112" cy="779642"/>
          </a:xfrm>
          <a:prstGeom prst="flowChartMagneticDisk">
            <a:avLst/>
          </a:prstGeom>
          <a:solidFill>
            <a:srgbClr val="92D050"/>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4355976" y="4870684"/>
            <a:ext cx="586916" cy="306324"/>
          </a:xfrm>
          <a:prstGeom prst="ellipse">
            <a:avLst/>
          </a:prstGeom>
          <a:solidFill>
            <a:srgbClr val="92D050"/>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5148064" y="4869160"/>
            <a:ext cx="586916" cy="306324"/>
          </a:xfrm>
          <a:prstGeom prst="ellipse">
            <a:avLst/>
          </a:prstGeom>
          <a:solidFill>
            <a:srgbClr val="92D050"/>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5940152" y="4869160"/>
            <a:ext cx="586916" cy="306324"/>
          </a:xfrm>
          <a:prstGeom prst="ellipse">
            <a:avLst/>
          </a:prstGeom>
          <a:solidFill>
            <a:srgbClr val="92D050"/>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Multidocumento"/>
          <p:cNvSpPr/>
          <p:nvPr/>
        </p:nvSpPr>
        <p:spPr>
          <a:xfrm>
            <a:off x="2123728" y="5977788"/>
            <a:ext cx="1060704" cy="758952"/>
          </a:xfrm>
          <a:prstGeom prst="flowChartMultidocument">
            <a:avLst/>
          </a:prstGeom>
          <a:solidFill>
            <a:schemeClr val="tx1">
              <a:lumMod val="65000"/>
            </a:schemeClr>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roceso"/>
          <p:cNvSpPr/>
          <p:nvPr/>
        </p:nvSpPr>
        <p:spPr>
          <a:xfrm>
            <a:off x="2354044" y="4901172"/>
            <a:ext cx="600072" cy="306324"/>
          </a:xfrm>
          <a:prstGeom prst="flowChartProcess">
            <a:avLst/>
          </a:prstGeom>
          <a:solidFill>
            <a:schemeClr val="tx1">
              <a:lumMod val="65000"/>
            </a:schemeClr>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roceso"/>
          <p:cNvSpPr/>
          <p:nvPr/>
        </p:nvSpPr>
        <p:spPr>
          <a:xfrm>
            <a:off x="3184432" y="4901172"/>
            <a:ext cx="600072" cy="306324"/>
          </a:xfrm>
          <a:prstGeom prst="flowChartProcess">
            <a:avLst/>
          </a:prstGeom>
          <a:solidFill>
            <a:schemeClr val="tx1">
              <a:lumMod val="65000"/>
            </a:schemeClr>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roceso"/>
          <p:cNvSpPr/>
          <p:nvPr/>
        </p:nvSpPr>
        <p:spPr>
          <a:xfrm>
            <a:off x="1523656" y="4901172"/>
            <a:ext cx="600072" cy="306324"/>
          </a:xfrm>
          <a:prstGeom prst="flowChartProcess">
            <a:avLst/>
          </a:prstGeom>
          <a:solidFill>
            <a:schemeClr val="tx1">
              <a:lumMod val="65000"/>
            </a:schemeClr>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95236" name="95235 Grupo"/>
          <p:cNvGrpSpPr/>
          <p:nvPr/>
        </p:nvGrpSpPr>
        <p:grpSpPr>
          <a:xfrm>
            <a:off x="1962824" y="5205054"/>
            <a:ext cx="1398485" cy="760337"/>
            <a:chOff x="1962824" y="5205054"/>
            <a:chExt cx="1398485" cy="760337"/>
          </a:xfrm>
        </p:grpSpPr>
        <p:sp>
          <p:nvSpPr>
            <p:cNvPr id="27" name="26 Flecha izquierda y derecha"/>
            <p:cNvSpPr/>
            <p:nvPr/>
          </p:nvSpPr>
          <p:spPr>
            <a:xfrm rot="16200000">
              <a:off x="2281863" y="5469750"/>
              <a:ext cx="744440" cy="219935"/>
            </a:xfrm>
            <a:prstGeom prst="leftRightArrow">
              <a:avLst/>
            </a:prstGeom>
            <a:solidFill>
              <a:schemeClr val="tx1">
                <a:lumMod val="65000"/>
              </a:schemeClr>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Flecha izquierda y derecha"/>
            <p:cNvSpPr/>
            <p:nvPr/>
          </p:nvSpPr>
          <p:spPr>
            <a:xfrm rot="17779591">
              <a:off x="2882291" y="5486374"/>
              <a:ext cx="749323" cy="208712"/>
            </a:xfrm>
            <a:prstGeom prst="leftRightArrow">
              <a:avLst/>
            </a:prstGeom>
            <a:solidFill>
              <a:schemeClr val="tx1">
                <a:lumMod val="65000"/>
              </a:schemeClr>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Flecha izquierda y derecha"/>
            <p:cNvSpPr/>
            <p:nvPr/>
          </p:nvSpPr>
          <p:spPr>
            <a:xfrm rot="14387055">
              <a:off x="1692518" y="5475360"/>
              <a:ext cx="749323" cy="208712"/>
            </a:xfrm>
            <a:prstGeom prst="leftRightArrow">
              <a:avLst/>
            </a:prstGeom>
            <a:solidFill>
              <a:schemeClr val="tx1">
                <a:lumMod val="65000"/>
              </a:schemeClr>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30" name="29 Flecha izquierda y derecha"/>
          <p:cNvSpPr/>
          <p:nvPr/>
        </p:nvSpPr>
        <p:spPr>
          <a:xfrm rot="16200000">
            <a:off x="5065413" y="5446217"/>
            <a:ext cx="744440" cy="219935"/>
          </a:xfrm>
          <a:prstGeom prst="leftRightArrow">
            <a:avLst/>
          </a:prstGeom>
          <a:solidFill>
            <a:srgbClr val="92D050"/>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Flecha izquierda y derecha"/>
          <p:cNvSpPr/>
          <p:nvPr/>
        </p:nvSpPr>
        <p:spPr>
          <a:xfrm rot="17779591">
            <a:off x="5665841" y="5462841"/>
            <a:ext cx="749323" cy="208712"/>
          </a:xfrm>
          <a:prstGeom prst="leftRightArrow">
            <a:avLst/>
          </a:prstGeom>
          <a:solidFill>
            <a:srgbClr val="92D050"/>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Flecha izquierda y derecha"/>
          <p:cNvSpPr/>
          <p:nvPr/>
        </p:nvSpPr>
        <p:spPr>
          <a:xfrm rot="14387055">
            <a:off x="4476068" y="5451827"/>
            <a:ext cx="749323" cy="208712"/>
          </a:xfrm>
          <a:prstGeom prst="leftRightArrow">
            <a:avLst/>
          </a:prstGeom>
          <a:solidFill>
            <a:srgbClr val="92D050"/>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Y"/>
          <p:cNvSpPr/>
          <p:nvPr/>
        </p:nvSpPr>
        <p:spPr>
          <a:xfrm>
            <a:off x="3889142" y="5532284"/>
            <a:ext cx="427456" cy="416996"/>
          </a:xfrm>
          <a:prstGeom prst="flowChartSummingJunction">
            <a:avLst/>
          </a:prstGeom>
          <a:solidFill>
            <a:srgbClr val="FFC000"/>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Flecha izquierda y derecha"/>
          <p:cNvSpPr/>
          <p:nvPr/>
        </p:nvSpPr>
        <p:spPr>
          <a:xfrm rot="12353203">
            <a:off x="4280886" y="5867276"/>
            <a:ext cx="555760" cy="192241"/>
          </a:xfrm>
          <a:prstGeom prst="leftRightArrow">
            <a:avLst/>
          </a:prstGeom>
          <a:solidFill>
            <a:srgbClr val="92D050"/>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Flecha izquierda y derecha"/>
          <p:cNvSpPr/>
          <p:nvPr/>
        </p:nvSpPr>
        <p:spPr>
          <a:xfrm rot="12182829">
            <a:off x="2900423" y="5342266"/>
            <a:ext cx="1035076" cy="181746"/>
          </a:xfrm>
          <a:prstGeom prst="leftRightArrow">
            <a:avLst/>
          </a:prstGeom>
          <a:solidFill>
            <a:schemeClr val="tx1">
              <a:lumMod val="65000"/>
            </a:schemeClr>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Flecha izquierda y derecha"/>
          <p:cNvSpPr/>
          <p:nvPr/>
        </p:nvSpPr>
        <p:spPr>
          <a:xfrm rot="13698958">
            <a:off x="3604917" y="5287100"/>
            <a:ext cx="473574" cy="168074"/>
          </a:xfrm>
          <a:prstGeom prst="leftRightArrow">
            <a:avLst/>
          </a:prstGeom>
          <a:solidFill>
            <a:schemeClr val="tx1">
              <a:lumMod val="65000"/>
            </a:schemeClr>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Flecha izquierda y derecha"/>
          <p:cNvSpPr/>
          <p:nvPr/>
        </p:nvSpPr>
        <p:spPr>
          <a:xfrm rot="11842218">
            <a:off x="2064468" y="5403610"/>
            <a:ext cx="1807187" cy="164989"/>
          </a:xfrm>
          <a:prstGeom prst="leftRightArrow">
            <a:avLst/>
          </a:prstGeom>
          <a:solidFill>
            <a:schemeClr val="tx1">
              <a:lumMod val="65000"/>
            </a:schemeClr>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035954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nodeType="clickEffect">
                                  <p:stCondLst>
                                    <p:cond delay="0"/>
                                  </p:stCondLst>
                                  <p:childTnLst>
                                    <p:animEffect transition="out" filter="fade">
                                      <p:cBhvr>
                                        <p:cTn id="16" dur="500"/>
                                        <p:tgtEl>
                                          <p:spTgt spid="95236"/>
                                        </p:tgtEl>
                                      </p:cBhvr>
                                    </p:animEffect>
                                    <p:set>
                                      <p:cBhvr>
                                        <p:cTn id="17" dur="1" fill="hold">
                                          <p:stCondLst>
                                            <p:cond delay="499"/>
                                          </p:stCondLst>
                                        </p:cTn>
                                        <p:tgtEl>
                                          <p:spTgt spid="95236"/>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5"/>
                                        </p:tgtEl>
                                        <p:attrNameLst>
                                          <p:attrName>style.visibility</p:attrName>
                                        </p:attrNameLst>
                                      </p:cBhvr>
                                      <p:to>
                                        <p:strVal val="visible"/>
                                      </p:to>
                                    </p:set>
                                    <p:animEffect transition="in" filter="fade">
                                      <p:cBhvr>
                                        <p:cTn id="22" dur="500"/>
                                        <p:tgtEl>
                                          <p:spTgt spid="4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1"/>
                                        </p:tgtEl>
                                        <p:attrNameLst>
                                          <p:attrName>style.visibility</p:attrName>
                                        </p:attrNameLst>
                                      </p:cBhvr>
                                      <p:to>
                                        <p:strVal val="visible"/>
                                      </p:to>
                                    </p:set>
                                    <p:animEffect transition="in" filter="fade">
                                      <p:cBhvr>
                                        <p:cTn id="27" dur="500"/>
                                        <p:tgtEl>
                                          <p:spTgt spid="4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2"/>
                                        </p:tgtEl>
                                        <p:attrNameLst>
                                          <p:attrName>style.visibility</p:attrName>
                                        </p:attrNameLst>
                                      </p:cBhvr>
                                      <p:to>
                                        <p:strVal val="visible"/>
                                      </p:to>
                                    </p:set>
                                    <p:animEffect transition="in" filter="fade">
                                      <p:cBhvr>
                                        <p:cTn id="32" dur="500"/>
                                        <p:tgtEl>
                                          <p:spTgt spid="42"/>
                                        </p:tgtEl>
                                      </p:cBhvr>
                                    </p:animEffec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44"/>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0" presetClass="exit" presetSubtype="0" fill="hold" grpId="0" nodeType="clickEffect">
                                  <p:stCondLst>
                                    <p:cond delay="0"/>
                                  </p:stCondLst>
                                  <p:childTnLst>
                                    <p:animEffect transition="out" filter="fade">
                                      <p:cBhvr>
                                        <p:cTn id="40" dur="500"/>
                                        <p:tgtEl>
                                          <p:spTgt spid="23"/>
                                        </p:tgtEl>
                                      </p:cBhvr>
                                    </p:animEffect>
                                    <p:set>
                                      <p:cBhvr>
                                        <p:cTn id="41" dur="1" fill="hold">
                                          <p:stCondLst>
                                            <p:cond delay="499"/>
                                          </p:stCondLst>
                                        </p:cTn>
                                        <p:tgtEl>
                                          <p:spTgt spid="23"/>
                                        </p:tgtEl>
                                        <p:attrNameLst>
                                          <p:attrName>style.visibility</p:attrName>
                                        </p:attrNameLst>
                                      </p:cBhvr>
                                      <p:to>
                                        <p:strVal val="hidden"/>
                                      </p:to>
                                    </p:se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500"/>
                                        <p:tgtEl>
                                          <p:spTgt spid="19"/>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xit" presetSubtype="0" fill="hold" grpId="0" nodeType="clickEffect">
                                  <p:stCondLst>
                                    <p:cond delay="0"/>
                                  </p:stCondLst>
                                  <p:childTnLst>
                                    <p:animEffect transition="out" filter="fade">
                                      <p:cBhvr>
                                        <p:cTn id="50" dur="500"/>
                                        <p:tgtEl>
                                          <p:spTgt spid="24"/>
                                        </p:tgtEl>
                                      </p:cBhvr>
                                    </p:animEffect>
                                    <p:set>
                                      <p:cBhvr>
                                        <p:cTn id="51" dur="1" fill="hold">
                                          <p:stCondLst>
                                            <p:cond delay="499"/>
                                          </p:stCondLst>
                                        </p:cTn>
                                        <p:tgtEl>
                                          <p:spTgt spid="24"/>
                                        </p:tgtEl>
                                        <p:attrNameLst>
                                          <p:attrName>style.visibility</p:attrName>
                                        </p:attrNameLst>
                                      </p:cBhvr>
                                      <p:to>
                                        <p:strVal val="hidden"/>
                                      </p:to>
                                    </p:set>
                                  </p:childTnLst>
                                </p:cTn>
                              </p:par>
                            </p:childTnLst>
                          </p:cTn>
                        </p:par>
                      </p:childTnLst>
                    </p:cTn>
                  </p:par>
                  <p:par>
                    <p:cTn id="52" fill="hold">
                      <p:stCondLst>
                        <p:cond delay="indefinite"/>
                      </p:stCondLst>
                      <p:childTnLst>
                        <p:par>
                          <p:cTn id="53" fill="hold">
                            <p:stCondLst>
                              <p:cond delay="0"/>
                            </p:stCondLst>
                            <p:childTnLst>
                              <p:par>
                                <p:cTn id="54" presetID="10" presetClass="exit" presetSubtype="0" fill="hold" grpId="1" nodeType="clickEffect">
                                  <p:stCondLst>
                                    <p:cond delay="0"/>
                                  </p:stCondLst>
                                  <p:childTnLst>
                                    <p:animEffect transition="out" filter="fade">
                                      <p:cBhvr>
                                        <p:cTn id="55" dur="500"/>
                                        <p:tgtEl>
                                          <p:spTgt spid="45"/>
                                        </p:tgtEl>
                                      </p:cBhvr>
                                    </p:animEffect>
                                    <p:set>
                                      <p:cBhvr>
                                        <p:cTn id="56" dur="1" fill="hold">
                                          <p:stCondLst>
                                            <p:cond delay="499"/>
                                          </p:stCondLst>
                                        </p:cTn>
                                        <p:tgtEl>
                                          <p:spTgt spid="45"/>
                                        </p:tgtEl>
                                        <p:attrNameLst>
                                          <p:attrName>style.visibility</p:attrName>
                                        </p:attrNameLst>
                                      </p:cBhvr>
                                      <p:to>
                                        <p:strVal val="hidden"/>
                                      </p:to>
                                    </p:se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32"/>
                                        </p:tgtEl>
                                        <p:attrNameLst>
                                          <p:attrName>style.visibility</p:attrName>
                                        </p:attrNameLst>
                                      </p:cBhvr>
                                      <p:to>
                                        <p:strVal val="visible"/>
                                      </p:to>
                                    </p:set>
                                    <p:animEffect transition="in" filter="fade">
                                      <p:cBhvr>
                                        <p:cTn id="61" dur="500"/>
                                        <p:tgtEl>
                                          <p:spTgt spid="32"/>
                                        </p:tgtEl>
                                      </p:cBhvr>
                                    </p:animEffec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grpId="0" nodeType="clickEffect">
                                  <p:stCondLst>
                                    <p:cond delay="0"/>
                                  </p:stCondLst>
                                  <p:childTnLst>
                                    <p:set>
                                      <p:cBhvr>
                                        <p:cTn id="65" dur="1" fill="hold">
                                          <p:stCondLst>
                                            <p:cond delay="0"/>
                                          </p:stCondLst>
                                        </p:cTn>
                                        <p:tgtEl>
                                          <p:spTgt spid="20"/>
                                        </p:tgtEl>
                                        <p:attrNameLst>
                                          <p:attrName>style.visibility</p:attrName>
                                        </p:attrNameLst>
                                      </p:cBhvr>
                                      <p:to>
                                        <p:strVal val="visible"/>
                                      </p:to>
                                    </p:set>
                                    <p:animEffect transition="in" filter="fade">
                                      <p:cBhvr>
                                        <p:cTn id="66" dur="500"/>
                                        <p:tgtEl>
                                          <p:spTgt spid="20"/>
                                        </p:tgtEl>
                                      </p:cBhvr>
                                    </p:animEffect>
                                  </p:childTnLst>
                                </p:cTn>
                              </p:par>
                            </p:childTnLst>
                          </p:cTn>
                        </p:par>
                      </p:childTnLst>
                    </p:cTn>
                  </p:par>
                  <p:par>
                    <p:cTn id="67" fill="hold">
                      <p:stCondLst>
                        <p:cond delay="indefinite"/>
                      </p:stCondLst>
                      <p:childTnLst>
                        <p:par>
                          <p:cTn id="68" fill="hold">
                            <p:stCondLst>
                              <p:cond delay="0"/>
                            </p:stCondLst>
                            <p:childTnLst>
                              <p:par>
                                <p:cTn id="69" presetID="10" presetClass="exit" presetSubtype="0" fill="hold" grpId="0" nodeType="clickEffect">
                                  <p:stCondLst>
                                    <p:cond delay="0"/>
                                  </p:stCondLst>
                                  <p:childTnLst>
                                    <p:animEffect transition="out" filter="fade">
                                      <p:cBhvr>
                                        <p:cTn id="70" dur="500"/>
                                        <p:tgtEl>
                                          <p:spTgt spid="25"/>
                                        </p:tgtEl>
                                      </p:cBhvr>
                                    </p:animEffect>
                                    <p:set>
                                      <p:cBhvr>
                                        <p:cTn id="71" dur="1" fill="hold">
                                          <p:stCondLst>
                                            <p:cond delay="499"/>
                                          </p:stCondLst>
                                        </p:cTn>
                                        <p:tgtEl>
                                          <p:spTgt spid="25"/>
                                        </p:tgtEl>
                                        <p:attrNameLst>
                                          <p:attrName>style.visibility</p:attrName>
                                        </p:attrNameLst>
                                      </p:cBhvr>
                                      <p:to>
                                        <p:strVal val="hidden"/>
                                      </p:to>
                                    </p:set>
                                  </p:childTnLst>
                                </p:cTn>
                              </p:par>
                            </p:childTnLst>
                          </p:cTn>
                        </p:par>
                      </p:childTnLst>
                    </p:cTn>
                  </p:par>
                  <p:par>
                    <p:cTn id="72" fill="hold">
                      <p:stCondLst>
                        <p:cond delay="indefinite"/>
                      </p:stCondLst>
                      <p:childTnLst>
                        <p:par>
                          <p:cTn id="73" fill="hold">
                            <p:stCondLst>
                              <p:cond delay="0"/>
                            </p:stCondLst>
                            <p:childTnLst>
                              <p:par>
                                <p:cTn id="74" presetID="10" presetClass="exit" presetSubtype="0" fill="hold" grpId="1" nodeType="clickEffect">
                                  <p:stCondLst>
                                    <p:cond delay="0"/>
                                  </p:stCondLst>
                                  <p:childTnLst>
                                    <p:animEffect transition="out" filter="fade">
                                      <p:cBhvr>
                                        <p:cTn id="75" dur="500"/>
                                        <p:tgtEl>
                                          <p:spTgt spid="41"/>
                                        </p:tgtEl>
                                      </p:cBhvr>
                                    </p:animEffect>
                                    <p:set>
                                      <p:cBhvr>
                                        <p:cTn id="76" dur="1" fill="hold">
                                          <p:stCondLst>
                                            <p:cond delay="499"/>
                                          </p:stCondLst>
                                        </p:cTn>
                                        <p:tgtEl>
                                          <p:spTgt spid="41"/>
                                        </p:tgtEl>
                                        <p:attrNameLst>
                                          <p:attrName>style.visibility</p:attrName>
                                        </p:attrNameLst>
                                      </p:cBhvr>
                                      <p:to>
                                        <p:strVal val="hidden"/>
                                      </p:to>
                                    </p:se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grpId="0" nodeType="clickEffect">
                                  <p:stCondLst>
                                    <p:cond delay="0"/>
                                  </p:stCondLst>
                                  <p:childTnLst>
                                    <p:set>
                                      <p:cBhvr>
                                        <p:cTn id="80" dur="1" fill="hold">
                                          <p:stCondLst>
                                            <p:cond delay="0"/>
                                          </p:stCondLst>
                                        </p:cTn>
                                        <p:tgtEl>
                                          <p:spTgt spid="30"/>
                                        </p:tgtEl>
                                        <p:attrNameLst>
                                          <p:attrName>style.visibility</p:attrName>
                                        </p:attrNameLst>
                                      </p:cBhvr>
                                      <p:to>
                                        <p:strVal val="visible"/>
                                      </p:to>
                                    </p:set>
                                    <p:animEffect transition="in" filter="fade">
                                      <p:cBhvr>
                                        <p:cTn id="81" dur="500"/>
                                        <p:tgtEl>
                                          <p:spTgt spid="30"/>
                                        </p:tgtEl>
                                      </p:cBhvr>
                                    </p:animEffect>
                                  </p:childTnLst>
                                </p:cTn>
                              </p:par>
                            </p:childTnLst>
                          </p:cTn>
                        </p:par>
                      </p:childTnLst>
                    </p:cTn>
                  </p:par>
                  <p:par>
                    <p:cTn id="82" fill="hold">
                      <p:stCondLst>
                        <p:cond delay="indefinite"/>
                      </p:stCondLst>
                      <p:childTnLst>
                        <p:par>
                          <p:cTn id="83" fill="hold">
                            <p:stCondLst>
                              <p:cond delay="0"/>
                            </p:stCondLst>
                            <p:childTnLst>
                              <p:par>
                                <p:cTn id="84" presetID="10" presetClass="entr" presetSubtype="0" fill="hold" grpId="0" nodeType="clickEffect">
                                  <p:stCondLst>
                                    <p:cond delay="0"/>
                                  </p:stCondLst>
                                  <p:childTnLst>
                                    <p:set>
                                      <p:cBhvr>
                                        <p:cTn id="85" dur="1" fill="hold">
                                          <p:stCondLst>
                                            <p:cond delay="0"/>
                                          </p:stCondLst>
                                        </p:cTn>
                                        <p:tgtEl>
                                          <p:spTgt spid="21"/>
                                        </p:tgtEl>
                                        <p:attrNameLst>
                                          <p:attrName>style.visibility</p:attrName>
                                        </p:attrNameLst>
                                      </p:cBhvr>
                                      <p:to>
                                        <p:strVal val="visible"/>
                                      </p:to>
                                    </p:set>
                                    <p:animEffect transition="in" filter="fade">
                                      <p:cBhvr>
                                        <p:cTn id="86" dur="500"/>
                                        <p:tgtEl>
                                          <p:spTgt spid="21"/>
                                        </p:tgtEl>
                                      </p:cBhvr>
                                    </p:animEffect>
                                  </p:childTnLst>
                                </p:cTn>
                              </p:par>
                            </p:childTnLst>
                          </p:cTn>
                        </p:par>
                      </p:childTnLst>
                    </p:cTn>
                  </p:par>
                  <p:par>
                    <p:cTn id="87" fill="hold">
                      <p:stCondLst>
                        <p:cond delay="indefinite"/>
                      </p:stCondLst>
                      <p:childTnLst>
                        <p:par>
                          <p:cTn id="88" fill="hold">
                            <p:stCondLst>
                              <p:cond delay="0"/>
                            </p:stCondLst>
                            <p:childTnLst>
                              <p:par>
                                <p:cTn id="89" presetID="10" presetClass="exit" presetSubtype="0" fill="hold" grpId="0" nodeType="clickEffect">
                                  <p:stCondLst>
                                    <p:cond delay="0"/>
                                  </p:stCondLst>
                                  <p:childTnLst>
                                    <p:animEffect transition="out" filter="fade">
                                      <p:cBhvr>
                                        <p:cTn id="90" dur="500"/>
                                        <p:tgtEl>
                                          <p:spTgt spid="26"/>
                                        </p:tgtEl>
                                      </p:cBhvr>
                                    </p:animEffect>
                                    <p:set>
                                      <p:cBhvr>
                                        <p:cTn id="91" dur="1" fill="hold">
                                          <p:stCondLst>
                                            <p:cond delay="499"/>
                                          </p:stCondLst>
                                        </p:cTn>
                                        <p:tgtEl>
                                          <p:spTgt spid="26"/>
                                        </p:tgtEl>
                                        <p:attrNameLst>
                                          <p:attrName>style.visibility</p:attrName>
                                        </p:attrNameLst>
                                      </p:cBhvr>
                                      <p:to>
                                        <p:strVal val="hidden"/>
                                      </p:to>
                                    </p:set>
                                  </p:childTnLst>
                                </p:cTn>
                              </p:par>
                            </p:childTnLst>
                          </p:cTn>
                        </p:par>
                      </p:childTnLst>
                    </p:cTn>
                  </p:par>
                  <p:par>
                    <p:cTn id="92" fill="hold">
                      <p:stCondLst>
                        <p:cond delay="indefinite"/>
                      </p:stCondLst>
                      <p:childTnLst>
                        <p:par>
                          <p:cTn id="93" fill="hold">
                            <p:stCondLst>
                              <p:cond delay="0"/>
                            </p:stCondLst>
                            <p:childTnLst>
                              <p:par>
                                <p:cTn id="94" presetID="10" presetClass="exit" presetSubtype="0" fill="hold" grpId="1" nodeType="clickEffect">
                                  <p:stCondLst>
                                    <p:cond delay="0"/>
                                  </p:stCondLst>
                                  <p:childTnLst>
                                    <p:animEffect transition="out" filter="fade">
                                      <p:cBhvr>
                                        <p:cTn id="95" dur="500"/>
                                        <p:tgtEl>
                                          <p:spTgt spid="42"/>
                                        </p:tgtEl>
                                      </p:cBhvr>
                                    </p:animEffect>
                                    <p:set>
                                      <p:cBhvr>
                                        <p:cTn id="96" dur="1" fill="hold">
                                          <p:stCondLst>
                                            <p:cond delay="499"/>
                                          </p:stCondLst>
                                        </p:cTn>
                                        <p:tgtEl>
                                          <p:spTgt spid="42"/>
                                        </p:tgtEl>
                                        <p:attrNameLst>
                                          <p:attrName>style.visibility</p:attrName>
                                        </p:attrNameLst>
                                      </p:cBhvr>
                                      <p:to>
                                        <p:strVal val="hidden"/>
                                      </p:to>
                                    </p:set>
                                  </p:childTnLst>
                                </p:cTn>
                              </p:par>
                            </p:childTnLst>
                          </p:cTn>
                        </p:par>
                      </p:childTnLst>
                    </p:cTn>
                  </p:par>
                  <p:par>
                    <p:cTn id="97" fill="hold">
                      <p:stCondLst>
                        <p:cond delay="indefinite"/>
                      </p:stCondLst>
                      <p:childTnLst>
                        <p:par>
                          <p:cTn id="98" fill="hold">
                            <p:stCondLst>
                              <p:cond delay="0"/>
                            </p:stCondLst>
                            <p:childTnLst>
                              <p:par>
                                <p:cTn id="99" presetID="10" presetClass="exit" presetSubtype="0" fill="hold" grpId="1" nodeType="clickEffect">
                                  <p:stCondLst>
                                    <p:cond delay="0"/>
                                  </p:stCondLst>
                                  <p:childTnLst>
                                    <p:animEffect transition="out" filter="fade">
                                      <p:cBhvr>
                                        <p:cTn id="100" dur="500"/>
                                        <p:tgtEl>
                                          <p:spTgt spid="44"/>
                                        </p:tgtEl>
                                      </p:cBhvr>
                                    </p:animEffect>
                                    <p:set>
                                      <p:cBhvr>
                                        <p:cTn id="101" dur="1" fill="hold">
                                          <p:stCondLst>
                                            <p:cond delay="499"/>
                                          </p:stCondLst>
                                        </p:cTn>
                                        <p:tgtEl>
                                          <p:spTgt spid="44"/>
                                        </p:tgtEl>
                                        <p:attrNameLst>
                                          <p:attrName>style.visibility</p:attrName>
                                        </p:attrNameLst>
                                      </p:cBhvr>
                                      <p:to>
                                        <p:strVal val="hidden"/>
                                      </p:to>
                                    </p:set>
                                  </p:childTnLst>
                                </p:cTn>
                              </p:par>
                            </p:childTnLst>
                          </p:cTn>
                        </p:par>
                      </p:childTnLst>
                    </p:cTn>
                  </p:par>
                  <p:par>
                    <p:cTn id="102" fill="hold">
                      <p:stCondLst>
                        <p:cond delay="indefinite"/>
                      </p:stCondLst>
                      <p:childTnLst>
                        <p:par>
                          <p:cTn id="103" fill="hold">
                            <p:stCondLst>
                              <p:cond delay="0"/>
                            </p:stCondLst>
                            <p:childTnLst>
                              <p:par>
                                <p:cTn id="104" presetID="10" presetClass="entr" presetSubtype="0" fill="hold" grpId="0" nodeType="clickEffect">
                                  <p:stCondLst>
                                    <p:cond delay="0"/>
                                  </p:stCondLst>
                                  <p:childTnLst>
                                    <p:set>
                                      <p:cBhvr>
                                        <p:cTn id="105" dur="1" fill="hold">
                                          <p:stCondLst>
                                            <p:cond delay="0"/>
                                          </p:stCondLst>
                                        </p:cTn>
                                        <p:tgtEl>
                                          <p:spTgt spid="31"/>
                                        </p:tgtEl>
                                        <p:attrNameLst>
                                          <p:attrName>style.visibility</p:attrName>
                                        </p:attrNameLst>
                                      </p:cBhvr>
                                      <p:to>
                                        <p:strVal val="visible"/>
                                      </p:to>
                                    </p:set>
                                    <p:animEffect transition="in" filter="fade">
                                      <p:cBhvr>
                                        <p:cTn id="106" dur="500"/>
                                        <p:tgtEl>
                                          <p:spTgt spid="31"/>
                                        </p:tgtEl>
                                      </p:cBhvr>
                                    </p:animEffect>
                                  </p:childTnLst>
                                </p:cTn>
                              </p:par>
                            </p:childTnLst>
                          </p:cTn>
                        </p:par>
                      </p:childTnLst>
                    </p:cTn>
                  </p:par>
                  <p:par>
                    <p:cTn id="107" fill="hold">
                      <p:stCondLst>
                        <p:cond delay="indefinite"/>
                      </p:stCondLst>
                      <p:childTnLst>
                        <p:par>
                          <p:cTn id="108" fill="hold">
                            <p:stCondLst>
                              <p:cond delay="0"/>
                            </p:stCondLst>
                            <p:childTnLst>
                              <p:par>
                                <p:cTn id="109" presetID="10" presetClass="exit" presetSubtype="0" fill="hold" grpId="1" nodeType="clickEffect">
                                  <p:stCondLst>
                                    <p:cond delay="0"/>
                                  </p:stCondLst>
                                  <p:childTnLst>
                                    <p:animEffect transition="out" filter="fade">
                                      <p:cBhvr>
                                        <p:cTn id="110" dur="500"/>
                                        <p:tgtEl>
                                          <p:spTgt spid="2"/>
                                        </p:tgtEl>
                                      </p:cBhvr>
                                    </p:animEffect>
                                    <p:set>
                                      <p:cBhvr>
                                        <p:cTn id="111" dur="1" fill="hold">
                                          <p:stCondLst>
                                            <p:cond delay="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animBg="1"/>
      <p:bldP spid="23" grpId="0" animBg="1"/>
      <p:bldP spid="25" grpId="0" animBg="1"/>
      <p:bldP spid="26" grpId="0" animBg="1"/>
      <p:bldP spid="24" grpId="0" animBg="1"/>
      <p:bldP spid="30" grpId="0" animBg="1"/>
      <p:bldP spid="31" grpId="0" animBg="1"/>
      <p:bldP spid="32" grpId="0" animBg="1"/>
      <p:bldP spid="2" grpId="0" animBg="1"/>
      <p:bldP spid="2" grpId="1" animBg="1"/>
      <p:bldP spid="44" grpId="0" animBg="1"/>
      <p:bldP spid="44" grpId="1" animBg="1"/>
      <p:bldP spid="41" grpId="0" animBg="1"/>
      <p:bldP spid="41" grpId="1" animBg="1"/>
      <p:bldP spid="42" grpId="0" animBg="1"/>
      <p:bldP spid="42" grpId="1" animBg="1"/>
      <p:bldP spid="45" grpId="0" animBg="1"/>
      <p:bldP spid="45" grpId="1" animBg="1"/>
    </p:bld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ChangeArrowheads="1"/>
          </p:cNvSpPr>
          <p:nvPr>
            <p:ph type="title"/>
          </p:nvPr>
        </p:nvSpPr>
        <p:spPr/>
        <p:txBody>
          <a:bodyPr/>
          <a:lstStyle/>
          <a:p>
            <a:pPr eaLnBrk="1" hangingPunct="1"/>
            <a:r>
              <a:rPr lang="es-ES" altLang="es-ES"/>
              <a:t>Migración Database-Last</a:t>
            </a:r>
          </a:p>
        </p:txBody>
      </p:sp>
      <p:sp>
        <p:nvSpPr>
          <p:cNvPr id="96259" name="Rectangle 3"/>
          <p:cNvSpPr>
            <a:spLocks noGrp="1" noChangeArrowheads="1"/>
          </p:cNvSpPr>
          <p:nvPr>
            <p:ph type="body" idx="1"/>
          </p:nvPr>
        </p:nvSpPr>
        <p:spPr>
          <a:xfrm>
            <a:off x="395790" y="1416188"/>
            <a:ext cx="8507288" cy="3484984"/>
          </a:xfrm>
        </p:spPr>
        <p:txBody>
          <a:bodyPr/>
          <a:lstStyle/>
          <a:p>
            <a:pPr eaLnBrk="1" hangingPunct="1">
              <a:lnSpc>
                <a:spcPct val="90000"/>
              </a:lnSpc>
            </a:pPr>
            <a:r>
              <a:rPr lang="es-ES" altLang="es-ES" sz="2800" dirty="0"/>
              <a:t>Construcción de un traductor de SQL a accesos legados a datos</a:t>
            </a:r>
          </a:p>
          <a:p>
            <a:pPr eaLnBrk="1" hangingPunct="1">
              <a:lnSpc>
                <a:spcPct val="90000"/>
              </a:lnSpc>
            </a:pPr>
            <a:r>
              <a:rPr lang="es-ES" altLang="es-ES" sz="2800" dirty="0"/>
              <a:t>Migración incremental de las aplicaciones </a:t>
            </a:r>
          </a:p>
          <a:p>
            <a:pPr lvl="1" eaLnBrk="1" hangingPunct="1">
              <a:lnSpc>
                <a:spcPct val="90000"/>
              </a:lnSpc>
            </a:pPr>
            <a:r>
              <a:rPr lang="es-ES" altLang="es-ES" sz="2400" dirty="0"/>
              <a:t>Usan SQL pero con el traductor usan las estructuras de datos antiguas</a:t>
            </a:r>
          </a:p>
          <a:p>
            <a:pPr eaLnBrk="1" hangingPunct="1">
              <a:lnSpc>
                <a:spcPct val="90000"/>
              </a:lnSpc>
            </a:pPr>
            <a:r>
              <a:rPr lang="es-ES" altLang="es-ES" sz="2800" dirty="0"/>
              <a:t>Creación de BD relacional y migración de datos</a:t>
            </a:r>
          </a:p>
          <a:p>
            <a:pPr eaLnBrk="1" hangingPunct="1">
              <a:lnSpc>
                <a:spcPct val="90000"/>
              </a:lnSpc>
            </a:pPr>
            <a:r>
              <a:rPr lang="es-ES" altLang="es-ES" sz="2800" dirty="0"/>
              <a:t>Finalmente se desecha el traductor a accesos legados a datos</a:t>
            </a:r>
          </a:p>
        </p:txBody>
      </p:sp>
      <p:sp>
        <p:nvSpPr>
          <p:cNvPr id="18" name="17 Disco magnético"/>
          <p:cNvSpPr/>
          <p:nvPr/>
        </p:nvSpPr>
        <p:spPr>
          <a:xfrm>
            <a:off x="4932040" y="5934919"/>
            <a:ext cx="1008112" cy="779642"/>
          </a:xfrm>
          <a:prstGeom prst="flowChartMagneticDisk">
            <a:avLst/>
          </a:prstGeom>
          <a:solidFill>
            <a:srgbClr val="92D050"/>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4355976" y="4870684"/>
            <a:ext cx="586916" cy="306324"/>
          </a:xfrm>
          <a:prstGeom prst="ellipse">
            <a:avLst/>
          </a:prstGeom>
          <a:solidFill>
            <a:srgbClr val="92D050"/>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5148064" y="4869160"/>
            <a:ext cx="586916" cy="306324"/>
          </a:xfrm>
          <a:prstGeom prst="ellipse">
            <a:avLst/>
          </a:prstGeom>
          <a:solidFill>
            <a:srgbClr val="92D050"/>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5940152" y="4869160"/>
            <a:ext cx="586916" cy="306324"/>
          </a:xfrm>
          <a:prstGeom prst="ellipse">
            <a:avLst/>
          </a:prstGeom>
          <a:solidFill>
            <a:srgbClr val="92D050"/>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Multidocumento"/>
          <p:cNvSpPr/>
          <p:nvPr/>
        </p:nvSpPr>
        <p:spPr>
          <a:xfrm>
            <a:off x="2123728" y="5977788"/>
            <a:ext cx="1060704" cy="758952"/>
          </a:xfrm>
          <a:prstGeom prst="flowChartMultidocument">
            <a:avLst/>
          </a:prstGeom>
          <a:solidFill>
            <a:schemeClr val="tx1">
              <a:lumMod val="65000"/>
            </a:schemeClr>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roceso"/>
          <p:cNvSpPr/>
          <p:nvPr/>
        </p:nvSpPr>
        <p:spPr>
          <a:xfrm>
            <a:off x="2354044" y="4901172"/>
            <a:ext cx="600072" cy="306324"/>
          </a:xfrm>
          <a:prstGeom prst="flowChartProcess">
            <a:avLst/>
          </a:prstGeom>
          <a:solidFill>
            <a:schemeClr val="tx1">
              <a:lumMod val="65000"/>
            </a:schemeClr>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roceso"/>
          <p:cNvSpPr/>
          <p:nvPr/>
        </p:nvSpPr>
        <p:spPr>
          <a:xfrm>
            <a:off x="3184432" y="4901172"/>
            <a:ext cx="600072" cy="306324"/>
          </a:xfrm>
          <a:prstGeom prst="flowChartProcess">
            <a:avLst/>
          </a:prstGeom>
          <a:solidFill>
            <a:schemeClr val="tx1">
              <a:lumMod val="65000"/>
            </a:schemeClr>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roceso"/>
          <p:cNvSpPr/>
          <p:nvPr/>
        </p:nvSpPr>
        <p:spPr>
          <a:xfrm>
            <a:off x="1523656" y="4901172"/>
            <a:ext cx="600072" cy="306324"/>
          </a:xfrm>
          <a:prstGeom prst="flowChartProcess">
            <a:avLst/>
          </a:prstGeom>
          <a:solidFill>
            <a:schemeClr val="tx1">
              <a:lumMod val="65000"/>
            </a:schemeClr>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Flecha izquierda y derecha"/>
          <p:cNvSpPr/>
          <p:nvPr/>
        </p:nvSpPr>
        <p:spPr>
          <a:xfrm rot="16200000">
            <a:off x="2281863" y="5469750"/>
            <a:ext cx="744440" cy="219935"/>
          </a:xfrm>
          <a:prstGeom prst="leftRightArrow">
            <a:avLst/>
          </a:prstGeom>
          <a:solidFill>
            <a:schemeClr val="tx1">
              <a:lumMod val="65000"/>
            </a:schemeClr>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Flecha izquierda y derecha"/>
          <p:cNvSpPr/>
          <p:nvPr/>
        </p:nvSpPr>
        <p:spPr>
          <a:xfrm rot="17779591">
            <a:off x="2882291" y="5486374"/>
            <a:ext cx="749323" cy="208712"/>
          </a:xfrm>
          <a:prstGeom prst="leftRightArrow">
            <a:avLst/>
          </a:prstGeom>
          <a:solidFill>
            <a:schemeClr val="tx1">
              <a:lumMod val="65000"/>
            </a:schemeClr>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Flecha izquierda y derecha"/>
          <p:cNvSpPr/>
          <p:nvPr/>
        </p:nvSpPr>
        <p:spPr>
          <a:xfrm rot="14387055">
            <a:off x="1692518" y="5475360"/>
            <a:ext cx="749323" cy="208712"/>
          </a:xfrm>
          <a:prstGeom prst="leftRightArrow">
            <a:avLst/>
          </a:prstGeom>
          <a:solidFill>
            <a:schemeClr val="tx1">
              <a:lumMod val="65000"/>
            </a:schemeClr>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2" name="1 Grupo"/>
          <p:cNvGrpSpPr/>
          <p:nvPr/>
        </p:nvGrpSpPr>
        <p:grpSpPr>
          <a:xfrm>
            <a:off x="4746374" y="5181521"/>
            <a:ext cx="1398485" cy="760337"/>
            <a:chOff x="4746374" y="5181521"/>
            <a:chExt cx="1398485" cy="760337"/>
          </a:xfrm>
        </p:grpSpPr>
        <p:sp>
          <p:nvSpPr>
            <p:cNvPr id="30" name="29 Flecha izquierda y derecha"/>
            <p:cNvSpPr/>
            <p:nvPr/>
          </p:nvSpPr>
          <p:spPr>
            <a:xfrm rot="16200000">
              <a:off x="5065413" y="5446217"/>
              <a:ext cx="744440" cy="219935"/>
            </a:xfrm>
            <a:prstGeom prst="leftRightArrow">
              <a:avLst/>
            </a:prstGeom>
            <a:solidFill>
              <a:srgbClr val="92D050"/>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Flecha izquierda y derecha"/>
            <p:cNvSpPr/>
            <p:nvPr/>
          </p:nvSpPr>
          <p:spPr>
            <a:xfrm rot="17779591">
              <a:off x="5665841" y="5462841"/>
              <a:ext cx="749323" cy="208712"/>
            </a:xfrm>
            <a:prstGeom prst="leftRightArrow">
              <a:avLst/>
            </a:prstGeom>
            <a:solidFill>
              <a:srgbClr val="92D050"/>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Flecha izquierda y derecha"/>
            <p:cNvSpPr/>
            <p:nvPr/>
          </p:nvSpPr>
          <p:spPr>
            <a:xfrm rot="14387055">
              <a:off x="4476068" y="5451827"/>
              <a:ext cx="749323" cy="208712"/>
            </a:xfrm>
            <a:prstGeom prst="leftRightArrow">
              <a:avLst/>
            </a:prstGeom>
            <a:solidFill>
              <a:srgbClr val="92D050"/>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33" name="32 Y"/>
          <p:cNvSpPr/>
          <p:nvPr/>
        </p:nvSpPr>
        <p:spPr>
          <a:xfrm>
            <a:off x="3889142" y="5532284"/>
            <a:ext cx="427456" cy="416996"/>
          </a:xfrm>
          <a:prstGeom prst="flowChartSummingJunction">
            <a:avLst/>
          </a:prstGeom>
          <a:solidFill>
            <a:srgbClr val="FFC000"/>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Flecha izquierda y derecha"/>
          <p:cNvSpPr/>
          <p:nvPr/>
        </p:nvSpPr>
        <p:spPr>
          <a:xfrm rot="9671886">
            <a:off x="3292008" y="5832284"/>
            <a:ext cx="555760" cy="192241"/>
          </a:xfrm>
          <a:prstGeom prst="leftRightArrow">
            <a:avLst/>
          </a:prstGeom>
          <a:solidFill>
            <a:schemeClr val="tx1">
              <a:lumMod val="65000"/>
            </a:schemeClr>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Flecha izquierda y derecha"/>
          <p:cNvSpPr/>
          <p:nvPr/>
        </p:nvSpPr>
        <p:spPr>
          <a:xfrm rot="19660478">
            <a:off x="4274953" y="5316993"/>
            <a:ext cx="1035076" cy="181746"/>
          </a:xfrm>
          <a:prstGeom prst="leftRightArrow">
            <a:avLst/>
          </a:prstGeom>
          <a:solidFill>
            <a:srgbClr val="92D050"/>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Flecha izquierda y derecha"/>
          <p:cNvSpPr/>
          <p:nvPr/>
        </p:nvSpPr>
        <p:spPr>
          <a:xfrm rot="18215976">
            <a:off x="4079811" y="5262961"/>
            <a:ext cx="473574" cy="168074"/>
          </a:xfrm>
          <a:prstGeom prst="leftRightArrow">
            <a:avLst/>
          </a:prstGeom>
          <a:solidFill>
            <a:srgbClr val="92D050"/>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Flecha izquierda y derecha"/>
          <p:cNvSpPr/>
          <p:nvPr/>
        </p:nvSpPr>
        <p:spPr>
          <a:xfrm rot="20443172">
            <a:off x="4293157" y="5426385"/>
            <a:ext cx="1807187" cy="164989"/>
          </a:xfrm>
          <a:prstGeom prst="leftRightArrow">
            <a:avLst/>
          </a:prstGeom>
          <a:solidFill>
            <a:srgbClr val="92D050"/>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854492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500"/>
                                        <p:tgtEl>
                                          <p:spTgt spid="3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25"/>
                                        </p:tgtEl>
                                      </p:cBhvr>
                                    </p:animEffect>
                                    <p:set>
                                      <p:cBhvr>
                                        <p:cTn id="17" dur="1" fill="hold">
                                          <p:stCondLst>
                                            <p:cond delay="499"/>
                                          </p:stCondLst>
                                        </p:cTn>
                                        <p:tgtEl>
                                          <p:spTgt spid="25"/>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29"/>
                                        </p:tgtEl>
                                      </p:cBhvr>
                                    </p:animEffect>
                                    <p:set>
                                      <p:cBhvr>
                                        <p:cTn id="22" dur="1" fill="hold">
                                          <p:stCondLst>
                                            <p:cond delay="499"/>
                                          </p:stCondLst>
                                        </p:cTn>
                                        <p:tgtEl>
                                          <p:spTgt spid="29"/>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6"/>
                                        </p:tgtEl>
                                        <p:attrNameLst>
                                          <p:attrName>style.visibility</p:attrName>
                                        </p:attrNameLst>
                                      </p:cBhvr>
                                      <p:to>
                                        <p:strVal val="visible"/>
                                      </p:to>
                                    </p:set>
                                    <p:animEffect transition="in" filter="fade">
                                      <p:cBhvr>
                                        <p:cTn id="27" dur="500"/>
                                        <p:tgtEl>
                                          <p:spTgt spid="36"/>
                                        </p:tgtEl>
                                      </p:cBhvr>
                                    </p:animEffec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34"/>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0"/>
                                        </p:tgtEl>
                                        <p:attrNameLst>
                                          <p:attrName>style.visibility</p:attrName>
                                        </p:attrNameLst>
                                      </p:cBhvr>
                                      <p:to>
                                        <p:strVal val="visible"/>
                                      </p:to>
                                    </p:set>
                                    <p:animEffect transition="in" filter="fade">
                                      <p:cBhvr>
                                        <p:cTn id="36" dur="500"/>
                                        <p:tgtEl>
                                          <p:spTgt spid="20"/>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xit" presetSubtype="0" fill="hold" grpId="0" nodeType="clickEffect">
                                  <p:stCondLst>
                                    <p:cond delay="0"/>
                                  </p:stCondLst>
                                  <p:childTnLst>
                                    <p:animEffect transition="out" filter="fade">
                                      <p:cBhvr>
                                        <p:cTn id="40" dur="500"/>
                                        <p:tgtEl>
                                          <p:spTgt spid="23"/>
                                        </p:tgtEl>
                                      </p:cBhvr>
                                    </p:animEffect>
                                    <p:set>
                                      <p:cBhvr>
                                        <p:cTn id="41" dur="1" fill="hold">
                                          <p:stCondLst>
                                            <p:cond delay="499"/>
                                          </p:stCondLst>
                                        </p:cTn>
                                        <p:tgtEl>
                                          <p:spTgt spid="23"/>
                                        </p:tgtEl>
                                        <p:attrNameLst>
                                          <p:attrName>style.visibility</p:attrName>
                                        </p:attrNameLst>
                                      </p:cBhvr>
                                      <p:to>
                                        <p:strVal val="hidden"/>
                                      </p:to>
                                    </p:set>
                                  </p:childTnLst>
                                </p:cTn>
                              </p:par>
                            </p:childTnLst>
                          </p:cTn>
                        </p:par>
                      </p:childTnLst>
                    </p:cTn>
                  </p:par>
                  <p:par>
                    <p:cTn id="42" fill="hold">
                      <p:stCondLst>
                        <p:cond delay="indefinite"/>
                      </p:stCondLst>
                      <p:childTnLst>
                        <p:par>
                          <p:cTn id="43" fill="hold">
                            <p:stCondLst>
                              <p:cond delay="0"/>
                            </p:stCondLst>
                            <p:childTnLst>
                              <p:par>
                                <p:cTn id="44" presetID="10" presetClass="exit" presetSubtype="0" fill="hold" grpId="0" nodeType="clickEffect">
                                  <p:stCondLst>
                                    <p:cond delay="0"/>
                                  </p:stCondLst>
                                  <p:childTnLst>
                                    <p:animEffect transition="out" filter="fade">
                                      <p:cBhvr>
                                        <p:cTn id="45" dur="500"/>
                                        <p:tgtEl>
                                          <p:spTgt spid="27"/>
                                        </p:tgtEl>
                                      </p:cBhvr>
                                    </p:animEffect>
                                    <p:set>
                                      <p:cBhvr>
                                        <p:cTn id="46" dur="1" fill="hold">
                                          <p:stCondLst>
                                            <p:cond delay="499"/>
                                          </p:stCondLst>
                                        </p:cTn>
                                        <p:tgtEl>
                                          <p:spTgt spid="27"/>
                                        </p:tgtEl>
                                        <p:attrNameLst>
                                          <p:attrName>style.visibility</p:attrName>
                                        </p:attrNameLst>
                                      </p:cBhvr>
                                      <p:to>
                                        <p:strVal val="hidden"/>
                                      </p:to>
                                    </p:se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35"/>
                                        </p:tgtEl>
                                        <p:attrNameLst>
                                          <p:attrName>style.visibility</p:attrName>
                                        </p:attrNameLst>
                                      </p:cBhvr>
                                      <p:to>
                                        <p:strVal val="visible"/>
                                      </p:to>
                                    </p:set>
                                    <p:animEffect transition="in" filter="fade">
                                      <p:cBhvr>
                                        <p:cTn id="51" dur="500"/>
                                        <p:tgtEl>
                                          <p:spTgt spid="35"/>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21"/>
                                        </p:tgtEl>
                                        <p:attrNameLst>
                                          <p:attrName>style.visibility</p:attrName>
                                        </p:attrNameLst>
                                      </p:cBhvr>
                                      <p:to>
                                        <p:strVal val="visible"/>
                                      </p:to>
                                    </p:set>
                                    <p:animEffect transition="in" filter="fade">
                                      <p:cBhvr>
                                        <p:cTn id="56" dur="500"/>
                                        <p:tgtEl>
                                          <p:spTgt spid="21"/>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xit" presetSubtype="0" fill="hold" grpId="0" nodeType="clickEffect">
                                  <p:stCondLst>
                                    <p:cond delay="0"/>
                                  </p:stCondLst>
                                  <p:childTnLst>
                                    <p:animEffect transition="out" filter="fade">
                                      <p:cBhvr>
                                        <p:cTn id="60" dur="500"/>
                                        <p:tgtEl>
                                          <p:spTgt spid="24"/>
                                        </p:tgtEl>
                                      </p:cBhvr>
                                    </p:animEffect>
                                    <p:set>
                                      <p:cBhvr>
                                        <p:cTn id="61" dur="1" fill="hold">
                                          <p:stCondLst>
                                            <p:cond delay="499"/>
                                          </p:stCondLst>
                                        </p:cTn>
                                        <p:tgtEl>
                                          <p:spTgt spid="24"/>
                                        </p:tgtEl>
                                        <p:attrNameLst>
                                          <p:attrName>style.visibility</p:attrName>
                                        </p:attrNameLst>
                                      </p:cBhvr>
                                      <p:to>
                                        <p:strVal val="hidden"/>
                                      </p:to>
                                    </p:set>
                                  </p:childTnLst>
                                </p:cTn>
                              </p:par>
                            </p:childTnLst>
                          </p:cTn>
                        </p:par>
                      </p:childTnLst>
                    </p:cTn>
                  </p:par>
                  <p:par>
                    <p:cTn id="62" fill="hold">
                      <p:stCondLst>
                        <p:cond delay="indefinite"/>
                      </p:stCondLst>
                      <p:childTnLst>
                        <p:par>
                          <p:cTn id="63" fill="hold">
                            <p:stCondLst>
                              <p:cond delay="0"/>
                            </p:stCondLst>
                            <p:childTnLst>
                              <p:par>
                                <p:cTn id="64" presetID="10" presetClass="exit" presetSubtype="0" fill="hold" grpId="0" nodeType="clickEffect">
                                  <p:stCondLst>
                                    <p:cond delay="0"/>
                                  </p:stCondLst>
                                  <p:childTnLst>
                                    <p:animEffect transition="out" filter="fade">
                                      <p:cBhvr>
                                        <p:cTn id="65" dur="500"/>
                                        <p:tgtEl>
                                          <p:spTgt spid="28"/>
                                        </p:tgtEl>
                                      </p:cBhvr>
                                    </p:animEffect>
                                    <p:set>
                                      <p:cBhvr>
                                        <p:cTn id="66" dur="1" fill="hold">
                                          <p:stCondLst>
                                            <p:cond delay="499"/>
                                          </p:stCondLst>
                                        </p:cTn>
                                        <p:tgtEl>
                                          <p:spTgt spid="28"/>
                                        </p:tgtEl>
                                        <p:attrNameLst>
                                          <p:attrName>style.visibility</p:attrName>
                                        </p:attrNameLst>
                                      </p:cBhvr>
                                      <p:to>
                                        <p:strVal val="hidden"/>
                                      </p:to>
                                    </p:set>
                                  </p:childTnLst>
                                </p:cTn>
                              </p:par>
                            </p:childTnLst>
                          </p:cTn>
                        </p:par>
                      </p:childTnLst>
                    </p:cTn>
                  </p:par>
                  <p:par>
                    <p:cTn id="67" fill="hold">
                      <p:stCondLst>
                        <p:cond delay="indefinite"/>
                      </p:stCondLst>
                      <p:childTnLst>
                        <p:par>
                          <p:cTn id="68" fill="hold">
                            <p:stCondLst>
                              <p:cond delay="0"/>
                            </p:stCondLst>
                            <p:childTnLst>
                              <p:par>
                                <p:cTn id="69" presetID="10" presetClass="entr" presetSubtype="0" fill="hold" grpId="0" nodeType="clickEffect">
                                  <p:stCondLst>
                                    <p:cond delay="0"/>
                                  </p:stCondLst>
                                  <p:childTnLst>
                                    <p:set>
                                      <p:cBhvr>
                                        <p:cTn id="70" dur="1" fill="hold">
                                          <p:stCondLst>
                                            <p:cond delay="0"/>
                                          </p:stCondLst>
                                        </p:cTn>
                                        <p:tgtEl>
                                          <p:spTgt spid="37"/>
                                        </p:tgtEl>
                                        <p:attrNameLst>
                                          <p:attrName>style.visibility</p:attrName>
                                        </p:attrNameLst>
                                      </p:cBhvr>
                                      <p:to>
                                        <p:strVal val="visible"/>
                                      </p:to>
                                    </p:set>
                                    <p:animEffect transition="in" filter="fade">
                                      <p:cBhvr>
                                        <p:cTn id="71" dur="500"/>
                                        <p:tgtEl>
                                          <p:spTgt spid="37"/>
                                        </p:tgtEl>
                                      </p:cBhvr>
                                    </p:animEffect>
                                  </p:childTnLst>
                                </p:cTn>
                              </p:par>
                            </p:childTnLst>
                          </p:cTn>
                        </p:par>
                      </p:childTnLst>
                    </p:cTn>
                  </p:par>
                  <p:par>
                    <p:cTn id="72" fill="hold">
                      <p:stCondLst>
                        <p:cond delay="indefinite"/>
                      </p:stCondLst>
                      <p:childTnLst>
                        <p:par>
                          <p:cTn id="73" fill="hold">
                            <p:stCondLst>
                              <p:cond delay="0"/>
                            </p:stCondLst>
                            <p:childTnLst>
                              <p:par>
                                <p:cTn id="74" presetID="10" presetClass="entr" presetSubtype="0" fill="hold" grpId="0" nodeType="clickEffect">
                                  <p:stCondLst>
                                    <p:cond delay="0"/>
                                  </p:stCondLst>
                                  <p:childTnLst>
                                    <p:set>
                                      <p:cBhvr>
                                        <p:cTn id="75" dur="1" fill="hold">
                                          <p:stCondLst>
                                            <p:cond delay="0"/>
                                          </p:stCondLst>
                                        </p:cTn>
                                        <p:tgtEl>
                                          <p:spTgt spid="18"/>
                                        </p:tgtEl>
                                        <p:attrNameLst>
                                          <p:attrName>style.visibility</p:attrName>
                                        </p:attrNameLst>
                                      </p:cBhvr>
                                      <p:to>
                                        <p:strVal val="visible"/>
                                      </p:to>
                                    </p:set>
                                    <p:animEffect transition="in" filter="fade">
                                      <p:cBhvr>
                                        <p:cTn id="76" dur="500"/>
                                        <p:tgtEl>
                                          <p:spTgt spid="18"/>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xit" presetSubtype="0" fill="hold" grpId="1" nodeType="clickEffect">
                                  <p:stCondLst>
                                    <p:cond delay="0"/>
                                  </p:stCondLst>
                                  <p:childTnLst>
                                    <p:animEffect transition="out" filter="fade">
                                      <p:cBhvr>
                                        <p:cTn id="80" dur="500"/>
                                        <p:tgtEl>
                                          <p:spTgt spid="36"/>
                                        </p:tgtEl>
                                      </p:cBhvr>
                                    </p:animEffect>
                                    <p:set>
                                      <p:cBhvr>
                                        <p:cTn id="81" dur="1" fill="hold">
                                          <p:stCondLst>
                                            <p:cond delay="499"/>
                                          </p:stCondLst>
                                        </p:cTn>
                                        <p:tgtEl>
                                          <p:spTgt spid="36"/>
                                        </p:tgtEl>
                                        <p:attrNameLst>
                                          <p:attrName>style.visibility</p:attrName>
                                        </p:attrNameLst>
                                      </p:cBhvr>
                                      <p:to>
                                        <p:strVal val="hidden"/>
                                      </p:to>
                                    </p:set>
                                  </p:childTnLst>
                                </p:cTn>
                              </p:par>
                            </p:childTnLst>
                          </p:cTn>
                        </p:par>
                      </p:childTnLst>
                    </p:cTn>
                  </p:par>
                  <p:par>
                    <p:cTn id="82" fill="hold">
                      <p:stCondLst>
                        <p:cond delay="indefinite"/>
                      </p:stCondLst>
                      <p:childTnLst>
                        <p:par>
                          <p:cTn id="83" fill="hold">
                            <p:stCondLst>
                              <p:cond delay="0"/>
                            </p:stCondLst>
                            <p:childTnLst>
                              <p:par>
                                <p:cTn id="84" presetID="10" presetClass="exit" presetSubtype="0" fill="hold" grpId="1" nodeType="clickEffect">
                                  <p:stCondLst>
                                    <p:cond delay="0"/>
                                  </p:stCondLst>
                                  <p:childTnLst>
                                    <p:animEffect transition="out" filter="fade">
                                      <p:cBhvr>
                                        <p:cTn id="85" dur="500"/>
                                        <p:tgtEl>
                                          <p:spTgt spid="35"/>
                                        </p:tgtEl>
                                      </p:cBhvr>
                                    </p:animEffect>
                                    <p:set>
                                      <p:cBhvr>
                                        <p:cTn id="86" dur="1" fill="hold">
                                          <p:stCondLst>
                                            <p:cond delay="499"/>
                                          </p:stCondLst>
                                        </p:cTn>
                                        <p:tgtEl>
                                          <p:spTgt spid="35"/>
                                        </p:tgtEl>
                                        <p:attrNameLst>
                                          <p:attrName>style.visibility</p:attrName>
                                        </p:attrNameLst>
                                      </p:cBhvr>
                                      <p:to>
                                        <p:strVal val="hidden"/>
                                      </p:to>
                                    </p:set>
                                  </p:childTnLst>
                                </p:cTn>
                              </p:par>
                            </p:childTnLst>
                          </p:cTn>
                        </p:par>
                      </p:childTnLst>
                    </p:cTn>
                  </p:par>
                  <p:par>
                    <p:cTn id="87" fill="hold">
                      <p:stCondLst>
                        <p:cond delay="indefinite"/>
                      </p:stCondLst>
                      <p:childTnLst>
                        <p:par>
                          <p:cTn id="88" fill="hold">
                            <p:stCondLst>
                              <p:cond delay="0"/>
                            </p:stCondLst>
                            <p:childTnLst>
                              <p:par>
                                <p:cTn id="89" presetID="10" presetClass="exit" presetSubtype="0" fill="hold" grpId="1" nodeType="clickEffect">
                                  <p:stCondLst>
                                    <p:cond delay="0"/>
                                  </p:stCondLst>
                                  <p:childTnLst>
                                    <p:animEffect transition="out" filter="fade">
                                      <p:cBhvr>
                                        <p:cTn id="90" dur="500"/>
                                        <p:tgtEl>
                                          <p:spTgt spid="37"/>
                                        </p:tgtEl>
                                      </p:cBhvr>
                                    </p:animEffect>
                                    <p:set>
                                      <p:cBhvr>
                                        <p:cTn id="91" dur="1" fill="hold">
                                          <p:stCondLst>
                                            <p:cond delay="499"/>
                                          </p:stCondLst>
                                        </p:cTn>
                                        <p:tgtEl>
                                          <p:spTgt spid="37"/>
                                        </p:tgtEl>
                                        <p:attrNameLst>
                                          <p:attrName>style.visibility</p:attrName>
                                        </p:attrNameLst>
                                      </p:cBhvr>
                                      <p:to>
                                        <p:strVal val="hidden"/>
                                      </p:to>
                                    </p:set>
                                  </p:childTnLst>
                                </p:cTn>
                              </p:par>
                            </p:childTnLst>
                          </p:cTn>
                        </p:par>
                      </p:childTnLst>
                    </p:cTn>
                  </p:par>
                  <p:par>
                    <p:cTn id="92" fill="hold">
                      <p:stCondLst>
                        <p:cond delay="indefinite"/>
                      </p:stCondLst>
                      <p:childTnLst>
                        <p:par>
                          <p:cTn id="93" fill="hold">
                            <p:stCondLst>
                              <p:cond delay="0"/>
                            </p:stCondLst>
                            <p:childTnLst>
                              <p:par>
                                <p:cTn id="94" presetID="10" presetClass="exit" presetSubtype="0" fill="hold" grpId="1" nodeType="clickEffect">
                                  <p:stCondLst>
                                    <p:cond delay="0"/>
                                  </p:stCondLst>
                                  <p:childTnLst>
                                    <p:animEffect transition="out" filter="fade">
                                      <p:cBhvr>
                                        <p:cTn id="95" dur="500"/>
                                        <p:tgtEl>
                                          <p:spTgt spid="34"/>
                                        </p:tgtEl>
                                      </p:cBhvr>
                                    </p:animEffect>
                                    <p:set>
                                      <p:cBhvr>
                                        <p:cTn id="96" dur="1" fill="hold">
                                          <p:stCondLst>
                                            <p:cond delay="499"/>
                                          </p:stCondLst>
                                        </p:cTn>
                                        <p:tgtEl>
                                          <p:spTgt spid="34"/>
                                        </p:tgtEl>
                                        <p:attrNameLst>
                                          <p:attrName>style.visibility</p:attrName>
                                        </p:attrNameLst>
                                      </p:cBhvr>
                                      <p:to>
                                        <p:strVal val="hidden"/>
                                      </p:to>
                                    </p:set>
                                  </p:childTnLst>
                                </p:cTn>
                              </p:par>
                            </p:childTnLst>
                          </p:cTn>
                        </p:par>
                      </p:childTnLst>
                    </p:cTn>
                  </p:par>
                  <p:par>
                    <p:cTn id="97" fill="hold">
                      <p:stCondLst>
                        <p:cond delay="indefinite"/>
                      </p:stCondLst>
                      <p:childTnLst>
                        <p:par>
                          <p:cTn id="98" fill="hold">
                            <p:stCondLst>
                              <p:cond delay="0"/>
                            </p:stCondLst>
                            <p:childTnLst>
                              <p:par>
                                <p:cTn id="99" presetID="10" presetClass="entr" presetSubtype="0" fill="hold" nodeType="clickEffect">
                                  <p:stCondLst>
                                    <p:cond delay="0"/>
                                  </p:stCondLst>
                                  <p:childTnLst>
                                    <p:set>
                                      <p:cBhvr>
                                        <p:cTn id="100" dur="1" fill="hold">
                                          <p:stCondLst>
                                            <p:cond delay="0"/>
                                          </p:stCondLst>
                                        </p:cTn>
                                        <p:tgtEl>
                                          <p:spTgt spid="2"/>
                                        </p:tgtEl>
                                        <p:attrNameLst>
                                          <p:attrName>style.visibility</p:attrName>
                                        </p:attrNameLst>
                                      </p:cBhvr>
                                      <p:to>
                                        <p:strVal val="visible"/>
                                      </p:to>
                                    </p:set>
                                    <p:animEffect transition="in" filter="fade">
                                      <p:cBhvr>
                                        <p:cTn id="101" dur="500"/>
                                        <p:tgtEl>
                                          <p:spTgt spid="2"/>
                                        </p:tgtEl>
                                      </p:cBhvr>
                                    </p:animEffect>
                                  </p:childTnLst>
                                </p:cTn>
                              </p:par>
                            </p:childTnLst>
                          </p:cTn>
                        </p:par>
                      </p:childTnLst>
                    </p:cTn>
                  </p:par>
                  <p:par>
                    <p:cTn id="102" fill="hold">
                      <p:stCondLst>
                        <p:cond delay="indefinite"/>
                      </p:stCondLst>
                      <p:childTnLst>
                        <p:par>
                          <p:cTn id="103" fill="hold">
                            <p:stCondLst>
                              <p:cond delay="0"/>
                            </p:stCondLst>
                            <p:childTnLst>
                              <p:par>
                                <p:cTn id="104" presetID="10" presetClass="exit" presetSubtype="0" fill="hold" grpId="0" nodeType="clickEffect">
                                  <p:stCondLst>
                                    <p:cond delay="0"/>
                                  </p:stCondLst>
                                  <p:childTnLst>
                                    <p:animEffect transition="out" filter="fade">
                                      <p:cBhvr>
                                        <p:cTn id="105" dur="500"/>
                                        <p:tgtEl>
                                          <p:spTgt spid="22"/>
                                        </p:tgtEl>
                                      </p:cBhvr>
                                    </p:animEffect>
                                    <p:set>
                                      <p:cBhvr>
                                        <p:cTn id="106" dur="1" fill="hold">
                                          <p:stCondLst>
                                            <p:cond delay="499"/>
                                          </p:stCondLst>
                                        </p:cTn>
                                        <p:tgtEl>
                                          <p:spTgt spid="22"/>
                                        </p:tgtEl>
                                        <p:attrNameLst>
                                          <p:attrName>style.visibility</p:attrName>
                                        </p:attrNameLst>
                                      </p:cBhvr>
                                      <p:to>
                                        <p:strVal val="hidden"/>
                                      </p:to>
                                    </p:set>
                                  </p:childTnLst>
                                </p:cTn>
                              </p:par>
                            </p:childTnLst>
                          </p:cTn>
                        </p:par>
                      </p:childTnLst>
                    </p:cTn>
                  </p:par>
                  <p:par>
                    <p:cTn id="107" fill="hold">
                      <p:stCondLst>
                        <p:cond delay="indefinite"/>
                      </p:stCondLst>
                      <p:childTnLst>
                        <p:par>
                          <p:cTn id="108" fill="hold">
                            <p:stCondLst>
                              <p:cond delay="0"/>
                            </p:stCondLst>
                            <p:childTnLst>
                              <p:par>
                                <p:cTn id="109" presetID="10" presetClass="exit" presetSubtype="0" fill="hold" grpId="1" nodeType="clickEffect">
                                  <p:stCondLst>
                                    <p:cond delay="0"/>
                                  </p:stCondLst>
                                  <p:childTnLst>
                                    <p:animEffect transition="out" filter="fade">
                                      <p:cBhvr>
                                        <p:cTn id="110" dur="500"/>
                                        <p:tgtEl>
                                          <p:spTgt spid="33"/>
                                        </p:tgtEl>
                                      </p:cBhvr>
                                    </p:animEffect>
                                    <p:set>
                                      <p:cBhvr>
                                        <p:cTn id="111" dur="1" fill="hold">
                                          <p:stCondLst>
                                            <p:cond delay="499"/>
                                          </p:stCondLst>
                                        </p:cTn>
                                        <p:tgtEl>
                                          <p:spTgt spid="3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animBg="1"/>
      <p:bldP spid="22" grpId="0" animBg="1"/>
      <p:bldP spid="23" grpId="0" animBg="1"/>
      <p:bldP spid="24" grpId="0" animBg="1"/>
      <p:bldP spid="25" grpId="0" animBg="1"/>
      <p:bldP spid="27" grpId="0" animBg="1"/>
      <p:bldP spid="28" grpId="0" animBg="1"/>
      <p:bldP spid="29" grpId="0" animBg="1"/>
      <p:bldP spid="33" grpId="0" animBg="1"/>
      <p:bldP spid="33" grpId="1" animBg="1"/>
      <p:bldP spid="34" grpId="0" animBg="1"/>
      <p:bldP spid="34" grpId="1" animBg="1"/>
      <p:bldP spid="35" grpId="0" animBg="1"/>
      <p:bldP spid="35" grpId="1" animBg="1"/>
      <p:bldP spid="36" grpId="0" animBg="1"/>
      <p:bldP spid="36" grpId="1" animBg="1"/>
      <p:bldP spid="37" grpId="0" animBg="1"/>
      <p:bldP spid="37" grpId="1" animBg="1"/>
    </p:bld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n-US" dirty="0" err="1"/>
              <a:t>Conclusiones</a:t>
            </a:r>
            <a:r>
              <a:rPr lang="en-US" dirty="0"/>
              <a:t> </a:t>
            </a:r>
            <a:r>
              <a:rPr lang="en-US" dirty="0" err="1"/>
              <a:t>migración</a:t>
            </a:r>
            <a:endParaRPr lang="en-US" dirty="0"/>
          </a:p>
        </p:txBody>
      </p:sp>
      <p:sp>
        <p:nvSpPr>
          <p:cNvPr id="3" name="2 Marcador de contenido"/>
          <p:cNvSpPr>
            <a:spLocks noGrp="1"/>
          </p:cNvSpPr>
          <p:nvPr>
            <p:ph idx="1"/>
          </p:nvPr>
        </p:nvSpPr>
        <p:spPr>
          <a:xfrm>
            <a:off x="467544" y="1484784"/>
            <a:ext cx="8676456" cy="5256584"/>
          </a:xfrm>
        </p:spPr>
        <p:txBody>
          <a:bodyPr/>
          <a:lstStyle/>
          <a:p>
            <a:r>
              <a:rPr lang="en-US" sz="2500" dirty="0"/>
              <a:t>La </a:t>
            </a:r>
            <a:r>
              <a:rPr lang="en-US" sz="2500" dirty="0" err="1"/>
              <a:t>solución</a:t>
            </a:r>
            <a:r>
              <a:rPr lang="en-US" sz="2500" dirty="0"/>
              <a:t> final (e inevitable) para </a:t>
            </a:r>
            <a:r>
              <a:rPr lang="en-US" sz="2500" dirty="0" err="1"/>
              <a:t>los</a:t>
            </a:r>
            <a:r>
              <a:rPr lang="en-US" sz="2500" dirty="0"/>
              <a:t> </a:t>
            </a:r>
            <a:r>
              <a:rPr lang="en-US" sz="2500" dirty="0" err="1"/>
              <a:t>sistemas</a:t>
            </a:r>
            <a:r>
              <a:rPr lang="en-US" sz="2500" dirty="0"/>
              <a:t> </a:t>
            </a:r>
            <a:r>
              <a:rPr lang="en-US" sz="2500" dirty="0" err="1"/>
              <a:t>legados</a:t>
            </a:r>
            <a:endParaRPr lang="en-US" sz="2500" dirty="0"/>
          </a:p>
          <a:p>
            <a:r>
              <a:rPr lang="en-US" sz="2500" dirty="0" err="1"/>
              <a:t>Migración</a:t>
            </a:r>
            <a:r>
              <a:rPr lang="en-US" sz="2500" dirty="0"/>
              <a:t> </a:t>
            </a:r>
            <a:r>
              <a:rPr lang="en-US" sz="2500" dirty="0" err="1"/>
              <a:t>en</a:t>
            </a:r>
            <a:r>
              <a:rPr lang="en-US" sz="2500" dirty="0"/>
              <a:t> </a:t>
            </a:r>
            <a:r>
              <a:rPr lang="en-US" sz="2500" dirty="0" err="1"/>
              <a:t>paralelo</a:t>
            </a:r>
            <a:endParaRPr lang="en-US" sz="2500" dirty="0"/>
          </a:p>
          <a:p>
            <a:pPr lvl="1"/>
            <a:r>
              <a:rPr lang="en-US" sz="2300" dirty="0"/>
              <a:t>La </a:t>
            </a:r>
            <a:r>
              <a:rPr lang="en-US" sz="2300" dirty="0" err="1"/>
              <a:t>más</a:t>
            </a:r>
            <a:r>
              <a:rPr lang="en-US" sz="2300" dirty="0"/>
              <a:t> </a:t>
            </a:r>
            <a:r>
              <a:rPr lang="en-US" sz="2300" dirty="0" err="1"/>
              <a:t>segura</a:t>
            </a:r>
            <a:r>
              <a:rPr lang="en-US" sz="2300" dirty="0"/>
              <a:t> (</a:t>
            </a:r>
            <a:r>
              <a:rPr lang="en-US" sz="2300" dirty="0" err="1"/>
              <a:t>uso</a:t>
            </a:r>
            <a:r>
              <a:rPr lang="en-US" sz="2300" dirty="0"/>
              <a:t> del </a:t>
            </a:r>
            <a:r>
              <a:rPr lang="en-US" sz="2300" dirty="0" err="1"/>
              <a:t>sistema</a:t>
            </a:r>
            <a:r>
              <a:rPr lang="en-US" sz="2300" dirty="0"/>
              <a:t> </a:t>
            </a:r>
            <a:r>
              <a:rPr lang="en-US" sz="2300" dirty="0" err="1"/>
              <a:t>legado</a:t>
            </a:r>
            <a:r>
              <a:rPr lang="en-US" sz="2300" dirty="0"/>
              <a:t> y el </a:t>
            </a:r>
            <a:r>
              <a:rPr lang="en-US" sz="2300" dirty="0" err="1"/>
              <a:t>nuevo</a:t>
            </a:r>
            <a:r>
              <a:rPr lang="en-US" sz="2300" dirty="0"/>
              <a:t>)</a:t>
            </a:r>
          </a:p>
          <a:p>
            <a:pPr lvl="1"/>
            <a:r>
              <a:rPr lang="en-US" sz="2300" dirty="0" err="1"/>
              <a:t>Necesita</a:t>
            </a:r>
            <a:r>
              <a:rPr lang="en-US" sz="2300" dirty="0"/>
              <a:t> un </a:t>
            </a:r>
            <a:r>
              <a:rPr lang="en-US" sz="2300" dirty="0" err="1"/>
              <a:t>mecanismo</a:t>
            </a:r>
            <a:r>
              <a:rPr lang="en-US" sz="2300" dirty="0"/>
              <a:t> de </a:t>
            </a:r>
            <a:r>
              <a:rPr lang="en-US" sz="2300" dirty="0" err="1"/>
              <a:t>sincronización</a:t>
            </a:r>
            <a:r>
              <a:rPr lang="en-US" sz="2300" dirty="0"/>
              <a:t> </a:t>
            </a:r>
            <a:r>
              <a:rPr lang="en-US" sz="2300" dirty="0" err="1"/>
              <a:t>bidireccional</a:t>
            </a:r>
            <a:endParaRPr lang="en-US" sz="2300" dirty="0"/>
          </a:p>
          <a:p>
            <a:pPr lvl="1"/>
            <a:r>
              <a:rPr lang="en-US" sz="2300" dirty="0"/>
              <a:t>La que </a:t>
            </a:r>
            <a:r>
              <a:rPr lang="en-US" sz="2300" dirty="0" err="1"/>
              <a:t>requiere</a:t>
            </a:r>
            <a:r>
              <a:rPr lang="en-US" sz="2300" dirty="0"/>
              <a:t> </a:t>
            </a:r>
            <a:r>
              <a:rPr lang="en-US" sz="2300" dirty="0" err="1"/>
              <a:t>más</a:t>
            </a:r>
            <a:r>
              <a:rPr lang="en-US" sz="2300" dirty="0"/>
              <a:t> </a:t>
            </a:r>
            <a:r>
              <a:rPr lang="en-US" sz="2300" dirty="0" err="1"/>
              <a:t>recursos</a:t>
            </a:r>
            <a:r>
              <a:rPr lang="en-US" sz="2300" dirty="0"/>
              <a:t> hardware</a:t>
            </a:r>
          </a:p>
          <a:p>
            <a:r>
              <a:rPr lang="en-US" sz="2500" dirty="0" err="1"/>
              <a:t>Migración</a:t>
            </a:r>
            <a:r>
              <a:rPr lang="en-US" sz="2500" dirty="0"/>
              <a:t> Database-First</a:t>
            </a:r>
          </a:p>
          <a:p>
            <a:pPr lvl="1"/>
            <a:r>
              <a:rPr lang="en-US" sz="2300" dirty="0" err="1"/>
              <a:t>Correcta</a:t>
            </a:r>
            <a:r>
              <a:rPr lang="en-US" sz="2300" dirty="0"/>
              <a:t> </a:t>
            </a:r>
            <a:r>
              <a:rPr lang="en-US" sz="2300" dirty="0" err="1"/>
              <a:t>cuando</a:t>
            </a:r>
            <a:r>
              <a:rPr lang="en-US" sz="2300" dirty="0"/>
              <a:t> se </a:t>
            </a:r>
            <a:r>
              <a:rPr lang="en-US" sz="2300" dirty="0" err="1"/>
              <a:t>sabe</a:t>
            </a:r>
            <a:r>
              <a:rPr lang="en-US" sz="2300" dirty="0"/>
              <a:t> a priori las </a:t>
            </a:r>
            <a:r>
              <a:rPr lang="en-US" sz="2300" dirty="0" err="1"/>
              <a:t>necesidades</a:t>
            </a:r>
            <a:r>
              <a:rPr lang="en-US" sz="2300" dirty="0"/>
              <a:t> de </a:t>
            </a:r>
            <a:r>
              <a:rPr lang="en-US" sz="2300" dirty="0" err="1"/>
              <a:t>datos</a:t>
            </a:r>
            <a:endParaRPr lang="en-US" sz="2300" dirty="0"/>
          </a:p>
          <a:p>
            <a:pPr lvl="1"/>
            <a:r>
              <a:rPr lang="en-US" sz="2300" dirty="0" err="1"/>
              <a:t>Necesita</a:t>
            </a:r>
            <a:r>
              <a:rPr lang="en-US" sz="2300" dirty="0"/>
              <a:t> un </a:t>
            </a:r>
            <a:r>
              <a:rPr lang="en-US" sz="2300" dirty="0" err="1"/>
              <a:t>traductor</a:t>
            </a:r>
            <a:r>
              <a:rPr lang="en-US" sz="2300" dirty="0"/>
              <a:t> de </a:t>
            </a:r>
            <a:r>
              <a:rPr lang="en-US" sz="2300" dirty="0" err="1"/>
              <a:t>accesos</a:t>
            </a:r>
            <a:r>
              <a:rPr lang="en-US" sz="2300" dirty="0"/>
              <a:t> </a:t>
            </a:r>
            <a:r>
              <a:rPr lang="en-US" sz="2300" dirty="0" err="1"/>
              <a:t>legados</a:t>
            </a:r>
            <a:r>
              <a:rPr lang="en-US" sz="2300" dirty="0"/>
              <a:t> </a:t>
            </a:r>
            <a:r>
              <a:rPr lang="en-US" sz="2300" dirty="0">
                <a:sym typeface="Wingdings" panose="05000000000000000000" pitchFamily="2" charset="2"/>
              </a:rPr>
              <a:t> </a:t>
            </a:r>
            <a:r>
              <a:rPr lang="en-US" sz="2300" dirty="0"/>
              <a:t>SQL</a:t>
            </a:r>
          </a:p>
          <a:p>
            <a:r>
              <a:rPr lang="en-US" sz="2500" dirty="0" err="1"/>
              <a:t>Migración</a:t>
            </a:r>
            <a:r>
              <a:rPr lang="en-US" sz="2500" dirty="0"/>
              <a:t> Database-Last</a:t>
            </a:r>
          </a:p>
          <a:p>
            <a:pPr lvl="1"/>
            <a:r>
              <a:rPr lang="en-US" sz="2300" dirty="0"/>
              <a:t>Se </a:t>
            </a:r>
            <a:r>
              <a:rPr lang="en-US" sz="2300" dirty="0" err="1"/>
              <a:t>migran</a:t>
            </a:r>
            <a:r>
              <a:rPr lang="en-US" sz="2300" dirty="0"/>
              <a:t> </a:t>
            </a:r>
            <a:r>
              <a:rPr lang="en-US" sz="2300" dirty="0" err="1"/>
              <a:t>los</a:t>
            </a:r>
            <a:r>
              <a:rPr lang="en-US" sz="2300" dirty="0"/>
              <a:t> </a:t>
            </a:r>
            <a:r>
              <a:rPr lang="en-US" sz="2300" dirty="0" err="1"/>
              <a:t>datos</a:t>
            </a:r>
            <a:r>
              <a:rPr lang="en-US" sz="2300" dirty="0"/>
              <a:t> </a:t>
            </a:r>
            <a:r>
              <a:rPr lang="en-US" sz="2300" dirty="0" err="1"/>
              <a:t>después</a:t>
            </a:r>
            <a:r>
              <a:rPr lang="en-US" sz="2300" dirty="0"/>
              <a:t> de </a:t>
            </a:r>
            <a:r>
              <a:rPr lang="en-US" sz="2300" dirty="0" err="1"/>
              <a:t>estudiar</a:t>
            </a:r>
            <a:r>
              <a:rPr lang="en-US" sz="2300" dirty="0"/>
              <a:t> las </a:t>
            </a:r>
            <a:r>
              <a:rPr lang="en-US" sz="2300" dirty="0" err="1"/>
              <a:t>aplicaciones</a:t>
            </a:r>
            <a:r>
              <a:rPr lang="en-US" sz="2300" dirty="0"/>
              <a:t> que </a:t>
            </a:r>
            <a:r>
              <a:rPr lang="en-US" sz="2300" dirty="0" err="1"/>
              <a:t>los</a:t>
            </a:r>
            <a:r>
              <a:rPr lang="en-US" sz="2300" dirty="0"/>
              <a:t> </a:t>
            </a:r>
            <a:r>
              <a:rPr lang="en-US" sz="2300" dirty="0" err="1"/>
              <a:t>usan</a:t>
            </a:r>
            <a:r>
              <a:rPr lang="en-US" sz="2300" dirty="0"/>
              <a:t> </a:t>
            </a:r>
            <a:r>
              <a:rPr lang="en-US" sz="2300" dirty="0">
                <a:sym typeface="Wingdings" panose="05000000000000000000" pitchFamily="2" charset="2"/>
              </a:rPr>
              <a:t> </a:t>
            </a:r>
            <a:r>
              <a:rPr lang="en-US" sz="2300" dirty="0" err="1">
                <a:sym typeface="Wingdings" panose="05000000000000000000" pitchFamily="2" charset="2"/>
              </a:rPr>
              <a:t>mejor</a:t>
            </a:r>
            <a:r>
              <a:rPr lang="en-US" sz="2300" dirty="0">
                <a:sym typeface="Wingdings" panose="05000000000000000000" pitchFamily="2" charset="2"/>
              </a:rPr>
              <a:t> </a:t>
            </a:r>
            <a:r>
              <a:rPr lang="en-US" sz="2300" dirty="0" err="1">
                <a:sym typeface="Wingdings" panose="05000000000000000000" pitchFamily="2" charset="2"/>
              </a:rPr>
              <a:t>diseño</a:t>
            </a:r>
            <a:r>
              <a:rPr lang="en-US" sz="2300" dirty="0">
                <a:sym typeface="Wingdings" panose="05000000000000000000" pitchFamily="2" charset="2"/>
              </a:rPr>
              <a:t> de la BD</a:t>
            </a:r>
            <a:endParaRPr lang="en-US" sz="2300" dirty="0"/>
          </a:p>
          <a:p>
            <a:pPr lvl="1"/>
            <a:r>
              <a:rPr lang="en-US" sz="2300" dirty="0" err="1"/>
              <a:t>Necesita</a:t>
            </a:r>
            <a:r>
              <a:rPr lang="en-US" sz="2300" dirty="0"/>
              <a:t> un </a:t>
            </a:r>
            <a:r>
              <a:rPr lang="en-US" sz="2300" dirty="0" err="1"/>
              <a:t>traductor</a:t>
            </a:r>
            <a:r>
              <a:rPr lang="en-US" sz="2300" dirty="0"/>
              <a:t> SQL </a:t>
            </a:r>
            <a:r>
              <a:rPr lang="en-US" sz="2300" dirty="0">
                <a:sym typeface="Wingdings" panose="05000000000000000000" pitchFamily="2" charset="2"/>
              </a:rPr>
              <a:t> </a:t>
            </a:r>
            <a:r>
              <a:rPr lang="en-US" sz="2300" dirty="0" err="1"/>
              <a:t>datos</a:t>
            </a:r>
            <a:r>
              <a:rPr lang="en-US" sz="2300" dirty="0"/>
              <a:t> </a:t>
            </a:r>
            <a:r>
              <a:rPr lang="en-US" sz="2300" dirty="0" err="1"/>
              <a:t>legados</a:t>
            </a:r>
            <a:endParaRPr lang="en-US" sz="2300" dirty="0"/>
          </a:p>
        </p:txBody>
      </p:sp>
    </p:spTree>
    <p:extLst>
      <p:ext uri="{BB962C8B-B14F-4D97-AF65-F5344CB8AC3E}">
        <p14:creationId xmlns:p14="http://schemas.microsoft.com/office/powerpoint/2010/main" val="1246248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fade">
                                      <p:cBhvr>
                                        <p:cTn id="24" dur="1000"/>
                                        <p:tgtEl>
                                          <p:spTgt spid="3">
                                            <p:txEl>
                                              <p:pRg st="3" end="3"/>
                                            </p:txEl>
                                          </p:spTgt>
                                        </p:tgtEl>
                                      </p:cBhvr>
                                    </p:animEffect>
                                    <p:anim calcmode="lin" valueType="num">
                                      <p:cBhvr>
                                        <p:cTn id="2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fade">
                                      <p:cBhvr>
                                        <p:cTn id="29" dur="1000"/>
                                        <p:tgtEl>
                                          <p:spTgt spid="3">
                                            <p:txEl>
                                              <p:pRg st="4" end="4"/>
                                            </p:txEl>
                                          </p:spTgt>
                                        </p:tgtEl>
                                      </p:cBhvr>
                                    </p:animEffect>
                                    <p:anim calcmode="lin" valueType="num">
                                      <p:cBhvr>
                                        <p:cTn id="3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Effect transition="in" filter="fade">
                                      <p:cBhvr>
                                        <p:cTn id="36" dur="1000"/>
                                        <p:tgtEl>
                                          <p:spTgt spid="3">
                                            <p:txEl>
                                              <p:pRg st="5" end="5"/>
                                            </p:txEl>
                                          </p:spTgt>
                                        </p:tgtEl>
                                      </p:cBhvr>
                                    </p:animEffect>
                                    <p:anim calcmode="lin" valueType="num">
                                      <p:cBhvr>
                                        <p:cTn id="37"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Effect transition="in" filter="fade">
                                      <p:cBhvr>
                                        <p:cTn id="41" dur="1000"/>
                                        <p:tgtEl>
                                          <p:spTgt spid="3">
                                            <p:txEl>
                                              <p:pRg st="6" end="6"/>
                                            </p:txEl>
                                          </p:spTgt>
                                        </p:tgtEl>
                                      </p:cBhvr>
                                    </p:animEffect>
                                    <p:anim calcmode="lin" valueType="num">
                                      <p:cBhvr>
                                        <p:cTn id="42"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3"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3">
                                            <p:txEl>
                                              <p:pRg st="7" end="7"/>
                                            </p:txEl>
                                          </p:spTgt>
                                        </p:tgtEl>
                                        <p:attrNameLst>
                                          <p:attrName>style.visibility</p:attrName>
                                        </p:attrNameLst>
                                      </p:cBhvr>
                                      <p:to>
                                        <p:strVal val="visible"/>
                                      </p:to>
                                    </p:set>
                                    <p:animEffect transition="in" filter="fade">
                                      <p:cBhvr>
                                        <p:cTn id="46" dur="1000"/>
                                        <p:tgtEl>
                                          <p:spTgt spid="3">
                                            <p:txEl>
                                              <p:pRg st="7" end="7"/>
                                            </p:txEl>
                                          </p:spTgt>
                                        </p:tgtEl>
                                      </p:cBhvr>
                                    </p:animEffect>
                                    <p:anim calcmode="lin" valueType="num">
                                      <p:cBhvr>
                                        <p:cTn id="4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8"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grpId="0" nodeType="clickEffect">
                                  <p:stCondLst>
                                    <p:cond delay="0"/>
                                  </p:stCondLst>
                                  <p:childTnLst>
                                    <p:set>
                                      <p:cBhvr>
                                        <p:cTn id="52" dur="1" fill="hold">
                                          <p:stCondLst>
                                            <p:cond delay="0"/>
                                          </p:stCondLst>
                                        </p:cTn>
                                        <p:tgtEl>
                                          <p:spTgt spid="3">
                                            <p:txEl>
                                              <p:pRg st="8" end="8"/>
                                            </p:txEl>
                                          </p:spTgt>
                                        </p:tgtEl>
                                        <p:attrNameLst>
                                          <p:attrName>style.visibility</p:attrName>
                                        </p:attrNameLst>
                                      </p:cBhvr>
                                      <p:to>
                                        <p:strVal val="visible"/>
                                      </p:to>
                                    </p:set>
                                    <p:animEffect transition="in" filter="fade">
                                      <p:cBhvr>
                                        <p:cTn id="53" dur="1000"/>
                                        <p:tgtEl>
                                          <p:spTgt spid="3">
                                            <p:txEl>
                                              <p:pRg st="8" end="8"/>
                                            </p:txEl>
                                          </p:spTgt>
                                        </p:tgtEl>
                                      </p:cBhvr>
                                    </p:animEffect>
                                    <p:anim calcmode="lin" valueType="num">
                                      <p:cBhvr>
                                        <p:cTn id="54"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5" dur="1000" fill="hold"/>
                                        <p:tgtEl>
                                          <p:spTgt spid="3">
                                            <p:txEl>
                                              <p:pRg st="8" end="8"/>
                                            </p:txEl>
                                          </p:spTgt>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3">
                                            <p:txEl>
                                              <p:pRg st="9" end="9"/>
                                            </p:txEl>
                                          </p:spTgt>
                                        </p:tgtEl>
                                        <p:attrNameLst>
                                          <p:attrName>style.visibility</p:attrName>
                                        </p:attrNameLst>
                                      </p:cBhvr>
                                      <p:to>
                                        <p:strVal val="visible"/>
                                      </p:to>
                                    </p:set>
                                    <p:animEffect transition="in" filter="fade">
                                      <p:cBhvr>
                                        <p:cTn id="58" dur="1000"/>
                                        <p:tgtEl>
                                          <p:spTgt spid="3">
                                            <p:txEl>
                                              <p:pRg st="9" end="9"/>
                                            </p:txEl>
                                          </p:spTgt>
                                        </p:tgtEl>
                                      </p:cBhvr>
                                    </p:animEffect>
                                    <p:anim calcmode="lin" valueType="num">
                                      <p:cBhvr>
                                        <p:cTn id="59"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60" dur="1000" fill="hold"/>
                                        <p:tgtEl>
                                          <p:spTgt spid="3">
                                            <p:txEl>
                                              <p:pRg st="9" end="9"/>
                                            </p:txEl>
                                          </p:spTgt>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3">
                                            <p:txEl>
                                              <p:pRg st="10" end="10"/>
                                            </p:txEl>
                                          </p:spTgt>
                                        </p:tgtEl>
                                        <p:attrNameLst>
                                          <p:attrName>style.visibility</p:attrName>
                                        </p:attrNameLst>
                                      </p:cBhvr>
                                      <p:to>
                                        <p:strVal val="visible"/>
                                      </p:to>
                                    </p:set>
                                    <p:animEffect transition="in" filter="fade">
                                      <p:cBhvr>
                                        <p:cTn id="63" dur="1000"/>
                                        <p:tgtEl>
                                          <p:spTgt spid="3">
                                            <p:txEl>
                                              <p:pRg st="10" end="10"/>
                                            </p:txEl>
                                          </p:spTgt>
                                        </p:tgtEl>
                                      </p:cBhvr>
                                    </p:animEffect>
                                    <p:anim calcmode="lin" valueType="num">
                                      <p:cBhvr>
                                        <p:cTn id="64"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65" dur="1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a:xfrm>
            <a:off x="685800" y="228600"/>
            <a:ext cx="7772400" cy="1143000"/>
          </a:xfrm>
        </p:spPr>
        <p:txBody>
          <a:bodyPr/>
          <a:lstStyle/>
          <a:p>
            <a:pPr eaLnBrk="1" hangingPunct="1"/>
            <a:r>
              <a:rPr lang="es-ES" altLang="es-ES" dirty="0"/>
              <a:t>3. Rehacerlo todo desde cero</a:t>
            </a:r>
            <a:br>
              <a:rPr lang="es-ES" altLang="es-ES" dirty="0"/>
            </a:br>
            <a:r>
              <a:rPr lang="es-ES" altLang="es-ES" dirty="0"/>
              <a:t>(reingeniería extrema)</a:t>
            </a:r>
          </a:p>
        </p:txBody>
      </p:sp>
      <p:sp>
        <p:nvSpPr>
          <p:cNvPr id="89091" name="Rectangle 3"/>
          <p:cNvSpPr>
            <a:spLocks noGrp="1" noChangeArrowheads="1"/>
          </p:cNvSpPr>
          <p:nvPr>
            <p:ph type="body" idx="1"/>
          </p:nvPr>
        </p:nvSpPr>
        <p:spPr>
          <a:xfrm>
            <a:off x="323528" y="1676400"/>
            <a:ext cx="8820472" cy="4114800"/>
          </a:xfrm>
        </p:spPr>
        <p:txBody>
          <a:bodyPr/>
          <a:lstStyle/>
          <a:p>
            <a:pPr eaLnBrk="1" hangingPunct="1"/>
            <a:r>
              <a:rPr lang="es-ES" altLang="es-ES" dirty="0"/>
              <a:t>Problemas de desarrollar desde cero</a:t>
            </a:r>
          </a:p>
          <a:p>
            <a:pPr lvl="1" eaLnBrk="1" hangingPunct="1"/>
            <a:r>
              <a:rPr lang="es-ES" altLang="es-ES" dirty="0"/>
              <a:t>Falta de documentación sobre la aplicación antigua (millones de líneas de código)</a:t>
            </a:r>
          </a:p>
          <a:p>
            <a:pPr lvl="1" eaLnBrk="1" hangingPunct="1"/>
            <a:r>
              <a:rPr lang="es-ES" altLang="es-ES" dirty="0"/>
              <a:t>Tiempo/dinero invertido en desarrollo, implantación, pruebas (para conseguir casi lo mismo)</a:t>
            </a:r>
          </a:p>
          <a:p>
            <a:pPr lvl="1" eaLnBrk="1" hangingPunct="1"/>
            <a:r>
              <a:rPr lang="es-ES" altLang="es-ES" dirty="0"/>
              <a:t>Introducir nuevas técnicas (OO, </a:t>
            </a:r>
            <a:r>
              <a:rPr lang="es-ES" altLang="es-ES" dirty="0" err="1"/>
              <a:t>GUIs</a:t>
            </a:r>
            <a:r>
              <a:rPr lang="es-ES" altLang="es-ES" dirty="0"/>
              <a:t>, </a:t>
            </a:r>
            <a:r>
              <a:rPr lang="es-ES" altLang="es-ES" dirty="0" err="1"/>
              <a:t>BDs</a:t>
            </a:r>
            <a:r>
              <a:rPr lang="es-ES" altLang="es-ES" dirty="0"/>
              <a:t> distribuidas) aumentará aun más el riesgo</a:t>
            </a:r>
          </a:p>
          <a:p>
            <a:pPr lvl="1" eaLnBrk="1" hangingPunct="1"/>
            <a:r>
              <a:rPr lang="es-ES" altLang="es-ES" dirty="0"/>
              <a:t>“Si algo funciona bien, no lo arregles”</a:t>
            </a:r>
          </a:p>
          <a:p>
            <a:pPr eaLnBrk="1" hangingPunct="1"/>
            <a:r>
              <a:rPr lang="es-ES" altLang="es-ES" dirty="0"/>
              <a:t>Alto riesgo de que el proyecto fracase</a:t>
            </a:r>
          </a:p>
        </p:txBody>
      </p:sp>
    </p:spTree>
    <p:extLst>
      <p:ext uri="{BB962C8B-B14F-4D97-AF65-F5344CB8AC3E}">
        <p14:creationId xmlns:p14="http://schemas.microsoft.com/office/powerpoint/2010/main" val="3482922961"/>
      </p:ext>
    </p:extLst>
  </p:cSld>
  <p:clrMapOvr>
    <a:masterClrMapping/>
  </p:clrMapOvr>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Reingeniería</a:t>
            </a:r>
            <a:endParaRPr lang="es-ES" dirty="0"/>
          </a:p>
        </p:txBody>
      </p:sp>
      <p:sp>
        <p:nvSpPr>
          <p:cNvPr id="3" name="2 Marcador de contenido"/>
          <p:cNvSpPr>
            <a:spLocks noGrp="1"/>
          </p:cNvSpPr>
          <p:nvPr>
            <p:ph idx="1"/>
          </p:nvPr>
        </p:nvSpPr>
        <p:spPr/>
        <p:txBody>
          <a:bodyPr/>
          <a:lstStyle/>
          <a:p>
            <a:r>
              <a:rPr lang="es-ES_tradnl" sz="2800" dirty="0"/>
              <a:t>Cambios en la estructura interna de un sistema sin alterar su comportamiento exterior, para obtener mejoras</a:t>
            </a:r>
          </a:p>
          <a:p>
            <a:r>
              <a:rPr lang="es-ES_tradnl" sz="2800" dirty="0"/>
              <a:t>Hacer lo que estábamos haciendo, pero hacerlo mejor</a:t>
            </a:r>
          </a:p>
          <a:p>
            <a:pPr lvl="1"/>
            <a:r>
              <a:rPr lang="es-ES_tradnl" sz="2400" dirty="0" err="1"/>
              <a:t>Reimplementación</a:t>
            </a:r>
            <a:r>
              <a:rPr lang="es-ES_tradnl" sz="2400" dirty="0"/>
              <a:t> (parcial o total)</a:t>
            </a:r>
          </a:p>
          <a:p>
            <a:r>
              <a:rPr lang="es-ES_tradnl" sz="2800" dirty="0"/>
              <a:t>Software, hardware, </a:t>
            </a:r>
            <a:r>
              <a:rPr lang="es-ES_tradnl" sz="2800" u="sng" dirty="0"/>
              <a:t>procesos</a:t>
            </a:r>
            <a:endParaRPr lang="es-ES" sz="2800" u="sng" dirty="0"/>
          </a:p>
        </p:txBody>
      </p:sp>
      <p:pic>
        <p:nvPicPr>
          <p:cNvPr id="2050" name="Picture 2" descr="http://2.bp.blogspot.com/-LXWUyxTUe_A/T8ye8QmkLDI/AAAAAAAAACU/fpUY73Ux9EY/s320/procesos-reingenier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5085184"/>
            <a:ext cx="2045302" cy="1604283"/>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4" descr="data:image/jpeg;base64,/9j/4AAQSkZJRgABAQAAAQABAAD/2wCEAAkGBhMSERUUExQUFBUWFRcXFRUUFRYVFRcUFRUVFxUXGBYXHCYfGB0jGRgUHy8gJCcpLCwsFR4xNTAqNSYrLCkBCQoKDgwOGQ8PGiwkHyQwLCoqKTUsKS8tLC01NSkpKi0sLCksKiwqLCwtKSkpLCwsKSwpKSwsKSwvLSwuLCkpKf/AABEIAMYA/gMBIgACEQEDEQH/xAAbAAACAgMBAAAAAAAAAAAAAAAABQQGAQMHAv/EAEoQAAEDAgEFCgwFAgUDBQEAAAEAAgMEESEFBhIxQRMiNFFhcXSBkbMHFhcyU1SSk6Gx0tMUQlLB0SNiM3KC4fAkovFDY3PC4hX/xAAaAQEAAwEBAQAAAAAAAAAAAAAAAwQFAgEG/8QALxEAAgECBAIJBQEBAQAAAAAAAAECAxEEEiExUZETMjNBYXGBsdEiocHh8AXxI//aAAwDAQACEQMRAD8A6NmrmtRuoqVzqWmLjTwkkwREkmJhJJLcTdNPFGi9UpfcRfSjNDgFJ0aDumJugFHijReqUvuIvpR4o0XqlL7iL6U3QgFHijReqUvuIvpR4o0XqlL7iL6U3QgFHijReqUvuIvpR4o0XqlL7iL6U3Wueoaxpc4hrQLknAAIBZ4o0XqlL7iL6V5jzVoHC4paUjjEEJ1a9TUvzsysWiEBzmwyYvkjxcW4Wa07L3WjIWX2RuZEyCRkcjrNe9xN3Hbj1akA58UaL1Sl9xF9KPFGi9UpfcRfSm6xdAKfFGi9UpfcRfSjxRovVKX3EX0rbXZxU8P+JKxvJe57AkdT4TKYYMbLJ/lbYdpUEsRShvJFeeJow0lJDfxRovVKX3EX0pbljJtBTaJdQwuBvvmU0JAtx71KZvCa/wDJTH/W+3yC0+UeoP8A6EeOzSJUUsVFr6b8mQyxkGvov55W/wADWj//AJEmAgpWk7H08TT8W2TdmatCRcUtKRyQRH/6qBk3JUdZDpzU4heSfNuLj9Vv5C0SZpTwb6lnI/sdq5uL5LpTqpXtmXJ8mdxnWSzNKS5Pk/lDjxRovVKX3EX0o8UaL1Sl9xF9KT0eebo3bnVM0HA2Lvy3/b5cqs9PXMeLgjFSU68J6Lfh3ktOtCpot+HfyIHijReqUvuIvpR4o0XqlL7iL6U3QpiYUeKNF6pS+4i+lHijReqUvuIvpTdCAUeKNF6pS+4i+lHijReqUvuIvpTdCAUeKNF6pS+4i+lHijReqUvuIvpTdCAUeKNF6pS+4i+lHijReqUvuIvpTdCAUeKNF6pS+4i+lUTwx5v00VFG6OngjJqGAlkUbTbc5ja4bqwHYupLnnhu4BH0lndToC2ZocApOjQd0xN0ozQ4BSdGg7piboAQhCAEIXiaZrGlzjYAEknUAEBqrq5kLC+Rwa0bfkBxlJcpZOFfEHtfIwWOixw0Rp3wLgcVqy/FJUNgmp2iVrSXaDsAb+aSDa9sUsa2oFRDpTl0zn76Jhuxke3StgMNiAn5Ky+XN/DTNLZwdBu80hgMHkasMLqTHk4ROFRWThzmeZ+WNn+Vu0rxl+cUTXSxRacsrraTrkNuNp2DkVGqGvmdpzvMjtgvvRzBVa2IcXlgrv7IpV8S4SyQV39kWnKPhGFy2mjMh/W7es/kqu1lfV1H+LMWg/kj3o+C8tAGAwWbqo4yn2kr+GyKTjKp2sm/DZf3mR4slxtx0bnjdipTWAagB1Lzdb6OmL3W2bVLCKWkUTU4RWkEeIcmtkdYNHPY4dis2SqKKnF2Q6TvSSEaXUACGqTR0jWNsAiocrsYJGjGGUljORo89pHKDf4JhR5RjlF2OB4xtHOFSq5JhWPieHscWuGo/seMLs7Oo1NFHICHsa4HjAKq9Zm/LSkvpSXx63QON7cegf2T/IeVhURB4wOpw4nDWP361PKhq0Y1Frvx7yCrQjV337n3oruR84mytu04jBzXa2niITyCqDufiSPL+bZc7d6feTDWPyyDicOPlUPJOWBICCC17TZ7Dra7+OVVY1Z0ZZKno+P7K8K06cujq+j4/vwLel2WstMpmaTsXHBjBrcf45V7o66+DuorzUZEifM2ZwJe1thjgOI2O0K9GSkrovJ32FWauV5pBM6cgNa7C9m6J2tvxAWVka4EXGIOohc4lyLuk34eF75NFxMkjsGNJOO92nl2q4U1ZT0u5026b7ULm5uf1H8tzqXR6OEIQgBCEIAXPPDdwCPpLO6nXQ1zzw3cAj6Szup0BbM0OAUnRoO6Ym6UZocApOjQd0xN0AIQhACX5YySKhgY57mt0ruDfzAbCpkzSWkA2JBAOux2GyqrcqVNEdGoBmi2St84c/8AB7UBpM1TQuEQtOx9xCCd8DsFtdht2cysuTclRxXc1jWPfi/Rxx2gE7LqFkAvm0p5NTnf0WkC7Garg6xdO0Bh4Fv5XOs58vNmk3OANDGHfSBou5w2A/pHxTHPfOM400RxI/quH5Wn8g5Tt5OdVaGINFgs6vWzSyR2W7/HyZWJxDnLo4bLd/j55Gy6dZHzZfO3SuGN2Ei9+YcXKouQ8lmeUN/LrceJo/nUukRRBoAAsALAcQCko082r2JaFLP9T2KRUZlzt80sf16J+K90VFuTnNJBINiRqvbGyu6pdXJaaQf3u+JVmNOMXdFuNKMXdE/dlHnmUf8AELU+dSEpqqik9UxM5pEuqCgHOYdUWzOj2Pbe39zf9iVfFzvM5n/VM5A4/wDaf9l0RAYsqznPkNxP4iAWlYN8BqkZtB5VZ1gqKrSjVjlkRVqUascsv+FPydlQSMDm6jgRtadoKsOTq7S3pOOzlCq2X6H8JPurR/RmNpANTX8fWt8NUWkY8oPJxrPpTlTk4y3X38ShQrShJ057r7+I6zhErIXvpw0POLyBvi0DEjjIHGq1QZvaei4f12Ts30up8Ugx0sTx9ZV1o6kSMDu3n2pHW1v4GTCL/p3gn+mMRKTc3vxrUTuro0076jjJwcxjI5JGvkDcSMCQML218WKmKpUMVTU1DKktEDG4C43zmHWDxg8eCtgXp6ZQhCAFzzw3cAj6Szup10Nc88N3AI+ks7qdAWzNDgFJ0aDumJulGaHAKTo0HdMTdACELVUyFrHFrdIgEho2m2AQFYzoyjUxTM0X7lC4AaejpDS26WGGxeci1NZO43fE+EP0XOLRvwNejhiFtlzpie0xVcL4tIWIc27eo6+tMM16ARRHQk3SNziY+RvFz3ugHDGgCwwA1DkSbOrLopYC4YyO3sY43HbzDWnLiuWZeyr+KqXPB/px3ZHy2O+d1n4AKriqvRxst3sU8ZXdKFo7vRfPoQYIzi5xJc4kuJ1knE3W8IW+ipjJI1g/M4DtP8XWdBW0RkU47RRds0cnbnAHEb6TH/T+Ufv1p8vMbAAANQAA5gvS2Yxyqx9DCKikkCp+ddOWSh/5Xj/ubgfhZXBRMqZObPGWO26jtDthC6OigGoWDUKPlKkkgeWPFjsOxw4wVCdOgJz51GklUV9QnGQM2pakhxuyLa463DiaNvPqQD3MSgO/mOo7xvzcfkO1XBaqambGxrGCzWiwC2oAQhCAiZUye2eJ0btThbmOw9RVBye5wD4X/wCJCbc7V0lUfPSm3GoiqR5rt5J+3w+SoYyFrVV3b+X6M3Hwtasu7R+X6f5GObVfZ+gdTtXOrMQufaZjeCNhBHNrV+glDmhw1EA9qnoSurE+FqZo2KlBk+SulldJK9kcchY2Nhsd7tKYZr1Lg+anLzK2IjQeTc2N96TyELxlvN6PSdLu7qfT8+xs13LrGKh5Oy5R0oEcWlIXOGk+2u+FyTbAcisFsuCFgLKAFzzw3cAj6Szup10Nc88N3AI+ks7qdAWzNDgFJ0aDumJulGaHAKTo0HdMTdACU5xx1DorU5s6+JuAdHkJ6k2SDLmc+4StibHpvcARvg0Yk2HwQFapqeMPArYqkvJAu4lzCTxWx+Kv9PTtY0NYA1rRYAbAq5kvKlXPMWubGxkbgJG63Yi4AJvjqVnQCDPbK24UrtE2fIdzZx3drPU2659TRaLQOJOs+63dKxkQ1Qs0j/nf/wDkDtSoBYuInnqvw0+T5/FVM9Z+GnyZTvNCn0qlp/S1zv2HzSRWTMI6Usx/S1reskk/ILqgr1EdYVXqou4QgLXLMG61sG8bFguUCbKgGodv8JXVZUvrN/l2ICRl/c5o9CwcQbh36TzqqyZPDcLN7EwnyioJrNJyA0x0bGva4sDgCCWnUbbFesm5YjlADd6f0nDs2HqVSIuvLTbVzoC/oS3IWUd2iBPnDB37HsTJACEIQAkmd9DutJKNrRpjnbj8rpvPOGNLnGwaCSeIAXKTw5z08zDYktNxq6lDVcGnCT3TK9eVPK4TaV0ynUE26QMdtA0T1K7ZsVGlABtaS39x81TMmZNMMZaTe5uE/wA161rHPa4gA2IubC4wI+SqYVtJZjJ/z6lp5ZDnL1JC+IumbpNju+wvfAcip1NQVL4XiOBm51Bu3UCwA4WvswCvby2RjgC1wII2EYjaqszL9ZC50b4on7m0F2idCzDqI2LRN4tlLGWsaCbkNAJ4yBYraleQMuCqjLw0ts7RIJvjYHWOdNEALnnhu4BH0lndTroa554buAR9JZ3U6AtmaHAKTo0HdMTdKM0OAUnRoO6Ym6AFCylkeKdtpGB3EdThzFTUIBBkXN+SmldoyaULgSWkb7SwAx24J8sqJlao0IJX/pjeexpK8bsrnjdlc5FV5VDqieQ3OnI7Rt+kHRb8AtByo7ZbsUADVzD44r3ZfOxbep8pGV9X36ko5SfydQV48GQ3sx5WfJy56Aug+DZ9t1HI09hIVvC9oi7g5f8AtFefsXm6SZQrMSeocynVVTcWHWVWssVOiCtg3yPV5RUOAyzG0THP5Rg0c7jgnGQ82t1tJON6cWRnbxOfycnarZHEGizQABqAFgOpAcsyjSzslMb7AixwNxYi4sVOyfQW1m6cZztBqW21iMA9pIWiMWQA6OwUWR1lJlkUCV6AnZq5QEUxYTZrsMdh1tP7K6ioafzN7QuU1U+i/nCwyuttQHUqzKEcTS57gAO08gG1Vbx3c9+8Aa0HUcSRyqpVNcXKPBGXG4NrbUB1eKdtRC4fqaWkcRIsuc5C3jns1Y3ty6inmaGUiyXcy7S3Q9hAwSvK8O5VsgGouuOZ+PzKz8YrShP05mP/AKlO6jPzX9yJznqLKV5dOtTpFxmMylFotOZTv8UbN7+6yc0TNM6WpfpC9msbgNAE6Icf4XvMmP8Apvdxvt7I/wB1ZFfpdVH0mH7NGqmpWRtDWNDWjUALLahCkJwXPPDdwCPpLO6nXQ1zzw3cAj6Szup0BbM0OAUnRoO6Ym6UZocApOjQd0xN0AIQhACS54vtQ1B/9sjtIH7p0kueTb0M/wD8ZPYQVFW7OXkyGv2UrcGcfLd9/wA4ltLFhjcVJMaw6avE+VT0RGDFfM02tjiF/PeLk/27B+6pRYn1JXktHGAB2K9hEs+po/5+Xpfq37i4TVCXMa19RGHYjTGB1G1yPilUuWCBhieLjUnJdRpzxEfrGHz/AHWmb5fQtNZVCNjnnU0X5+Idq3pNnXf8OSNjm35r/wDhAV0PL3F7vOcbn+FtLVopX4KWUBDmKgzPUuqdZJ6mpxQFgzdzcgqWvdK0ktdZpDnNwsCdR4038QaP9DveP/le8yoLUwcfzuc7q1D5J+gKdXeDqM4wyOYeJ+/b26wktVmZVRAus2QDZGSXeyQuloQHN8zIC6rGB3gJdcEWwsL8WKlZ7w2q2H9cfxBI/hXwMAN7C51qmZ/i0lOf8w+LVUxivS5FHHq9F+DXuVoSrBkUqXJZ1td1H+UZPyQ98zGEGznYnZojE48yqxV9DPhT1sX7Nyl3OmjB1kaR53Y/wmaw0WCytRKysbsVZWBCEL09Bc88N3AI+ks7qddDXPPDdwCPpLO6nQFszQ4BSdGg7pibpRmhwCk6NB3TE3QAhCEAKJlal3SCVn6o3t6y0gKWheNXVjxq6sziuSsmyzP0GMc5wwPIRgbnUFe8mZgMAvO4uP6WmzR16yrYyJo1AC+uwAuV7VSjhI01Z6mfQ/z6dPrav+7ioZQ8HULh/Sc5h4jiP5VfkzYqoDYxmRuq7N98NavM+ckLJTGSbg2cbb0E7CmjSDiMeVdOjSm7x3XA7lhaNXq6NcCjZRzOtTmVpkL7NdoG29Gt4w1n+F4zfcIGbq9t5HXEYNxos1FxHKb25Ar494AJOoC55gqFlCr3WRzuM4cw1fBWi8i3ZIywJwcLOGscnGFLrKUSMcx2pwIPWqRRVbo3aTTY9uHEU7hzrw3zPZP7FAV6eB9PJoSD/K7Y4cYP7KfTzAhQc4MqunO+waPNbxct+NKKXKhYbE4ICy1VFpjBVoZBmMrWWvpOsHDzec8WCsFHlEOGtTrgoCy0lMI2NY3U1oA6gtyR5IymdMRuNwfNJ1gjZ2J4gBCEIAVM8IHnQc7vm1XNUfPmS9TC3iaT2n/ZVsV2T9Cnjexa8vcitVizZosDIdu9bzbT+yRUVKZHhg26zxDaVeYIQ1oaNQFguKENbnGGp65jYhCFcL4IQhAC554buAR9JZ3U66GueeG7gEfSWd1OgLZmhwCk6NB3TE3SjNDgFJ0aDumJugBCEIAQhCAEIQgOeZXj0aqYcbtLt/4EwyFl8xbx9zHsP6P9vkjO2m0ahr9j226x/wACRPmssbNKlUduJiLNSqytx99S7ZyV4bBvT/iWAI/TrNur5qgVNdooqMqOsG46AJIGwE8S25Hye6qlAa0loI03W3rRtx4+RatOopxua9Oopq6PbfxFtIwS2IvfQdqWl2VrYOBaeIgg/FdWAWualY8We1rh/cAfmpCQ5HU12kveSciy1TrRtw/M8+Y3r2nkC6Qc1KS99wjvzYdmpM44WtFmgADUALAdQQFZOYzGRARvdujdbjqeeIjYOZL6aU2scCMCOIjWFeVUc4KTc59IebJj/qHnfsUBHDy1wcNbSD2K5wyBzQ4aiLjrVNZinuQKrAxk4jFvNtHUUA4QvD5mjWQOcr0HIDK5/nGC7KDhY71rQBzjZ1kroCX5RrIYjpyaOkBgbAutyKGtFSjq7JEGIgpR+p2SdzXkLJW5Mu7z3a+QcSaKPRVQkYHgEAi4B12UhSRSS0JYpJKwIQhdHQIQhAC554buAR9JZ3U66GueeG7gEfSWd1OgLZmhwCk6NB3TE3SjNDgFJ0aDumJugBCEIAQhCAEIQgEudVDukBcNbDpDm2/z1KjubddRc24sdRXPcrZPMEpZ+U4sPIdn7LPxULSU/R/gzMZTtJVPR/gUyQqVkyd8JuxxadvEeQjastZivRYqzutiGCtqW3JudLHYSDQPH+U/wnrJARcEEcYxXNgpNNlF8WLXFvyPVqVmGJktJalyOIa6x0JCUZAyw6cHSYRa2+sQ034rpur0ZKSui3GSkroErzjpdOEnayzh1a/hdNFDytJaF5/tt24Lo6KvA3BSGi1iDYjaMCoFRlSOPznALWPxM4vHHoM2yS7xoHHjiexAT6nKDW6zc8uK0ZNzt0ZC0NLmbTewvycarU1PpPsJDIBrfbRZf+wayOUppQ0BNmsaSeIKq6kqkrQ248fL5KTqyqStT2Xfx8F4ePIseUc5ja0YthrOJ/gLRkfN90rt1nJcL3AO3ltxKfkrNsNs6SznbG/lHPxlPAF30KlLNPX2JehzSzT14LuQALKEKcsAhCEAIQhAC554buAR9JZ3U66GueeG7gEfSWd1OgLZmhwCk6NB3TE3SjNDgFJ0aDumJugBCEIAQhCAEIQgMKpZeytTzvdA8lmgbNnGLWycR5Nnan2XHyiB+4N0pCLDG1r6yL6yqcMlTRv/AAbXs/rxh7y9uo43AOvYvJRUlZnMoqacXsZp82qwmxEZH5ZA4WcNhW+ozNqi27ZIweLHHrsptdlJ9L+HpYS1zwN8X4AjGwudVzfsCc5LyuZA4Sxuhcy2lpW0MdrXbQqywkEra8yqsHTStd8yiT7pCdGdhYf1a2nmcMFIpp8Q5rsdY1K/nc5Wkb17Tr1OCSVmZEDjdhdEf7DvfZKheGnDqu/uR9BVp9V5l46PnsaaXOWQYPaHcowP8JjFnJGdYc3qv8kjkzRqmeZKx4/uBafhgtRyPXD8kR/1rpVKsd4v3JFWmutF8r+xaW5bhP5vgV4qsowPY5jnXDgQbA3sVXG5DrnehZ13W9mZUj/8aoJH6WCw/wCdSkVSo9o/g76Wb6sH62X9yNDKqgpTdjHSy7C7fu7Tg3sUOomqq42LSI9jG+b/AKnHWrTQZq08WpmkeN+Pw1Js1oAsMByLro5T7R6cF/ah0pVO0enBbevErOTsz7Abobf2t/cp2RFTRl2DGNxJ/wCYkqBlDLkm7GCnYHyBt3uebMaP3OrtSx9Q+uY+mkAhnjcHcbTb/wA/EKdJLYsJJbDzJWWDOTaKRjNbXvFg4cnEma53UxSFzQyqdNPpANbHfQaBrJOoWXQmXsL67Y869PT0hCEAIQhACEIQAueeG7gEfSWd1Ouhrnnhu4BH0lndToC2ZocApOjQd0xN0ozQ4BSdGg7piboAQhCAEIQgBCEIAsos2TWOkZKRv2XAcNdiDcHjGKlIQFLr8kPZPJLPD+Jjkwuw75gvhZvNZSstZOa6BtLE8h4AkDJHYvbc72528nIrUoGUsixT23RtyNTgdFw5iEBW82443TXDXU8sQO6xgnQe2xF7HVjZTsg5ckdTzTSEENc/QwAwaLgYa9YCYUWbsUTXhmleRpDnuOk6xB2pAMj1jKd1K1jC1zj/AFdO29JubtQDHxqLaWKd8YvI7R0Wutx43I5E4r6sxx6YjdIcN6zzsVW85cnujp6aNrXPEbhpaIJ80Yn5p5krLrJy4NbI0tAJ026OviQC+kztdI8sbTSktID8W725tiO3sXrOXOV9M9jWMDyWlzr3waDrw61qzeYRWVdwbFwINsDidR61orcmTT1sjmkxtbGGB7maQcCN8G3w2nsQE3OKte+j3aB5bgHXbr0TgRyWv8Elr6PcaeOrhlk0t6Xab9IO0tY7dicZCyLLEyWCSzoTfc3Xxs4WO92ca85PzMa0MEsj5WsN2s1Rg3v5u1AR6mCeKoFVFGZGysbukY84Egf7fFSsk5PlfVOqpWblduixl7utxusrCAsoDTDRsYSWsa0uNyQACTyrchCAEIQgBCEIAQhCAFzzw3cAj6Szup10Nc88N3AI+ks7qdAQM3vDHRxUlPG6OpJZDEwkMjtdsbWm15dWCYeW6i9FVexF91YQgM+W6i9FVexF91HluovRVXsRfdWEIDPluovRVXsRfdR5bqL0VV7EX3VhCAz5bqL0VV7EX3UeW6i9FVexF91YQgM+W6i9FVexF91HluovRVXsRfdWEIDPluovRVXsRfdR5bqL0VV7EX3VhCAz5bqL0VV7EX3UeW6i9FVexF91YQgDy20Xo6r2Ivuo8tlF6Kp93F91CEAeW2i9FU+xF91HltovR1XsRfdQhAZ8t1F6Kq9iL7qPLdReiqvYi+6sIQGfLdReiqvYi+6jy3UXoqr2IvurCEBny3UXoqr2Ivuo8t1F6Kq9iL7qwhAZ8t1F6Kq9iL7qPLdReiqvYi+6sIQGfLdReiqvYi+6jy3UXoqr2IvurCEBny3UXoqr2Ivuo8t1F6Kq9iL7qwhAZ8t1F6Kq9iL7qqHhN8JtNWUrI42TtIma8l7GAWDJRskOO+CEID//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5" name="AutoShape 6" descr="data:image/jpeg;base64,/9j/4AAQSkZJRgABAQAAAQABAAD/2wCEAAkGBhMSERUUExQUFBUWFRcXFRUUFRYVFRcUFRUVFxUXGBYXHCYfGB0jGRgUHy8gJCcpLCwsFR4xNTAqNSYrLCkBCQoKDgwOGQ8PGiwkHyQwLCoqKTUsKS8tLC01NSkpKi0sLCksKiwqLCwtKSkpLCwsKSwpKSwsKSwvLSwuLCkpKf/AABEIAMYA/gMBIgACEQEDEQH/xAAbAAACAgMBAAAAAAAAAAAAAAAABQQGAQMHAv/EAEoQAAEDAgEFCgwFAgUDBQEAAAEAAgMEESEFBhIxQRMiNFFhcXSBkbMHFhcyU1SSk6Gx0tMUQlLB0SNiM3KC4fAkovFDY3PC4hX/xAAaAQEAAwEBAQAAAAAAAAAAAAAAAwQFAgEG/8QALxEAAgECBAIJBQEBAQAAAAAAAAECAxEEEiExUZETMjNBYXGBsdEiocHh8AXxI//aAAwDAQACEQMRAD8A6NmrmtRuoqVzqWmLjTwkkwREkmJhJJLcTdNPFGi9UpfcRfSjNDgFJ0aDumJugFHijReqUvuIvpR4o0XqlL7iL6U3QgFHijReqUvuIvpR4o0XqlL7iL6U3QgFHijReqUvuIvpR4o0XqlL7iL6U3Wueoaxpc4hrQLknAAIBZ4o0XqlL7iL6V5jzVoHC4paUjjEEJ1a9TUvzsysWiEBzmwyYvkjxcW4Wa07L3WjIWX2RuZEyCRkcjrNe9xN3Hbj1akA58UaL1Sl9xF9KPFGi9UpfcRfSm6xdAKfFGi9UpfcRfSjxRovVKX3EX0rbXZxU8P+JKxvJe57AkdT4TKYYMbLJ/lbYdpUEsRShvJFeeJow0lJDfxRovVKX3EX0pbljJtBTaJdQwuBvvmU0JAtx71KZvCa/wDJTH/W+3yC0+UeoP8A6EeOzSJUUsVFr6b8mQyxkGvov55W/wADWj//AJEmAgpWk7H08TT8W2TdmatCRcUtKRyQRH/6qBk3JUdZDpzU4heSfNuLj9Vv5C0SZpTwb6lnI/sdq5uL5LpTqpXtmXJ8mdxnWSzNKS5Pk/lDjxRovVKX3EX0o8UaL1Sl9xF9KT0eebo3bnVM0HA2Lvy3/b5cqs9PXMeLgjFSU68J6Lfh3ktOtCpot+HfyIHijReqUvuIvpR4o0XqlL7iL6U3QpiYUeKNF6pS+4i+lHijReqUvuIvpTdCAUeKNF6pS+4i+lHijReqUvuIvpTdCAUeKNF6pS+4i+lHijReqUvuIvpTdCAUeKNF6pS+4i+lHijReqUvuIvpTdCAUeKNF6pS+4i+lUTwx5v00VFG6OngjJqGAlkUbTbc5ja4bqwHYupLnnhu4BH0lndToC2ZocApOjQd0xN0ozQ4BSdGg7piboAQhCAEIXiaZrGlzjYAEknUAEBqrq5kLC+Rwa0bfkBxlJcpZOFfEHtfIwWOixw0Rp3wLgcVqy/FJUNgmp2iVrSXaDsAb+aSDa9sUsa2oFRDpTl0zn76Jhuxke3StgMNiAn5Ky+XN/DTNLZwdBu80hgMHkasMLqTHk4ROFRWThzmeZ+WNn+Vu0rxl+cUTXSxRacsrraTrkNuNp2DkVGqGvmdpzvMjtgvvRzBVa2IcXlgrv7IpV8S4SyQV39kWnKPhGFy2mjMh/W7es/kqu1lfV1H+LMWg/kj3o+C8tAGAwWbqo4yn2kr+GyKTjKp2sm/DZf3mR4slxtx0bnjdipTWAagB1Lzdb6OmL3W2bVLCKWkUTU4RWkEeIcmtkdYNHPY4dis2SqKKnF2Q6TvSSEaXUACGqTR0jWNsAiocrsYJGjGGUljORo89pHKDf4JhR5RjlF2OB4xtHOFSq5JhWPieHscWuGo/seMLs7Oo1NFHICHsa4HjAKq9Zm/LSkvpSXx63QON7cegf2T/IeVhURB4wOpw4nDWP361PKhq0Y1Frvx7yCrQjV337n3oruR84mytu04jBzXa2niITyCqDufiSPL+bZc7d6feTDWPyyDicOPlUPJOWBICCC17TZ7Dra7+OVVY1Z0ZZKno+P7K8K06cujq+j4/vwLel2WstMpmaTsXHBjBrcf45V7o66+DuorzUZEifM2ZwJe1thjgOI2O0K9GSkrovJ32FWauV5pBM6cgNa7C9m6J2tvxAWVka4EXGIOohc4lyLuk34eF75NFxMkjsGNJOO92nl2q4U1ZT0u5026b7ULm5uf1H8tzqXR6OEIQgBCEIAXPPDdwCPpLO6nXQ1zzw3cAj6Szup0BbM0OAUnRoO6Ym6UZocApOjQd0xN0AIQhACX5YySKhgY57mt0ruDfzAbCpkzSWkA2JBAOux2GyqrcqVNEdGoBmi2St84c/8AB7UBpM1TQuEQtOx9xCCd8DsFtdht2cysuTclRxXc1jWPfi/Rxx2gE7LqFkAvm0p5NTnf0WkC7Garg6xdO0Bh4Fv5XOs58vNmk3OANDGHfSBou5w2A/pHxTHPfOM400RxI/quH5Wn8g5Tt5OdVaGINFgs6vWzSyR2W7/HyZWJxDnLo4bLd/j55Gy6dZHzZfO3SuGN2Ei9+YcXKouQ8lmeUN/LrceJo/nUukRRBoAAsALAcQCko082r2JaFLP9T2KRUZlzt80sf16J+K90VFuTnNJBINiRqvbGyu6pdXJaaQf3u+JVmNOMXdFuNKMXdE/dlHnmUf8AELU+dSEpqqik9UxM5pEuqCgHOYdUWzOj2Pbe39zf9iVfFzvM5n/VM5A4/wDaf9l0RAYsqznPkNxP4iAWlYN8BqkZtB5VZ1gqKrSjVjlkRVqUascsv+FPydlQSMDm6jgRtadoKsOTq7S3pOOzlCq2X6H8JPurR/RmNpANTX8fWt8NUWkY8oPJxrPpTlTk4y3X38ShQrShJ057r7+I6zhErIXvpw0POLyBvi0DEjjIHGq1QZvaei4f12Ts30up8Ugx0sTx9ZV1o6kSMDu3n2pHW1v4GTCL/p3gn+mMRKTc3vxrUTuro0076jjJwcxjI5JGvkDcSMCQML218WKmKpUMVTU1DKktEDG4C43zmHWDxg8eCtgXp6ZQhCAFzzw3cAj6Szup10Nc88N3AI+ks7qdAWzNDgFJ0aDumJulGaHAKTo0HdMTdACELVUyFrHFrdIgEho2m2AQFYzoyjUxTM0X7lC4AaejpDS26WGGxeci1NZO43fE+EP0XOLRvwNejhiFtlzpie0xVcL4tIWIc27eo6+tMM16ARRHQk3SNziY+RvFz3ugHDGgCwwA1DkSbOrLopYC4YyO3sY43HbzDWnLiuWZeyr+KqXPB/px3ZHy2O+d1n4AKriqvRxst3sU8ZXdKFo7vRfPoQYIzi5xJc4kuJ1knE3W8IW+ipjJI1g/M4DtP8XWdBW0RkU47RRds0cnbnAHEb6TH/T+Ufv1p8vMbAAANQAA5gvS2Yxyqx9DCKikkCp+ddOWSh/5Xj/ubgfhZXBRMqZObPGWO26jtDthC6OigGoWDUKPlKkkgeWPFjsOxw4wVCdOgJz51GklUV9QnGQM2pakhxuyLa463DiaNvPqQD3MSgO/mOo7xvzcfkO1XBaqambGxrGCzWiwC2oAQhCAiZUye2eJ0btThbmOw9RVBye5wD4X/wCJCbc7V0lUfPSm3GoiqR5rt5J+3w+SoYyFrVV3b+X6M3Hwtasu7R+X6f5GObVfZ+gdTtXOrMQufaZjeCNhBHNrV+glDmhw1EA9qnoSurE+FqZo2KlBk+SulldJK9kcchY2Nhsd7tKYZr1Lg+anLzK2IjQeTc2N96TyELxlvN6PSdLu7qfT8+xs13LrGKh5Oy5R0oEcWlIXOGk+2u+FyTbAcisFsuCFgLKAFzzw3cAj6Szup10Nc88N3AI+ks7qdAWzNDgFJ0aDumJulGaHAKTo0HdMTdACU5xx1DorU5s6+JuAdHkJ6k2SDLmc+4StibHpvcARvg0Yk2HwQFapqeMPArYqkvJAu4lzCTxWx+Kv9PTtY0NYA1rRYAbAq5kvKlXPMWubGxkbgJG63Yi4AJvjqVnQCDPbK24UrtE2fIdzZx3drPU2659TRaLQOJOs+63dKxkQ1Qs0j/nf/wDkDtSoBYuInnqvw0+T5/FVM9Z+GnyZTvNCn0qlp/S1zv2HzSRWTMI6Usx/S1reskk/ILqgr1EdYVXqou4QgLXLMG61sG8bFguUCbKgGodv8JXVZUvrN/l2ICRl/c5o9CwcQbh36TzqqyZPDcLN7EwnyioJrNJyA0x0bGva4sDgCCWnUbbFesm5YjlADd6f0nDs2HqVSIuvLTbVzoC/oS3IWUd2iBPnDB37HsTJACEIQAkmd9DutJKNrRpjnbj8rpvPOGNLnGwaCSeIAXKTw5z08zDYktNxq6lDVcGnCT3TK9eVPK4TaV0ynUE26QMdtA0T1K7ZsVGlABtaS39x81TMmZNMMZaTe5uE/wA161rHPa4gA2IubC4wI+SqYVtJZjJ/z6lp5ZDnL1JC+IumbpNju+wvfAcip1NQVL4XiOBm51Bu3UCwA4WvswCvby2RjgC1wII2EYjaqszL9ZC50b4on7m0F2idCzDqI2LRN4tlLGWsaCbkNAJ4yBYraleQMuCqjLw0ts7RIJvjYHWOdNEALnnhu4BH0lndTroa554buAR9JZ3U6AtmaHAKTo0HdMTdKM0OAUnRoO6Ym6AFCylkeKdtpGB3EdThzFTUIBBkXN+SmldoyaULgSWkb7SwAx24J8sqJlao0IJX/pjeexpK8bsrnjdlc5FV5VDqieQ3OnI7Rt+kHRb8AtByo7ZbsUADVzD44r3ZfOxbep8pGV9X36ko5SfydQV48GQ3sx5WfJy56Aug+DZ9t1HI09hIVvC9oi7g5f8AtFefsXm6SZQrMSeocynVVTcWHWVWssVOiCtg3yPV5RUOAyzG0THP5Rg0c7jgnGQ82t1tJON6cWRnbxOfycnarZHEGizQABqAFgOpAcsyjSzslMb7AixwNxYi4sVOyfQW1m6cZztBqW21iMA9pIWiMWQA6OwUWR1lJlkUCV6AnZq5QEUxYTZrsMdh1tP7K6ioafzN7QuU1U+i/nCwyuttQHUqzKEcTS57gAO08gG1Vbx3c9+8Aa0HUcSRyqpVNcXKPBGXG4NrbUB1eKdtRC4fqaWkcRIsuc5C3jns1Y3ty6inmaGUiyXcy7S3Q9hAwSvK8O5VsgGouuOZ+PzKz8YrShP05mP/AKlO6jPzX9yJznqLKV5dOtTpFxmMylFotOZTv8UbN7+6yc0TNM6WpfpC9msbgNAE6Icf4XvMmP8Apvdxvt7I/wB1ZFfpdVH0mH7NGqmpWRtDWNDWjUALLahCkJwXPPDdwCPpLO6nXQ1zzw3cAj6Szup0BbM0OAUnRoO6Ym6UZocApOjQd0xN0AIQhACS54vtQ1B/9sjtIH7p0kueTb0M/wD8ZPYQVFW7OXkyGv2UrcGcfLd9/wA4ltLFhjcVJMaw6avE+VT0RGDFfM02tjiF/PeLk/27B+6pRYn1JXktHGAB2K9hEs+po/5+Xpfq37i4TVCXMa19RGHYjTGB1G1yPilUuWCBhieLjUnJdRpzxEfrGHz/AHWmb5fQtNZVCNjnnU0X5+Idq3pNnXf8OSNjm35r/wDhAV0PL3F7vOcbn+FtLVopX4KWUBDmKgzPUuqdZJ6mpxQFgzdzcgqWvdK0ktdZpDnNwsCdR4038QaP9DveP/le8yoLUwcfzuc7q1D5J+gKdXeDqM4wyOYeJ+/b26wktVmZVRAus2QDZGSXeyQuloQHN8zIC6rGB3gJdcEWwsL8WKlZ7w2q2H9cfxBI/hXwMAN7C51qmZ/i0lOf8w+LVUxivS5FHHq9F+DXuVoSrBkUqXJZ1td1H+UZPyQ98zGEGznYnZojE48yqxV9DPhT1sX7Nyl3OmjB1kaR53Y/wmaw0WCytRKysbsVZWBCEL09Bc88N3AI+ks7qddDXPPDdwCPpLO6nQFszQ4BSdGg7pibpRmhwCk6NB3TE3QAhCEAKJlal3SCVn6o3t6y0gKWheNXVjxq6sziuSsmyzP0GMc5wwPIRgbnUFe8mZgMAvO4uP6WmzR16yrYyJo1AC+uwAuV7VSjhI01Z6mfQ/z6dPrav+7ioZQ8HULh/Sc5h4jiP5VfkzYqoDYxmRuq7N98NavM+ckLJTGSbg2cbb0E7CmjSDiMeVdOjSm7x3XA7lhaNXq6NcCjZRzOtTmVpkL7NdoG29Gt4w1n+F4zfcIGbq9t5HXEYNxos1FxHKb25Ar494AJOoC55gqFlCr3WRzuM4cw1fBWi8i3ZIywJwcLOGscnGFLrKUSMcx2pwIPWqRRVbo3aTTY9uHEU7hzrw3zPZP7FAV6eB9PJoSD/K7Y4cYP7KfTzAhQc4MqunO+waPNbxct+NKKXKhYbE4ICy1VFpjBVoZBmMrWWvpOsHDzec8WCsFHlEOGtTrgoCy0lMI2NY3U1oA6gtyR5IymdMRuNwfNJ1gjZ2J4gBCEIAVM8IHnQc7vm1XNUfPmS9TC3iaT2n/ZVsV2T9Cnjexa8vcitVizZosDIdu9bzbT+yRUVKZHhg26zxDaVeYIQ1oaNQFguKENbnGGp65jYhCFcL4IQhAC554buAR9JZ3U66GueeG7gEfSWd1OgLZmhwCk6NB3TE3SjNDgFJ0aDumJugBCEIAQhCAEIQgOeZXj0aqYcbtLt/4EwyFl8xbx9zHsP6P9vkjO2m0ahr9j226x/wACRPmssbNKlUduJiLNSqytx99S7ZyV4bBvT/iWAI/TrNur5qgVNdooqMqOsG46AJIGwE8S25Hye6qlAa0loI03W3rRtx4+RatOopxua9Oopq6PbfxFtIwS2IvfQdqWl2VrYOBaeIgg/FdWAWualY8We1rh/cAfmpCQ5HU12kveSciy1TrRtw/M8+Y3r2nkC6Qc1KS99wjvzYdmpM44WtFmgADUALAdQQFZOYzGRARvdujdbjqeeIjYOZL6aU2scCMCOIjWFeVUc4KTc59IebJj/qHnfsUBHDy1wcNbSD2K5wyBzQ4aiLjrVNZinuQKrAxk4jFvNtHUUA4QvD5mjWQOcr0HIDK5/nGC7KDhY71rQBzjZ1kroCX5RrIYjpyaOkBgbAutyKGtFSjq7JEGIgpR+p2SdzXkLJW5Mu7z3a+QcSaKPRVQkYHgEAi4B12UhSRSS0JYpJKwIQhdHQIQhAC554buAR9JZ3U66GueeG7gEfSWd1OgLZmhwCk6NB3TE3SjNDgFJ0aDumJugBCEIAQhCAEIQgEudVDukBcNbDpDm2/z1KjubddRc24sdRXPcrZPMEpZ+U4sPIdn7LPxULSU/R/gzMZTtJVPR/gUyQqVkyd8JuxxadvEeQjastZivRYqzutiGCtqW3JudLHYSDQPH+U/wnrJARcEEcYxXNgpNNlF8WLXFvyPVqVmGJktJalyOIa6x0JCUZAyw6cHSYRa2+sQ034rpur0ZKSui3GSkroErzjpdOEnayzh1a/hdNFDytJaF5/tt24Lo6KvA3BSGi1iDYjaMCoFRlSOPznALWPxM4vHHoM2yS7xoHHjiexAT6nKDW6zc8uK0ZNzt0ZC0NLmbTewvycarU1PpPsJDIBrfbRZf+wayOUppQ0BNmsaSeIKq6kqkrQ248fL5KTqyqStT2Xfx8F4ePIseUc5ja0YthrOJ/gLRkfN90rt1nJcL3AO3ltxKfkrNsNs6SznbG/lHPxlPAF30KlLNPX2JehzSzT14LuQALKEKcsAhCEAIQhAC554buAR9JZ3U66GueeG7gEfSWd1OgLZmhwCk6NB3TE3SjNDgFJ0aDumJugBCEIAQhCAEIQgMKpZeytTzvdA8lmgbNnGLWycR5Nnan2XHyiB+4N0pCLDG1r6yL6yqcMlTRv/AAbXs/rxh7y9uo43AOvYvJRUlZnMoqacXsZp82qwmxEZH5ZA4WcNhW+ozNqi27ZIweLHHrsptdlJ9L+HpYS1zwN8X4AjGwudVzfsCc5LyuZA4Sxuhcy2lpW0MdrXbQqywkEra8yqsHTStd8yiT7pCdGdhYf1a2nmcMFIpp8Q5rsdY1K/nc5Wkb17Tr1OCSVmZEDjdhdEf7DvfZKheGnDqu/uR9BVp9V5l46PnsaaXOWQYPaHcowP8JjFnJGdYc3qv8kjkzRqmeZKx4/uBafhgtRyPXD8kR/1rpVKsd4v3JFWmutF8r+xaW5bhP5vgV4qsowPY5jnXDgQbA3sVXG5DrnehZ13W9mZUj/8aoJH6WCw/wCdSkVSo9o/g76Wb6sH62X9yNDKqgpTdjHSy7C7fu7Tg3sUOomqq42LSI9jG+b/AKnHWrTQZq08WpmkeN+Pw1Js1oAsMByLro5T7R6cF/ah0pVO0enBbevErOTsz7Abobf2t/cp2RFTRl2DGNxJ/wCYkqBlDLkm7GCnYHyBt3uebMaP3OrtSx9Q+uY+mkAhnjcHcbTb/wA/EKdJLYsJJbDzJWWDOTaKRjNbXvFg4cnEma53UxSFzQyqdNPpANbHfQaBrJOoWXQmXsL67Y869PT0hCEAIQhACEIQAueeG7gEfSWd1Ouhrnnhu4BH0lndToC2ZocApOjQd0xN0ozQ4BSdGg7piboAQhCAEIQgBCEIAsos2TWOkZKRv2XAcNdiDcHjGKlIQFLr8kPZPJLPD+Jjkwuw75gvhZvNZSstZOa6BtLE8h4AkDJHYvbc72528nIrUoGUsixT23RtyNTgdFw5iEBW82443TXDXU8sQO6xgnQe2xF7HVjZTsg5ckdTzTSEENc/QwAwaLgYa9YCYUWbsUTXhmleRpDnuOk6xB2pAMj1jKd1K1jC1zj/AFdO29JubtQDHxqLaWKd8YvI7R0Wutx43I5E4r6sxx6YjdIcN6zzsVW85cnujp6aNrXPEbhpaIJ80Yn5p5krLrJy4NbI0tAJ026OviQC+kztdI8sbTSktID8W725tiO3sXrOXOV9M9jWMDyWlzr3waDrw61qzeYRWVdwbFwINsDidR61orcmTT1sjmkxtbGGB7maQcCN8G3w2nsQE3OKte+j3aB5bgHXbr0TgRyWv8Elr6PcaeOrhlk0t6Xab9IO0tY7dicZCyLLEyWCSzoTfc3Xxs4WO92ca85PzMa0MEsj5WsN2s1Rg3v5u1AR6mCeKoFVFGZGysbukY84Egf7fFSsk5PlfVOqpWblduixl7utxusrCAsoDTDRsYSWsa0uNyQACTyrchCAEIQgBCEIAQhCAFzzw3cAj6Szup10Nc88N3AI+ks7qdAQM3vDHRxUlPG6OpJZDEwkMjtdsbWm15dWCYeW6i9FVexF91YQgM+W6i9FVexF91HluovRVXsRfdWEIDPluovRVXsRfdR5bqL0VV7EX3VhCAz5bqL0VV7EX3UeW6i9FVexF91YQgM+W6i9FVexF91HluovRVXsRfdWEIDPluovRVXsRfdR5bqL0VV7EX3VhCAz5bqL0VV7EX3UeW6i9FVexF91YQgDy20Xo6r2Ivuo8tlF6Kp93F91CEAeW2i9FU+xF91HltovR1XsRfdQhAZ8t1F6Kq9iL7qPLdReiqvYi+6sIQGfLdReiqvYi+6jy3UXoqr2IvurCEBny3UXoqr2Ivuo8t1F6Kq9iL7qwhAZ8t1F6Kq9iL7qPLdReiqvYi+6sIQGfLdReiqvYi+6jy3UXoqr2IvurCEBny3UXoqr2Ivuo8t1F6Kq9iL7qwhAZ8t1F6Kq9iL7qqHhN8JtNWUrI42TtIma8l7GAWDJRskOO+CEID//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2056" name="Picture 8" descr="http://www.elestratega.com/images/reingenieria.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6136" y="5058036"/>
            <a:ext cx="2088232" cy="16314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6762204"/>
      </p:ext>
    </p:extLst>
  </p:cSld>
  <p:clrMapOvr>
    <a:masterClrMapping/>
  </p:clrMapOvr>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712" y="116632"/>
            <a:ext cx="5329560" cy="66967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79864674"/>
      </p:ext>
    </p:extLst>
  </p:cSld>
  <p:clrMapOvr>
    <a:masterClrMapping/>
  </p:clrMapOvr>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23581"/>
            <a:ext cx="8229600" cy="1143000"/>
          </a:xfrm>
        </p:spPr>
        <p:txBody>
          <a:bodyPr/>
          <a:lstStyle/>
          <a:p>
            <a:r>
              <a:rPr lang="es-ES_tradnl" dirty="0"/>
              <a:t>Caso real: Y2K</a:t>
            </a:r>
            <a:endParaRPr lang="es-ES" dirty="0"/>
          </a:p>
        </p:txBody>
      </p:sp>
      <p:sp>
        <p:nvSpPr>
          <p:cNvPr id="3" name="2 Marcador de contenido"/>
          <p:cNvSpPr>
            <a:spLocks noGrp="1"/>
          </p:cNvSpPr>
          <p:nvPr>
            <p:ph idx="1"/>
          </p:nvPr>
        </p:nvSpPr>
        <p:spPr>
          <a:xfrm>
            <a:off x="323528" y="1052736"/>
            <a:ext cx="8820472" cy="2088232"/>
          </a:xfrm>
        </p:spPr>
        <p:txBody>
          <a:bodyPr/>
          <a:lstStyle/>
          <a:p>
            <a:r>
              <a:rPr lang="es-ES_tradnl" sz="2800" dirty="0"/>
              <a:t>Efecto 2000</a:t>
            </a:r>
          </a:p>
          <a:p>
            <a:pPr lvl="1"/>
            <a:r>
              <a:rPr lang="es-ES_tradnl" sz="2400" dirty="0"/>
              <a:t>Programas que manejan años usando 2 </a:t>
            </a:r>
            <a:r>
              <a:rPr lang="es-ES_tradnl" sz="2400" dirty="0" smtClean="0"/>
              <a:t>cifras</a:t>
            </a:r>
          </a:p>
          <a:p>
            <a:pPr lvl="2"/>
            <a:r>
              <a:rPr lang="es-ES_tradnl" sz="2000" dirty="0"/>
              <a:t>E</a:t>
            </a:r>
            <a:r>
              <a:rPr lang="es-ES_tradnl" sz="2000" dirty="0" smtClean="0"/>
              <a:t>j</a:t>
            </a:r>
            <a:r>
              <a:rPr lang="es-ES_tradnl" sz="2000" dirty="0"/>
              <a:t>. 1987 </a:t>
            </a:r>
            <a:r>
              <a:rPr lang="es-ES_tradnl" sz="2000" dirty="0">
                <a:sym typeface="Wingdings" panose="05000000000000000000" pitchFamily="2" charset="2"/>
              </a:rPr>
              <a:t> </a:t>
            </a:r>
            <a:r>
              <a:rPr lang="es-ES_tradnl" sz="2000" dirty="0" smtClean="0">
                <a:sym typeface="Wingdings" panose="05000000000000000000" pitchFamily="2" charset="2"/>
              </a:rPr>
              <a:t>87</a:t>
            </a:r>
            <a:endParaRPr lang="es-ES_tradnl" sz="2000" dirty="0"/>
          </a:p>
          <a:p>
            <a:pPr lvl="1"/>
            <a:r>
              <a:rPr lang="es-ES_tradnl" sz="2400" dirty="0" smtClean="0"/>
              <a:t>1968: </a:t>
            </a:r>
            <a:r>
              <a:rPr lang="es-ES_tradnl" sz="2400" dirty="0"/>
              <a:t>E</a:t>
            </a:r>
            <a:r>
              <a:rPr lang="es-ES_tradnl" sz="2400" dirty="0" smtClean="0"/>
              <a:t>standarizan el formato de fechas: DDMMYY</a:t>
            </a:r>
          </a:p>
          <a:p>
            <a:pPr lvl="2"/>
            <a:r>
              <a:rPr lang="es-ES_tradnl" sz="2000" dirty="0" smtClean="0">
                <a:sym typeface="Wingdings" panose="05000000000000000000" pitchFamily="2" charset="2"/>
              </a:rPr>
              <a:t>Ej</a:t>
            </a:r>
            <a:r>
              <a:rPr lang="es-ES_tradnl" sz="2000" dirty="0">
                <a:sym typeface="Wingdings" panose="05000000000000000000" pitchFamily="2" charset="2"/>
              </a:rPr>
              <a:t>. </a:t>
            </a:r>
            <a:r>
              <a:rPr lang="es-ES_tradnl" sz="2000" dirty="0" smtClean="0">
                <a:sym typeface="Wingdings" panose="05000000000000000000" pitchFamily="2" charset="2"/>
              </a:rPr>
              <a:t>02/06/87</a:t>
            </a:r>
            <a:endParaRPr lang="es-ES_tradnl" sz="2000" dirty="0"/>
          </a:p>
          <a:p>
            <a:pPr lvl="1"/>
            <a:r>
              <a:rPr lang="es-ES_tradnl" sz="2400" dirty="0"/>
              <a:t>No pensaron que se usaría ese software  tantos años</a:t>
            </a:r>
          </a:p>
        </p:txBody>
      </p:sp>
      <p:pic>
        <p:nvPicPr>
          <p:cNvPr id="6147" name="Picture 3" descr="F:\Cronos\Sistemas Legados\Para revisar\20140422_210903_resize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3717032"/>
            <a:ext cx="5472608" cy="3078342"/>
          </a:xfrm>
          <a:prstGeom prst="rect">
            <a:avLst/>
          </a:prstGeom>
          <a:noFill/>
          <a:extLst>
            <a:ext uri="{909E8E84-426E-40DD-AFC4-6F175D3DCCD1}">
              <a14:hiddenFill xmlns:a14="http://schemas.microsoft.com/office/drawing/2010/main">
                <a:solidFill>
                  <a:srgbClr val="FFFFFF"/>
                </a:solidFill>
              </a14:hiddenFill>
            </a:ext>
          </a:extLst>
        </p:spPr>
      </p:pic>
      <p:pic>
        <p:nvPicPr>
          <p:cNvPr id="6149" name="Picture 5" descr="F:\Cronos\Sistemas Legados\Para revisar\20140422_211011_resized.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7564" y="1162512"/>
            <a:ext cx="7992888" cy="51090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0339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149"/>
                                        </p:tgtEl>
                                        <p:attrNameLst>
                                          <p:attrName>style.visibility</p:attrName>
                                        </p:attrNameLst>
                                      </p:cBhvr>
                                      <p:to>
                                        <p:strVal val="visible"/>
                                      </p:to>
                                    </p:set>
                                    <p:anim calcmode="lin" valueType="num">
                                      <p:cBhvr>
                                        <p:cTn id="7" dur="500" fill="hold"/>
                                        <p:tgtEl>
                                          <p:spTgt spid="6149"/>
                                        </p:tgtEl>
                                        <p:attrNameLst>
                                          <p:attrName>ppt_w</p:attrName>
                                        </p:attrNameLst>
                                      </p:cBhvr>
                                      <p:tavLst>
                                        <p:tav tm="0">
                                          <p:val>
                                            <p:fltVal val="0"/>
                                          </p:val>
                                        </p:tav>
                                        <p:tav tm="100000">
                                          <p:val>
                                            <p:strVal val="#ppt_w"/>
                                          </p:val>
                                        </p:tav>
                                      </p:tavLst>
                                    </p:anim>
                                    <p:anim calcmode="lin" valueType="num">
                                      <p:cBhvr>
                                        <p:cTn id="8" dur="500" fill="hold"/>
                                        <p:tgtEl>
                                          <p:spTgt spid="6149"/>
                                        </p:tgtEl>
                                        <p:attrNameLst>
                                          <p:attrName>ppt_h</p:attrName>
                                        </p:attrNameLst>
                                      </p:cBhvr>
                                      <p:tavLst>
                                        <p:tav tm="0">
                                          <p:val>
                                            <p:fltVal val="0"/>
                                          </p:val>
                                        </p:tav>
                                        <p:tav tm="100000">
                                          <p:val>
                                            <p:strVal val="#ppt_h"/>
                                          </p:val>
                                        </p:tav>
                                      </p:tavLst>
                                    </p:anim>
                                    <p:animEffect transition="in" filter="fade">
                                      <p:cBhvr>
                                        <p:cTn id="9" dur="500"/>
                                        <p:tgtEl>
                                          <p:spTgt spid="61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23581"/>
            <a:ext cx="8229600" cy="1143000"/>
          </a:xfrm>
        </p:spPr>
        <p:txBody>
          <a:bodyPr/>
          <a:lstStyle/>
          <a:p>
            <a:r>
              <a:rPr lang="es-ES_tradnl" dirty="0"/>
              <a:t>Caso real: Y2K</a:t>
            </a:r>
            <a:endParaRPr lang="es-ES" dirty="0"/>
          </a:p>
        </p:txBody>
      </p:sp>
      <p:sp>
        <p:nvSpPr>
          <p:cNvPr id="3" name="2 Marcador de contenido"/>
          <p:cNvSpPr>
            <a:spLocks noGrp="1"/>
          </p:cNvSpPr>
          <p:nvPr>
            <p:ph idx="1"/>
          </p:nvPr>
        </p:nvSpPr>
        <p:spPr>
          <a:xfrm>
            <a:off x="323528" y="1412776"/>
            <a:ext cx="8424936" cy="4533900"/>
          </a:xfrm>
        </p:spPr>
        <p:txBody>
          <a:bodyPr/>
          <a:lstStyle/>
          <a:p>
            <a:r>
              <a:rPr lang="es-ES_tradnl" sz="2800" dirty="0">
                <a:sym typeface="Wingdings" panose="05000000000000000000" pitchFamily="2" charset="2"/>
              </a:rPr>
              <a:t>Problemas</a:t>
            </a:r>
          </a:p>
          <a:p>
            <a:pPr lvl="1"/>
            <a:r>
              <a:rPr lang="es-ES_tradnl" sz="2400" dirty="0"/>
              <a:t>31 diciembre 1999 </a:t>
            </a:r>
            <a:r>
              <a:rPr lang="es-ES_tradnl" sz="2400" dirty="0">
                <a:sym typeface="Wingdings" panose="05000000000000000000" pitchFamily="2" charset="2"/>
              </a:rPr>
              <a:t> 1 enero… 1900!!!</a:t>
            </a:r>
          </a:p>
          <a:p>
            <a:pPr lvl="1"/>
            <a:r>
              <a:rPr lang="es-ES_tradnl" sz="2400" dirty="0">
                <a:sym typeface="Wingdings" panose="05000000000000000000" pitchFamily="2" charset="2"/>
              </a:rPr>
              <a:t>Cálculo erróneo de periodos temporales</a:t>
            </a:r>
          </a:p>
          <a:p>
            <a:pPr lvl="2"/>
            <a:r>
              <a:rPr lang="es-ES_tradnl" sz="2000" dirty="0">
                <a:sym typeface="Wingdings" panose="05000000000000000000" pitchFamily="2" charset="2"/>
              </a:rPr>
              <a:t>ej.: edad de una persona  número negativo</a:t>
            </a:r>
          </a:p>
          <a:p>
            <a:r>
              <a:rPr lang="es-ES_tradnl" sz="2800" dirty="0">
                <a:sym typeface="Wingdings" panose="05000000000000000000" pitchFamily="2" charset="2"/>
              </a:rPr>
              <a:t>Temor a una catástrofe a nivel mundial</a:t>
            </a:r>
          </a:p>
          <a:p>
            <a:pPr lvl="1"/>
            <a:r>
              <a:rPr lang="es-ES_tradnl" sz="2400" dirty="0">
                <a:sym typeface="Wingdings" panose="05000000000000000000" pitchFamily="2" charset="2"/>
              </a:rPr>
              <a:t>Fallo software centrales eléctricas  corte suministro</a:t>
            </a:r>
          </a:p>
          <a:p>
            <a:pPr lvl="1"/>
            <a:r>
              <a:rPr lang="es-ES_tradnl" sz="2400" dirty="0">
                <a:sym typeface="Wingdings" panose="05000000000000000000" pitchFamily="2" charset="2"/>
              </a:rPr>
              <a:t>Entidades bancarias  pérdida de todos los datos</a:t>
            </a:r>
          </a:p>
          <a:p>
            <a:pPr lvl="1"/>
            <a:r>
              <a:rPr lang="es-ES_tradnl" sz="2400" dirty="0">
                <a:sym typeface="Wingdings" panose="05000000000000000000" pitchFamily="2" charset="2"/>
              </a:rPr>
              <a:t>Sin transportes, </a:t>
            </a:r>
            <a:r>
              <a:rPr lang="es-ES_tradnl" sz="2400" dirty="0" err="1">
                <a:sym typeface="Wingdings" panose="05000000000000000000" pitchFamily="2" charset="2"/>
              </a:rPr>
              <a:t>tfnos</a:t>
            </a:r>
            <a:r>
              <a:rPr lang="es-ES_tradnl" sz="2400" dirty="0">
                <a:sym typeface="Wingdings" panose="05000000000000000000" pitchFamily="2" charset="2"/>
              </a:rPr>
              <a:t>., pillaje, saqueo  el fin del mundo!!</a:t>
            </a:r>
          </a:p>
          <a:p>
            <a:r>
              <a:rPr lang="es-ES_tradnl" sz="2800" dirty="0">
                <a:sym typeface="Wingdings" panose="05000000000000000000" pitchFamily="2" charset="2"/>
              </a:rPr>
              <a:t>No todos son tan alarmistas</a:t>
            </a:r>
          </a:p>
          <a:p>
            <a:pPr lvl="1"/>
            <a:r>
              <a:rPr lang="es-ES" sz="2400" dirty="0">
                <a:hlinkClick r:id="rId2" action="ppaction://hlinkfile"/>
              </a:rPr>
              <a:t>Artículo Heraldo - Efecto 2000 (27-12-1999)</a:t>
            </a:r>
            <a:endParaRPr lang="es-ES" sz="2400" dirty="0"/>
          </a:p>
        </p:txBody>
      </p:sp>
    </p:spTree>
    <p:extLst>
      <p:ext uri="{BB962C8B-B14F-4D97-AF65-F5344CB8AC3E}">
        <p14:creationId xmlns:p14="http://schemas.microsoft.com/office/powerpoint/2010/main" val="19853351"/>
      </p:ext>
    </p:extLst>
  </p:cSld>
  <p:clrMapOvr>
    <a:masterClrMapping/>
  </p:clrMapOvr>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12292"/>
            <a:ext cx="8229600" cy="1143000"/>
          </a:xfrm>
        </p:spPr>
        <p:txBody>
          <a:bodyPr/>
          <a:lstStyle/>
          <a:p>
            <a:r>
              <a:rPr lang="es-ES_tradnl" dirty="0"/>
              <a:t>¿Qué ocurrió?</a:t>
            </a:r>
            <a:endParaRPr lang="es-ES" dirty="0"/>
          </a:p>
        </p:txBody>
      </p:sp>
      <p:pic>
        <p:nvPicPr>
          <p:cNvPr id="4" name="Picture 2" descr="http://s.libertaddigital.com/fotos/noticias/650/0/efecto-2000-supervivencia.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216" y="1196752"/>
            <a:ext cx="2482647" cy="2448272"/>
          </a:xfrm>
          <a:prstGeom prst="rect">
            <a:avLst/>
          </a:prstGeom>
          <a:noFill/>
          <a:extLst>
            <a:ext uri="{909E8E84-426E-40DD-AFC4-6F175D3DCCD1}">
              <a14:hiddenFill xmlns:a14="http://schemas.microsoft.com/office/drawing/2010/main">
                <a:solidFill>
                  <a:srgbClr val="FFFFFF"/>
                </a:solidFill>
              </a14:hiddenFill>
            </a:ext>
          </a:extLst>
        </p:spPr>
      </p:pic>
      <p:sp>
        <p:nvSpPr>
          <p:cNvPr id="6" name="2 Marcador de contenido"/>
          <p:cNvSpPr>
            <a:spLocks noGrp="1"/>
          </p:cNvSpPr>
          <p:nvPr>
            <p:ph idx="1"/>
          </p:nvPr>
        </p:nvSpPr>
        <p:spPr>
          <a:xfrm>
            <a:off x="395535" y="1412776"/>
            <a:ext cx="8748465" cy="5256584"/>
          </a:xfrm>
        </p:spPr>
        <p:txBody>
          <a:bodyPr/>
          <a:lstStyle/>
          <a:p>
            <a:r>
              <a:rPr lang="es-ES_tradnl" sz="2400" dirty="0"/>
              <a:t>Australia</a:t>
            </a:r>
          </a:p>
          <a:p>
            <a:pPr lvl="1"/>
            <a:r>
              <a:rPr lang="es-ES_tradnl" sz="2000" dirty="0"/>
              <a:t>validadoras billetes no funcionan</a:t>
            </a:r>
          </a:p>
          <a:p>
            <a:r>
              <a:rPr lang="es-ES_tradnl" sz="2800" dirty="0"/>
              <a:t>Japón</a:t>
            </a:r>
          </a:p>
          <a:p>
            <a:pPr lvl="1"/>
            <a:r>
              <a:rPr lang="es-ES_tradnl" sz="2000" dirty="0"/>
              <a:t>Saltan falsas alarmas en centrales nucleares</a:t>
            </a:r>
          </a:p>
          <a:p>
            <a:r>
              <a:rPr lang="es-ES_tradnl" sz="2400" dirty="0"/>
              <a:t>EEUU</a:t>
            </a:r>
          </a:p>
          <a:p>
            <a:pPr lvl="1"/>
            <a:r>
              <a:rPr lang="es-ES_tradnl" sz="2000" dirty="0"/>
              <a:t>Delaware: 150 tragaperras no funcionan</a:t>
            </a:r>
          </a:p>
          <a:p>
            <a:pPr lvl="1"/>
            <a:r>
              <a:rPr lang="es-ES_tradnl" sz="2000" dirty="0"/>
              <a:t>Pensilvania: Biblioteca multa a estudiantes por libros prestados durante 100 años</a:t>
            </a:r>
          </a:p>
          <a:p>
            <a:r>
              <a:rPr lang="es-ES_tradnl" sz="2400" dirty="0"/>
              <a:t>España</a:t>
            </a:r>
          </a:p>
          <a:p>
            <a:pPr lvl="1"/>
            <a:r>
              <a:rPr lang="es-ES_tradnl" sz="2000" dirty="0"/>
              <a:t>Parquímetros rechazan tickets de antes de medianoche</a:t>
            </a:r>
          </a:p>
          <a:p>
            <a:pPr lvl="1"/>
            <a:r>
              <a:rPr lang="es-ES_tradnl" sz="2000" dirty="0"/>
              <a:t>DGT deja de recibir datos temporalmente</a:t>
            </a:r>
          </a:p>
          <a:p>
            <a:pPr lvl="1"/>
            <a:r>
              <a:rPr lang="es-ES_tradnl" sz="2000" dirty="0"/>
              <a:t>Alguna gasolinera no pudo dar servicio</a:t>
            </a:r>
          </a:p>
          <a:p>
            <a:r>
              <a:rPr lang="es-ES_tradnl" sz="2400" dirty="0"/>
              <a:t>Etc.</a:t>
            </a:r>
            <a:endParaRPr lang="es-ES" sz="2400" dirty="0"/>
          </a:p>
        </p:txBody>
      </p:sp>
    </p:spTree>
    <p:extLst>
      <p:ext uri="{BB962C8B-B14F-4D97-AF65-F5344CB8AC3E}">
        <p14:creationId xmlns:p14="http://schemas.microsoft.com/office/powerpoint/2010/main" val="3196165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6">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7" end="7"/>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6">
                                            <p:txEl>
                                              <p:pRg st="8" end="8"/>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6">
                                            <p:txEl>
                                              <p:pRg st="9" end="9"/>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6">
                                            <p:txEl>
                                              <p:pRg st="10" end="10"/>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6">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Consecuencias</a:t>
            </a:r>
            <a:endParaRPr lang="es-ES" dirty="0"/>
          </a:p>
        </p:txBody>
      </p:sp>
      <p:sp>
        <p:nvSpPr>
          <p:cNvPr id="5" name="2 Marcador de contenido"/>
          <p:cNvSpPr>
            <a:spLocks noGrp="1"/>
          </p:cNvSpPr>
          <p:nvPr>
            <p:ph idx="1"/>
          </p:nvPr>
        </p:nvSpPr>
        <p:spPr>
          <a:xfrm>
            <a:off x="457200" y="1600200"/>
            <a:ext cx="8435280" cy="4533900"/>
          </a:xfrm>
        </p:spPr>
        <p:txBody>
          <a:bodyPr/>
          <a:lstStyle/>
          <a:p>
            <a:r>
              <a:rPr lang="es-ES_tradnl" dirty="0"/>
              <a:t>Económicas</a:t>
            </a:r>
          </a:p>
          <a:p>
            <a:pPr lvl="1"/>
            <a:r>
              <a:rPr lang="es-ES_tradnl" dirty="0"/>
              <a:t>España gastó 900M€ en prevenir los fallos</a:t>
            </a:r>
          </a:p>
          <a:p>
            <a:pPr lvl="2"/>
            <a:r>
              <a:rPr lang="es-ES_tradnl" dirty="0"/>
              <a:t>420M€ gasto público</a:t>
            </a:r>
          </a:p>
          <a:p>
            <a:pPr lvl="1"/>
            <a:r>
              <a:rPr lang="es-ES_tradnl" dirty="0"/>
              <a:t>EEUU</a:t>
            </a:r>
          </a:p>
          <a:p>
            <a:pPr lvl="2"/>
            <a:r>
              <a:rPr lang="es-ES_tradnl" dirty="0"/>
              <a:t>Gastó 93.379M€… para evitar unas pérdidas máximas de 67.595M€ (diferencia=25.784M€)</a:t>
            </a:r>
          </a:p>
          <a:p>
            <a:pPr lvl="1"/>
            <a:r>
              <a:rPr lang="es-ES_tradnl" dirty="0"/>
              <a:t>Nivel mundial</a:t>
            </a:r>
          </a:p>
          <a:p>
            <a:pPr lvl="2"/>
            <a:r>
              <a:rPr lang="es-ES_tradnl" dirty="0"/>
              <a:t>214.634M€ para evitar pérdidas de 165.156M€ (diferencia=49.477M€)</a:t>
            </a:r>
          </a:p>
          <a:p>
            <a:r>
              <a:rPr lang="es-ES_tradnl" dirty="0"/>
              <a:t>Otras</a:t>
            </a:r>
          </a:p>
          <a:p>
            <a:pPr lvl="1"/>
            <a:r>
              <a:rPr lang="es-ES_tradnl" dirty="0"/>
              <a:t>Conciencia de la importancia global de las TIC</a:t>
            </a:r>
          </a:p>
          <a:p>
            <a:endParaRPr lang="es-ES" dirty="0"/>
          </a:p>
        </p:txBody>
      </p:sp>
    </p:spTree>
    <p:extLst>
      <p:ext uri="{BB962C8B-B14F-4D97-AF65-F5344CB8AC3E}">
        <p14:creationId xmlns:p14="http://schemas.microsoft.com/office/powerpoint/2010/main" val="1811671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 calcmode="lin" valueType="num">
                                      <p:cBhvr additive="base">
                                        <p:cTn id="17"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5">
                                            <p:txEl>
                                              <p:pRg st="3" end="3"/>
                                            </p:txEl>
                                          </p:spTgt>
                                        </p:tgtEl>
                                        <p:attrNameLst>
                                          <p:attrName>style.visibility</p:attrName>
                                        </p:attrNameLst>
                                      </p:cBhvr>
                                      <p:to>
                                        <p:strVal val="visible"/>
                                      </p:to>
                                    </p:set>
                                    <p:anim calcmode="lin" valueType="num">
                                      <p:cBhvr additive="base">
                                        <p:cTn id="23"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5">
                                            <p:txEl>
                                              <p:pRg st="3" end="3"/>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 calcmode="lin" valueType="num">
                                      <p:cBhvr additive="base">
                                        <p:cTn id="27"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5">
                                            <p:txEl>
                                              <p:pRg st="5" end="5"/>
                                            </p:txEl>
                                          </p:spTgt>
                                        </p:tgtEl>
                                        <p:attrNameLst>
                                          <p:attrName>style.visibility</p:attrName>
                                        </p:attrNameLst>
                                      </p:cBhvr>
                                      <p:to>
                                        <p:strVal val="visible"/>
                                      </p:to>
                                    </p:set>
                                    <p:anim calcmode="lin" valueType="num">
                                      <p:cBhvr additive="base">
                                        <p:cTn id="33"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5">
                                            <p:txEl>
                                              <p:pRg st="5" end="5"/>
                                            </p:txEl>
                                          </p:spTgt>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5">
                                            <p:txEl>
                                              <p:pRg st="6" end="6"/>
                                            </p:txEl>
                                          </p:spTgt>
                                        </p:tgtEl>
                                        <p:attrNameLst>
                                          <p:attrName>style.visibility</p:attrName>
                                        </p:attrNameLst>
                                      </p:cBhvr>
                                      <p:to>
                                        <p:strVal val="visible"/>
                                      </p:to>
                                    </p:set>
                                    <p:anim calcmode="lin" valueType="num">
                                      <p:cBhvr additive="base">
                                        <p:cTn id="37"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5">
                                            <p:txEl>
                                              <p:pRg st="7" end="7"/>
                                            </p:txEl>
                                          </p:spTgt>
                                        </p:tgtEl>
                                        <p:attrNameLst>
                                          <p:attrName>style.visibility</p:attrName>
                                        </p:attrNameLst>
                                      </p:cBhvr>
                                      <p:to>
                                        <p:strVal val="visible"/>
                                      </p:to>
                                    </p:set>
                                    <p:anim calcmode="lin" valueType="num">
                                      <p:cBhvr additive="base">
                                        <p:cTn id="43" dur="500" fill="hold"/>
                                        <p:tgtEl>
                                          <p:spTgt spid="5">
                                            <p:txEl>
                                              <p:pRg st="7" end="7"/>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5">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5">
                                            <p:txEl>
                                              <p:pRg st="8" end="8"/>
                                            </p:txEl>
                                          </p:spTgt>
                                        </p:tgtEl>
                                        <p:attrNameLst>
                                          <p:attrName>style.visibility</p:attrName>
                                        </p:attrNameLst>
                                      </p:cBhvr>
                                      <p:to>
                                        <p:strVal val="visible"/>
                                      </p:to>
                                    </p:set>
                                    <p:anim calcmode="lin" valueType="num">
                                      <p:cBhvr additive="base">
                                        <p:cTn id="49" dur="500" fill="hold"/>
                                        <p:tgtEl>
                                          <p:spTgt spid="5">
                                            <p:txEl>
                                              <p:pRg st="8" end="8"/>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5">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bldLvl="2"/>
    </p:bld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79512" y="274638"/>
            <a:ext cx="8640960" cy="1143000"/>
          </a:xfrm>
        </p:spPr>
        <p:txBody>
          <a:bodyPr/>
          <a:lstStyle/>
          <a:p>
            <a:r>
              <a:rPr lang="es-ES_tradnl" dirty="0"/>
              <a:t>Menos mal que ya pasó… ¿o no?</a:t>
            </a:r>
            <a:endParaRPr lang="es-ES" dirty="0"/>
          </a:p>
        </p:txBody>
      </p:sp>
      <p:sp>
        <p:nvSpPr>
          <p:cNvPr id="3" name="2 Marcador de contenido"/>
          <p:cNvSpPr>
            <a:spLocks noGrp="1"/>
          </p:cNvSpPr>
          <p:nvPr>
            <p:ph idx="1"/>
          </p:nvPr>
        </p:nvSpPr>
        <p:spPr>
          <a:xfrm>
            <a:off x="457200" y="1600200"/>
            <a:ext cx="8579296" cy="4533900"/>
          </a:xfrm>
        </p:spPr>
        <p:txBody>
          <a:bodyPr/>
          <a:lstStyle/>
          <a:p>
            <a:r>
              <a:rPr lang="es-ES_tradnl" dirty="0">
                <a:sym typeface="Wingdings" panose="05000000000000000000" pitchFamily="2" charset="2"/>
              </a:rPr>
              <a:t>(2006) UNIX: fechas = número 32 bits con signo</a:t>
            </a:r>
          </a:p>
          <a:p>
            <a:pPr lvl="1"/>
            <a:r>
              <a:rPr lang="es-ES_tradnl" dirty="0">
                <a:sym typeface="Wingdings" panose="05000000000000000000" pitchFamily="2" charset="2"/>
              </a:rPr>
              <a:t># segundos desde 1 enero 1970</a:t>
            </a:r>
          </a:p>
          <a:p>
            <a:pPr lvl="1"/>
            <a:r>
              <a:rPr lang="es-ES_tradnl" dirty="0">
                <a:sym typeface="Wingdings" panose="05000000000000000000" pitchFamily="2" charset="2"/>
              </a:rPr>
              <a:t>&lt;-2.147.483.648, 2.147.483.647&gt;</a:t>
            </a:r>
          </a:p>
          <a:p>
            <a:r>
              <a:rPr lang="es-ES_tradnl" dirty="0">
                <a:sym typeface="Wingdings" panose="05000000000000000000" pitchFamily="2" charset="2"/>
              </a:rPr>
              <a:t> 03:14:07 del 19 enero 2038</a:t>
            </a:r>
          </a:p>
          <a:p>
            <a:pPr lvl="1"/>
            <a:r>
              <a:rPr lang="es-ES_tradnl" dirty="0">
                <a:sym typeface="Wingdings" panose="05000000000000000000" pitchFamily="2" charset="2"/>
              </a:rPr>
              <a:t>1 segundo después  -2.147.483.648  1901!! </a:t>
            </a:r>
          </a:p>
          <a:p>
            <a:pPr lvl="1"/>
            <a:r>
              <a:rPr lang="es-ES_tradnl" dirty="0">
                <a:sym typeface="Wingdings" panose="05000000000000000000" pitchFamily="2" charset="2"/>
              </a:rPr>
              <a:t>Y2038!!</a:t>
            </a:r>
          </a:p>
          <a:p>
            <a:pPr marL="457200" lvl="1" indent="0">
              <a:buNone/>
            </a:pPr>
            <a:endParaRPr lang="es-ES_tradnl" dirty="0">
              <a:sym typeface="Wingdings" panose="05000000000000000000" pitchFamily="2" charset="2"/>
            </a:endParaRPr>
          </a:p>
        </p:txBody>
      </p:sp>
      <p:pic>
        <p:nvPicPr>
          <p:cNvPr id="3074" name="Picture 2" descr="http://upload.wikimedia.org/wikipedia/commons/e/e9/Year_2038_problem.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563888" y="5038065"/>
            <a:ext cx="5218889" cy="16961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5953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1000"/>
                                        <p:tgtEl>
                                          <p:spTgt spid="3074"/>
                                        </p:tgtEl>
                                      </p:cBhvr>
                                    </p:animEffect>
                                    <p:anim calcmode="lin" valueType="num">
                                      <p:cBhvr>
                                        <p:cTn id="8" dur="1000" fill="hold"/>
                                        <p:tgtEl>
                                          <p:spTgt spid="3074"/>
                                        </p:tgtEl>
                                        <p:attrNameLst>
                                          <p:attrName>ppt_x</p:attrName>
                                        </p:attrNameLst>
                                      </p:cBhvr>
                                      <p:tavLst>
                                        <p:tav tm="0">
                                          <p:val>
                                            <p:strVal val="#ppt_x"/>
                                          </p:val>
                                        </p:tav>
                                        <p:tav tm="100000">
                                          <p:val>
                                            <p:strVal val="#ppt_x"/>
                                          </p:val>
                                        </p:tav>
                                      </p:tavLst>
                                    </p:anim>
                                    <p:anim calcmode="lin" valueType="num">
                                      <p:cBhvr>
                                        <p:cTn id="9" dur="1000" fill="hold"/>
                                        <p:tgtEl>
                                          <p:spTgt spid="307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Sistemas afectados por Y2038</a:t>
            </a:r>
            <a:endParaRPr lang="es-ES" dirty="0"/>
          </a:p>
        </p:txBody>
      </p:sp>
      <p:sp>
        <p:nvSpPr>
          <p:cNvPr id="3" name="2 Marcador de contenido"/>
          <p:cNvSpPr>
            <a:spLocks noGrp="1"/>
          </p:cNvSpPr>
          <p:nvPr>
            <p:ph idx="1"/>
          </p:nvPr>
        </p:nvSpPr>
        <p:spPr/>
        <p:txBody>
          <a:bodyPr/>
          <a:lstStyle/>
          <a:p>
            <a:r>
              <a:rPr lang="es-ES_tradnl" sz="2800" dirty="0"/>
              <a:t>Sistemas de ficheros (hora en i-</a:t>
            </a:r>
            <a:r>
              <a:rPr lang="es-ES_tradnl" sz="2800" dirty="0" err="1"/>
              <a:t>nodes</a:t>
            </a:r>
            <a:r>
              <a:rPr lang="es-ES_tradnl" sz="2800" dirty="0"/>
              <a:t>)</a:t>
            </a:r>
          </a:p>
          <a:p>
            <a:r>
              <a:rPr lang="es-ES_tradnl" sz="2800" dirty="0"/>
              <a:t>Bases de datos (</a:t>
            </a:r>
            <a:r>
              <a:rPr lang="es-ES_tradnl" sz="2800" dirty="0" err="1"/>
              <a:t>timestamp</a:t>
            </a:r>
            <a:r>
              <a:rPr lang="es-ES_tradnl" sz="2800" dirty="0"/>
              <a:t>)</a:t>
            </a:r>
          </a:p>
          <a:p>
            <a:r>
              <a:rPr lang="es-ES_tradnl" sz="2800" dirty="0"/>
              <a:t>COBOL</a:t>
            </a:r>
          </a:p>
          <a:p>
            <a:r>
              <a:rPr lang="es-ES_tradnl" sz="2800" dirty="0"/>
              <a:t>Sistemas empotrados</a:t>
            </a:r>
          </a:p>
          <a:p>
            <a:r>
              <a:rPr lang="es-ES_tradnl" sz="2800" dirty="0"/>
              <a:t>Dispositivos médicos, militares, etc.</a:t>
            </a:r>
          </a:p>
          <a:p>
            <a:r>
              <a:rPr lang="es-ES_tradnl" sz="2800" dirty="0"/>
              <a:t>Standard Digital Video </a:t>
            </a:r>
            <a:r>
              <a:rPr lang="es-ES_tradnl" sz="2800" dirty="0" err="1"/>
              <a:t>Broadcast</a:t>
            </a:r>
            <a:r>
              <a:rPr lang="es-ES_tradnl" sz="2800" dirty="0"/>
              <a:t> (DVB)</a:t>
            </a:r>
          </a:p>
          <a:p>
            <a:pPr lvl="1"/>
            <a:r>
              <a:rPr lang="es-ES_tradnl" sz="2400" dirty="0"/>
              <a:t>Su rival ATSC usa 32 bits sin signo para segundos desde 6 enero 1980 </a:t>
            </a:r>
            <a:r>
              <a:rPr lang="es-ES_tradnl" sz="2400" dirty="0">
                <a:sym typeface="Wingdings" panose="05000000000000000000" pitchFamily="2" charset="2"/>
              </a:rPr>
              <a:t> Y2048</a:t>
            </a:r>
          </a:p>
          <a:p>
            <a:r>
              <a:rPr lang="es-ES_tradnl" sz="2800" dirty="0"/>
              <a:t>Dispositivos con algunas versiones de </a:t>
            </a:r>
            <a:r>
              <a:rPr lang="es-ES_tradnl" sz="2800" dirty="0" err="1"/>
              <a:t>Android</a:t>
            </a:r>
            <a:endParaRPr lang="es-ES_tradnl" sz="2800" dirty="0"/>
          </a:p>
          <a:p>
            <a:pPr lvl="1"/>
            <a:r>
              <a:rPr lang="es-ES_tradnl" sz="2400" dirty="0"/>
              <a:t>Fecha &gt; </a:t>
            </a:r>
            <a:r>
              <a:rPr lang="es-ES_tradnl" sz="2400" dirty="0" smtClean="0"/>
              <a:t>31-12-2037 </a:t>
            </a:r>
            <a:r>
              <a:rPr lang="es-ES_tradnl" sz="2400" dirty="0">
                <a:sym typeface="Wingdings" panose="05000000000000000000" pitchFamily="2" charset="2"/>
              </a:rPr>
              <a:t></a:t>
            </a:r>
            <a:r>
              <a:rPr lang="es-ES_tradnl" sz="2400" dirty="0"/>
              <a:t> bloqueo y no reinicio (</a:t>
            </a:r>
            <a:r>
              <a:rPr lang="es-ES_tradnl" sz="2400" i="1" dirty="0" err="1"/>
              <a:t>brick</a:t>
            </a:r>
            <a:r>
              <a:rPr lang="es-ES_tradnl" sz="2400" dirty="0"/>
              <a:t>)</a:t>
            </a:r>
            <a:endParaRPr lang="es-ES" sz="2400" dirty="0"/>
          </a:p>
          <a:p>
            <a:pPr lvl="1"/>
            <a:endParaRPr lang="es-ES_tradnl" sz="2400" dirty="0"/>
          </a:p>
          <a:p>
            <a:endParaRPr lang="es-ES" sz="2800" dirty="0"/>
          </a:p>
        </p:txBody>
      </p:sp>
    </p:spTree>
    <p:extLst>
      <p:ext uri="{BB962C8B-B14F-4D97-AF65-F5344CB8AC3E}">
        <p14:creationId xmlns:p14="http://schemas.microsoft.com/office/powerpoint/2010/main" val="1108216329"/>
      </p:ext>
    </p:extLst>
  </p:cSld>
  <p:clrMapOvr>
    <a:masterClrMapping/>
  </p:clrMapOvr>
  <p:timing>
    <p:tnLst>
      <p:par>
        <p:cTn id="1" dur="indefinite" restart="never" nodeType="tmRoot"/>
      </p:par>
    </p:tn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07504" y="274638"/>
            <a:ext cx="9036496" cy="1143000"/>
          </a:xfrm>
        </p:spPr>
        <p:txBody>
          <a:bodyPr/>
          <a:lstStyle/>
          <a:p>
            <a:r>
              <a:rPr lang="es-ES_tradnl" dirty="0"/>
              <a:t>Mientras tanto…. llegó el año 2010</a:t>
            </a:r>
            <a:endParaRPr lang="es-ES" dirty="0"/>
          </a:p>
        </p:txBody>
      </p:sp>
      <p:sp>
        <p:nvSpPr>
          <p:cNvPr id="5" name="2 Marcador de contenido"/>
          <p:cNvSpPr>
            <a:spLocks noGrp="1"/>
          </p:cNvSpPr>
          <p:nvPr>
            <p:ph idx="1"/>
          </p:nvPr>
        </p:nvSpPr>
        <p:spPr>
          <a:xfrm>
            <a:off x="457200" y="1600200"/>
            <a:ext cx="8579296" cy="4997152"/>
          </a:xfrm>
        </p:spPr>
        <p:txBody>
          <a:bodyPr/>
          <a:lstStyle/>
          <a:p>
            <a:r>
              <a:rPr lang="es-ES_tradnl" dirty="0" smtClean="0"/>
              <a:t>Interpretación HEX del 10 (BCD) </a:t>
            </a:r>
            <a:r>
              <a:rPr lang="es-ES_tradnl" dirty="0" smtClean="0">
                <a:sym typeface="Wingdings" panose="05000000000000000000" pitchFamily="2" charset="2"/>
              </a:rPr>
              <a:t> 16</a:t>
            </a:r>
          </a:p>
          <a:p>
            <a:pPr lvl="1"/>
            <a:r>
              <a:rPr lang="es-ES_tradnl" dirty="0" smtClean="0"/>
              <a:t>2010 </a:t>
            </a:r>
            <a:r>
              <a:rPr lang="es-ES_tradnl" dirty="0" smtClean="0">
                <a:sym typeface="Wingdings" panose="05000000000000000000" pitchFamily="2" charset="2"/>
              </a:rPr>
              <a:t> 2016 (</a:t>
            </a:r>
            <a:r>
              <a:rPr lang="es-ES_tradnl" dirty="0" smtClean="0"/>
              <a:t>Y2K+10!!!) </a:t>
            </a:r>
            <a:endParaRPr lang="es-ES_tradnl" dirty="0"/>
          </a:p>
          <a:p>
            <a:r>
              <a:rPr lang="es-ES_tradnl" dirty="0"/>
              <a:t>No hubo campañas de prevención</a:t>
            </a:r>
          </a:p>
          <a:p>
            <a:r>
              <a:rPr lang="es-ES_tradnl" dirty="0"/>
              <a:t>Sin previo aviso…</a:t>
            </a:r>
          </a:p>
          <a:p>
            <a:pPr lvl="1"/>
            <a:r>
              <a:rPr lang="es-ES_tradnl" dirty="0">
                <a:sym typeface="Wingdings" panose="05000000000000000000" pitchFamily="2" charset="2"/>
              </a:rPr>
              <a:t>SMS (BCD) mal fechados por </a:t>
            </a:r>
            <a:r>
              <a:rPr lang="es-ES_tradnl" dirty="0" smtClean="0">
                <a:sym typeface="Wingdings" panose="05000000000000000000" pitchFamily="2" charset="2"/>
              </a:rPr>
              <a:t>Windows Mobile</a:t>
            </a:r>
            <a:endParaRPr lang="es-ES_tradnl" dirty="0">
              <a:sym typeface="Wingdings" panose="05000000000000000000" pitchFamily="2" charset="2"/>
            </a:endParaRPr>
          </a:p>
          <a:p>
            <a:pPr lvl="1"/>
            <a:r>
              <a:rPr lang="es-ES_tradnl" dirty="0" smtClean="0"/>
              <a:t>Alemania</a:t>
            </a:r>
            <a:r>
              <a:rPr lang="es-ES_tradnl" dirty="0"/>
              <a:t>: 30 millones de tarjetas bancarias no funcionan (coste 6-10M€ en demandas)</a:t>
            </a:r>
          </a:p>
          <a:p>
            <a:pPr lvl="1"/>
            <a:r>
              <a:rPr lang="es-ES_tradnl" dirty="0"/>
              <a:t>PS3 no </a:t>
            </a:r>
            <a:r>
              <a:rPr lang="es-ES_tradnl" dirty="0" err="1"/>
              <a:t>slim</a:t>
            </a:r>
            <a:r>
              <a:rPr lang="es-ES_tradnl" dirty="0"/>
              <a:t> </a:t>
            </a:r>
            <a:r>
              <a:rPr lang="es-ES_tradnl" dirty="0">
                <a:sym typeface="Wingdings" panose="05000000000000000000" pitchFamily="2" charset="2"/>
              </a:rPr>
              <a:t> sin conexión a PS Network, pérdida partidas guardadas y trofeos, etc.</a:t>
            </a:r>
          </a:p>
          <a:p>
            <a:pPr lvl="1"/>
            <a:r>
              <a:rPr lang="es-ES_tradnl" dirty="0">
                <a:sym typeface="Wingdings" panose="05000000000000000000" pitchFamily="2" charset="2"/>
              </a:rPr>
              <a:t>Filtros de correo que marcan todo como </a:t>
            </a:r>
            <a:r>
              <a:rPr lang="es-ES_tradnl" dirty="0" err="1">
                <a:sym typeface="Wingdings" panose="05000000000000000000" pitchFamily="2" charset="2"/>
              </a:rPr>
              <a:t>spam</a:t>
            </a:r>
            <a:endParaRPr lang="es-ES_tradnl" dirty="0">
              <a:sym typeface="Wingdings" panose="05000000000000000000" pitchFamily="2" charset="2"/>
            </a:endParaRPr>
          </a:p>
          <a:p>
            <a:pPr lvl="1"/>
            <a:endParaRPr lang="es-ES" dirty="0"/>
          </a:p>
        </p:txBody>
      </p:sp>
    </p:spTree>
    <p:extLst>
      <p:ext uri="{BB962C8B-B14F-4D97-AF65-F5344CB8AC3E}">
        <p14:creationId xmlns:p14="http://schemas.microsoft.com/office/powerpoint/2010/main" val="2079588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additive="base">
                                        <p:cTn id="25"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
                                            <p:txEl>
                                              <p:pRg st="4" end="4"/>
                                            </p:txEl>
                                          </p:spTgt>
                                        </p:tgtEl>
                                        <p:attrNameLst>
                                          <p:attrName>style.visibility</p:attrName>
                                        </p:attrNameLst>
                                      </p:cBhvr>
                                      <p:to>
                                        <p:strVal val="visible"/>
                                      </p:to>
                                    </p:set>
                                    <p:anim calcmode="lin" valueType="num">
                                      <p:cBhvr additive="base">
                                        <p:cTn id="31"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5">
                                            <p:txEl>
                                              <p:pRg st="5" end="5"/>
                                            </p:txEl>
                                          </p:spTgt>
                                        </p:tgtEl>
                                        <p:attrNameLst>
                                          <p:attrName>style.visibility</p:attrName>
                                        </p:attrNameLst>
                                      </p:cBhvr>
                                      <p:to>
                                        <p:strVal val="visible"/>
                                      </p:to>
                                    </p:set>
                                    <p:anim calcmode="lin" valueType="num">
                                      <p:cBhvr additive="base">
                                        <p:cTn id="37"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5">
                                            <p:txEl>
                                              <p:pRg st="6" end="6"/>
                                            </p:txEl>
                                          </p:spTgt>
                                        </p:tgtEl>
                                        <p:attrNameLst>
                                          <p:attrName>style.visibility</p:attrName>
                                        </p:attrNameLst>
                                      </p:cBhvr>
                                      <p:to>
                                        <p:strVal val="visible"/>
                                      </p:to>
                                    </p:set>
                                    <p:anim calcmode="lin" valueType="num">
                                      <p:cBhvr additive="base">
                                        <p:cTn id="43"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5">
                                            <p:txEl>
                                              <p:pRg st="7" end="7"/>
                                            </p:txEl>
                                          </p:spTgt>
                                        </p:tgtEl>
                                        <p:attrNameLst>
                                          <p:attrName>style.visibility</p:attrName>
                                        </p:attrNameLst>
                                      </p:cBhvr>
                                      <p:to>
                                        <p:strVal val="visible"/>
                                      </p:to>
                                    </p:set>
                                    <p:anim calcmode="lin" valueType="num">
                                      <p:cBhvr additive="base">
                                        <p:cTn id="49" dur="500" fill="hold"/>
                                        <p:tgtEl>
                                          <p:spTgt spid="5">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5">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bldLvl="2"/>
    </p:bld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Y… 2022!! </a:t>
            </a:r>
            <a:endParaRPr lang="es-ES" dirty="0"/>
          </a:p>
        </p:txBody>
      </p:sp>
      <p:sp>
        <p:nvSpPr>
          <p:cNvPr id="3" name="Marcador de contenido 2"/>
          <p:cNvSpPr>
            <a:spLocks noGrp="1"/>
          </p:cNvSpPr>
          <p:nvPr>
            <p:ph idx="1"/>
          </p:nvPr>
        </p:nvSpPr>
        <p:spPr>
          <a:xfrm>
            <a:off x="457200" y="1600200"/>
            <a:ext cx="8686800" cy="4533900"/>
          </a:xfrm>
        </p:spPr>
        <p:txBody>
          <a:bodyPr/>
          <a:lstStyle/>
          <a:p>
            <a:r>
              <a:rPr lang="es-ES" dirty="0" smtClean="0"/>
              <a:t>Algunos sistemas usaban variables int32 para </a:t>
            </a:r>
            <a:r>
              <a:rPr lang="es-ES" dirty="0" err="1" smtClean="0"/>
              <a:t>YYMMDDhhmm</a:t>
            </a:r>
            <a:r>
              <a:rPr lang="es-ES" dirty="0" smtClean="0"/>
              <a:t> (10 dígitos)</a:t>
            </a:r>
            <a:endParaRPr lang="es-ES" dirty="0"/>
          </a:p>
          <a:p>
            <a:pPr lvl="1"/>
            <a:r>
              <a:rPr lang="es-ES" dirty="0"/>
              <a:t>i</a:t>
            </a:r>
            <a:r>
              <a:rPr lang="es-ES" dirty="0" smtClean="0"/>
              <a:t>nt32 (32 bits con signo) </a:t>
            </a:r>
            <a:r>
              <a:rPr lang="es-ES" dirty="0" smtClean="0">
                <a:sym typeface="Wingdings" panose="05000000000000000000" pitchFamily="2" charset="2"/>
              </a:rPr>
              <a:t> </a:t>
            </a:r>
            <a:r>
              <a:rPr lang="es-ES" dirty="0" err="1" smtClean="0"/>
              <a:t>max</a:t>
            </a:r>
            <a:r>
              <a:rPr lang="es-ES" dirty="0" smtClean="0"/>
              <a:t>. 2147483647</a:t>
            </a:r>
          </a:p>
          <a:p>
            <a:pPr lvl="2"/>
            <a:r>
              <a:rPr lang="es-ES" dirty="0" smtClean="0"/>
              <a:t>Ej. 31/12/2021 23:59 </a:t>
            </a:r>
            <a:r>
              <a:rPr lang="es-ES" dirty="0" smtClean="0">
                <a:sym typeface="Wingdings" panose="05000000000000000000" pitchFamily="2" charset="2"/>
              </a:rPr>
              <a:t> 2112312359</a:t>
            </a:r>
            <a:endParaRPr lang="es-ES" dirty="0" smtClean="0"/>
          </a:p>
          <a:p>
            <a:r>
              <a:rPr lang="es-ES" dirty="0" smtClean="0"/>
              <a:t>01/01/2022 00:00 </a:t>
            </a:r>
            <a:r>
              <a:rPr lang="es-ES" dirty="0" smtClean="0">
                <a:sym typeface="Wingdings" panose="05000000000000000000" pitchFamily="2" charset="2"/>
              </a:rPr>
              <a:t> 2201010000 (&gt; </a:t>
            </a:r>
            <a:r>
              <a:rPr lang="es-ES" dirty="0" err="1" smtClean="0">
                <a:sym typeface="Wingdings" panose="05000000000000000000" pitchFamily="2" charset="2"/>
              </a:rPr>
              <a:t>max</a:t>
            </a:r>
            <a:r>
              <a:rPr lang="es-ES" dirty="0" smtClean="0">
                <a:sym typeface="Wingdings" panose="05000000000000000000" pitchFamily="2" charset="2"/>
              </a:rPr>
              <a:t>)</a:t>
            </a:r>
          </a:p>
          <a:p>
            <a:pPr lvl="1"/>
            <a:r>
              <a:rPr lang="es-ES" dirty="0" smtClean="0">
                <a:sym typeface="Wingdings" panose="05000000000000000000" pitchFamily="2" charset="2"/>
              </a:rPr>
              <a:t>Y2K22!!!</a:t>
            </a:r>
          </a:p>
          <a:p>
            <a:r>
              <a:rPr lang="es-ES" dirty="0" smtClean="0">
                <a:sym typeface="Wingdings" panose="05000000000000000000" pitchFamily="2" charset="2"/>
              </a:rPr>
              <a:t>Consecuencias</a:t>
            </a:r>
          </a:p>
          <a:p>
            <a:pPr lvl="1"/>
            <a:r>
              <a:rPr lang="es-ES" dirty="0" smtClean="0">
                <a:sym typeface="Wingdings" panose="05000000000000000000" pitchFamily="2" charset="2"/>
              </a:rPr>
              <a:t>Servidor de correo Microsoft Exchange deja de enviar correos </a:t>
            </a:r>
          </a:p>
          <a:p>
            <a:pPr lvl="1"/>
            <a:r>
              <a:rPr lang="es-ES" dirty="0" smtClean="0">
                <a:sym typeface="Wingdings" panose="05000000000000000000" pitchFamily="2" charset="2"/>
              </a:rPr>
              <a:t>Relojes vehículos Honda con hora incorrecta</a:t>
            </a:r>
            <a:endParaRPr lang="es-ES" dirty="0"/>
          </a:p>
        </p:txBody>
      </p:sp>
    </p:spTree>
    <p:extLst>
      <p:ext uri="{BB962C8B-B14F-4D97-AF65-F5344CB8AC3E}">
        <p14:creationId xmlns:p14="http://schemas.microsoft.com/office/powerpoint/2010/main" val="3788655327"/>
      </p:ext>
    </p:extLst>
  </p:cSld>
  <p:clrMapOvr>
    <a:masterClrMapping/>
  </p:clrMapOvr>
  <p:timing>
    <p:tnLst>
      <p:par>
        <p:cTn id="1" dur="indefinite" restart="never" nodeType="tmRoot"/>
      </p:par>
    </p:tn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Soluciones</a:t>
            </a:r>
            <a:endParaRPr lang="es-ES" dirty="0"/>
          </a:p>
        </p:txBody>
      </p:sp>
      <p:sp>
        <p:nvSpPr>
          <p:cNvPr id="5" name="2 Marcador de contenido"/>
          <p:cNvSpPr>
            <a:spLocks noGrp="1"/>
          </p:cNvSpPr>
          <p:nvPr>
            <p:ph idx="1"/>
          </p:nvPr>
        </p:nvSpPr>
        <p:spPr>
          <a:xfrm>
            <a:off x="251520" y="1600200"/>
            <a:ext cx="8784976" cy="5141168"/>
          </a:xfrm>
        </p:spPr>
        <p:txBody>
          <a:bodyPr/>
          <a:lstStyle/>
          <a:p>
            <a:r>
              <a:rPr lang="es-ES_tradnl" sz="2800" dirty="0"/>
              <a:t>Y2K (año en 2 cifras)</a:t>
            </a:r>
          </a:p>
          <a:p>
            <a:pPr lvl="1"/>
            <a:r>
              <a:rPr lang="es-ES_tradnl" sz="2400" dirty="0"/>
              <a:t> Reingeniería </a:t>
            </a:r>
            <a:r>
              <a:rPr lang="es-ES_tradnl" sz="2400" dirty="0">
                <a:sym typeface="Wingdings" panose="05000000000000000000" pitchFamily="2" charset="2"/>
              </a:rPr>
              <a:t> </a:t>
            </a:r>
            <a:r>
              <a:rPr lang="es-ES_tradnl" sz="2400" dirty="0"/>
              <a:t>Año con 4 cifras </a:t>
            </a:r>
            <a:r>
              <a:rPr lang="es-ES_tradnl" sz="2400" dirty="0">
                <a:sym typeface="Wingdings" panose="05000000000000000000" pitchFamily="2" charset="2"/>
              </a:rPr>
              <a:t> efecto año 10000!! </a:t>
            </a:r>
            <a:endParaRPr lang="es-ES_tradnl" sz="2400" dirty="0"/>
          </a:p>
          <a:p>
            <a:r>
              <a:rPr lang="es-ES_tradnl" sz="2800" dirty="0" smtClean="0"/>
              <a:t>Y2K+10, Y2K22 </a:t>
            </a:r>
            <a:r>
              <a:rPr lang="es-ES_tradnl" sz="2800" dirty="0"/>
              <a:t>(</a:t>
            </a:r>
            <a:r>
              <a:rPr lang="es-ES_tradnl" sz="2800" dirty="0" smtClean="0"/>
              <a:t>fechas </a:t>
            </a:r>
            <a:r>
              <a:rPr lang="es-ES_tradnl" sz="2800" dirty="0"/>
              <a:t>“</a:t>
            </a:r>
            <a:r>
              <a:rPr lang="es-ES_tradnl" sz="2800" dirty="0" smtClean="0"/>
              <a:t>mágicas”)</a:t>
            </a:r>
            <a:endParaRPr lang="es-ES_tradnl" sz="2800" dirty="0"/>
          </a:p>
          <a:p>
            <a:pPr lvl="1"/>
            <a:r>
              <a:rPr lang="es-ES_tradnl" sz="2400" dirty="0"/>
              <a:t>Reingeniería </a:t>
            </a:r>
            <a:r>
              <a:rPr lang="es-ES_tradnl" sz="2400" dirty="0" smtClean="0">
                <a:sym typeface="Wingdings" panose="05000000000000000000" pitchFamily="2" charset="2"/>
              </a:rPr>
              <a:t> mejorar codificaciones e interpretaciones</a:t>
            </a:r>
            <a:endParaRPr lang="es-ES_tradnl" sz="2400" dirty="0"/>
          </a:p>
          <a:p>
            <a:r>
              <a:rPr lang="es-ES_tradnl" sz="2800" dirty="0"/>
              <a:t>Y2038 (fecha en número 32 bits)</a:t>
            </a:r>
          </a:p>
          <a:p>
            <a:pPr lvl="1"/>
            <a:r>
              <a:rPr lang="es-ES_tradnl" sz="2400" dirty="0"/>
              <a:t>SO 64 bits </a:t>
            </a:r>
            <a:r>
              <a:rPr lang="es-ES_tradnl" sz="2400" dirty="0">
                <a:sym typeface="Wingdings" panose="05000000000000000000" pitchFamily="2" charset="2"/>
              </a:rPr>
              <a:t> f</a:t>
            </a:r>
            <a:r>
              <a:rPr lang="es-ES_tradnl" sz="2400" dirty="0"/>
              <a:t>echas: enteros 64 bits </a:t>
            </a:r>
            <a:r>
              <a:rPr lang="es-ES_tradnl" sz="2400" dirty="0">
                <a:sym typeface="Wingdings" panose="05000000000000000000" pitchFamily="2" charset="2"/>
              </a:rPr>
              <a:t> se retrasa el problema 2,9 billones años </a:t>
            </a:r>
          </a:p>
          <a:p>
            <a:pPr lvl="2"/>
            <a:r>
              <a:rPr lang="es-ES_tradnl" sz="2000" dirty="0">
                <a:sym typeface="Wingdings" panose="05000000000000000000" pitchFamily="2" charset="2"/>
              </a:rPr>
              <a:t>220 veces la edad del universo</a:t>
            </a:r>
          </a:p>
          <a:p>
            <a:pPr lvl="1"/>
            <a:r>
              <a:rPr lang="es-ES_tradnl" sz="2400" dirty="0"/>
              <a:t>Difícil</a:t>
            </a:r>
          </a:p>
          <a:p>
            <a:pPr lvl="2"/>
            <a:r>
              <a:rPr lang="es-ES_tradnl" sz="2000" dirty="0"/>
              <a:t>Cambiar a 32 bits sin signo (retrasar hasta 2106) afectará software que maneje fechas &lt; 1970 (representado &lt;0)</a:t>
            </a:r>
          </a:p>
          <a:p>
            <a:pPr lvl="2"/>
            <a:r>
              <a:rPr lang="es-ES_tradnl" sz="2000" dirty="0"/>
              <a:t>Pasar a 64 bits </a:t>
            </a:r>
            <a:r>
              <a:rPr lang="es-ES_tradnl" sz="2000" dirty="0">
                <a:sym typeface="Wingdings" panose="05000000000000000000" pitchFamily="2" charset="2"/>
              </a:rPr>
              <a:t> problemas en estructuras de datos</a:t>
            </a:r>
            <a:endParaRPr lang="es-ES_tradnl" sz="2000" dirty="0"/>
          </a:p>
          <a:p>
            <a:pPr lvl="1"/>
            <a:endParaRPr lang="es-ES" sz="2400" dirty="0"/>
          </a:p>
        </p:txBody>
      </p:sp>
    </p:spTree>
    <p:extLst>
      <p:ext uri="{BB962C8B-B14F-4D97-AF65-F5344CB8AC3E}">
        <p14:creationId xmlns:p14="http://schemas.microsoft.com/office/powerpoint/2010/main" val="1219910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 calcmode="lin" valueType="num">
                                      <p:cBhvr additive="base">
                                        <p:cTn id="11"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 calcmode="lin" valueType="num">
                                      <p:cBhvr additive="base">
                                        <p:cTn id="17"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5">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5">
                                            <p:txEl>
                                              <p:pRg st="3" end="3"/>
                                            </p:txEl>
                                          </p:spTgt>
                                        </p:tgtEl>
                                        <p:attrNameLst>
                                          <p:attrName>style.visibility</p:attrName>
                                        </p:attrNameLst>
                                      </p:cBhvr>
                                      <p:to>
                                        <p:strVal val="visible"/>
                                      </p:to>
                                    </p:set>
                                    <p:anim calcmode="lin" valueType="num">
                                      <p:cBhvr additive="base">
                                        <p:cTn id="21"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 calcmode="lin" valueType="num">
                                      <p:cBhvr additive="base">
                                        <p:cTn id="27"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5">
                                            <p:txEl>
                                              <p:pRg st="4" end="4"/>
                                            </p:txEl>
                                          </p:spTgt>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5">
                                            <p:txEl>
                                              <p:pRg st="5" end="5"/>
                                            </p:txEl>
                                          </p:spTgt>
                                        </p:tgtEl>
                                        <p:attrNameLst>
                                          <p:attrName>style.visibility</p:attrName>
                                        </p:attrNameLst>
                                      </p:cBhvr>
                                      <p:to>
                                        <p:strVal val="visible"/>
                                      </p:to>
                                    </p:set>
                                    <p:anim calcmode="lin" valueType="num">
                                      <p:cBhvr additive="base">
                                        <p:cTn id="31"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5" end="5"/>
                                            </p:txEl>
                                          </p:spTgt>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5">
                                            <p:txEl>
                                              <p:pRg st="6" end="6"/>
                                            </p:txEl>
                                          </p:spTgt>
                                        </p:tgtEl>
                                        <p:attrNameLst>
                                          <p:attrName>style.visibility</p:attrName>
                                        </p:attrNameLst>
                                      </p:cBhvr>
                                      <p:to>
                                        <p:strVal val="visible"/>
                                      </p:to>
                                    </p:set>
                                    <p:anim calcmode="lin" valueType="num">
                                      <p:cBhvr additive="base">
                                        <p:cTn id="35"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5">
                                            <p:txEl>
                                              <p:pRg st="6" end="6"/>
                                            </p:txEl>
                                          </p:spTgt>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5">
                                            <p:txEl>
                                              <p:pRg st="7" end="7"/>
                                            </p:txEl>
                                          </p:spTgt>
                                        </p:tgtEl>
                                        <p:attrNameLst>
                                          <p:attrName>style.visibility</p:attrName>
                                        </p:attrNameLst>
                                      </p:cBhvr>
                                      <p:to>
                                        <p:strVal val="visible"/>
                                      </p:to>
                                    </p:set>
                                    <p:anim calcmode="lin" valueType="num">
                                      <p:cBhvr additive="base">
                                        <p:cTn id="39" dur="500" fill="hold"/>
                                        <p:tgtEl>
                                          <p:spTgt spid="5">
                                            <p:txEl>
                                              <p:pRg st="7" end="7"/>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5">
                                            <p:txEl>
                                              <p:pRg st="7" end="7"/>
                                            </p:txEl>
                                          </p:spTgt>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5">
                                            <p:txEl>
                                              <p:pRg st="8" end="8"/>
                                            </p:txEl>
                                          </p:spTgt>
                                        </p:tgtEl>
                                        <p:attrNameLst>
                                          <p:attrName>style.visibility</p:attrName>
                                        </p:attrNameLst>
                                      </p:cBhvr>
                                      <p:to>
                                        <p:strVal val="visible"/>
                                      </p:to>
                                    </p:set>
                                    <p:anim calcmode="lin" valueType="num">
                                      <p:cBhvr additive="base">
                                        <p:cTn id="43" dur="500" fill="hold"/>
                                        <p:tgtEl>
                                          <p:spTgt spid="5">
                                            <p:txEl>
                                              <p:pRg st="8" end="8"/>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5">
                                            <p:txEl>
                                              <p:pRg st="8" end="8"/>
                                            </p:txEl>
                                          </p:spTgt>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5">
                                            <p:txEl>
                                              <p:pRg st="9" end="9"/>
                                            </p:txEl>
                                          </p:spTgt>
                                        </p:tgtEl>
                                        <p:attrNameLst>
                                          <p:attrName>style.visibility</p:attrName>
                                        </p:attrNameLst>
                                      </p:cBhvr>
                                      <p:to>
                                        <p:strVal val="visible"/>
                                      </p:to>
                                    </p:set>
                                    <p:anim calcmode="lin" valueType="num">
                                      <p:cBhvr additive="base">
                                        <p:cTn id="47" dur="500" fill="hold"/>
                                        <p:tgtEl>
                                          <p:spTgt spid="5">
                                            <p:txEl>
                                              <p:pRg st="9" end="9"/>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5">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188640"/>
            <a:ext cx="8229600" cy="1143000"/>
          </a:xfrm>
        </p:spPr>
        <p:txBody>
          <a:bodyPr/>
          <a:lstStyle/>
          <a:p>
            <a:r>
              <a:rPr lang="es-ES" dirty="0" smtClean="0"/>
              <a:t>Caso real más reciente y local:</a:t>
            </a:r>
            <a:br>
              <a:rPr lang="es-ES" dirty="0" smtClean="0"/>
            </a:br>
            <a:r>
              <a:rPr lang="es-ES" dirty="0" smtClean="0"/>
              <a:t>NIA/</a:t>
            </a:r>
            <a:r>
              <a:rPr lang="es-ES" dirty="0" err="1" smtClean="0"/>
              <a:t>NIPs</a:t>
            </a:r>
            <a:r>
              <a:rPr lang="es-ES" dirty="0" smtClean="0"/>
              <a:t> </a:t>
            </a:r>
            <a:r>
              <a:rPr lang="es-ES" dirty="0"/>
              <a:t>en la </a:t>
            </a:r>
            <a:r>
              <a:rPr lang="es-ES" dirty="0" smtClean="0"/>
              <a:t>UZ</a:t>
            </a:r>
            <a:endParaRPr lang="es-ES" dirty="0"/>
          </a:p>
        </p:txBody>
      </p:sp>
      <p:sp>
        <p:nvSpPr>
          <p:cNvPr id="3" name="Marcador de contenido 2"/>
          <p:cNvSpPr>
            <a:spLocks noGrp="1"/>
          </p:cNvSpPr>
          <p:nvPr>
            <p:ph idx="1"/>
          </p:nvPr>
        </p:nvSpPr>
        <p:spPr>
          <a:xfrm>
            <a:off x="203120" y="1484784"/>
            <a:ext cx="8833375" cy="5184576"/>
          </a:xfrm>
        </p:spPr>
        <p:txBody>
          <a:bodyPr/>
          <a:lstStyle/>
          <a:p>
            <a:r>
              <a:rPr lang="es-ES" sz="2800" dirty="0"/>
              <a:t>Misma numeración, distintos nombres</a:t>
            </a:r>
          </a:p>
          <a:p>
            <a:pPr lvl="1"/>
            <a:r>
              <a:rPr lang="es-ES" sz="2400" dirty="0"/>
              <a:t>NIP: Número de Identificación Personal</a:t>
            </a:r>
          </a:p>
          <a:p>
            <a:pPr lvl="1"/>
            <a:r>
              <a:rPr lang="es-ES" sz="2400" dirty="0"/>
              <a:t>NIA: Número de Identificación de Alumno</a:t>
            </a:r>
          </a:p>
          <a:p>
            <a:r>
              <a:rPr lang="es-ES" sz="2800" dirty="0" smtClean="0"/>
              <a:t>6 </a:t>
            </a:r>
            <a:r>
              <a:rPr lang="es-ES" sz="2800" dirty="0"/>
              <a:t>dígitos numéricos, </a:t>
            </a:r>
            <a:r>
              <a:rPr lang="es-ES" sz="2800" dirty="0" smtClean="0"/>
              <a:t>desde </a:t>
            </a:r>
            <a:r>
              <a:rPr lang="es-ES" sz="2800" dirty="0"/>
              <a:t>100000 </a:t>
            </a:r>
            <a:r>
              <a:rPr lang="es-ES" sz="2800" smtClean="0"/>
              <a:t>(con huecos</a:t>
            </a:r>
            <a:r>
              <a:rPr lang="es-ES" sz="2800" dirty="0"/>
              <a:t>)</a:t>
            </a:r>
          </a:p>
          <a:p>
            <a:r>
              <a:rPr lang="es-ES" sz="2800" dirty="0"/>
              <a:t>Desde julio 1994 (con SIGMA), antes sin NIP</a:t>
            </a:r>
          </a:p>
          <a:p>
            <a:r>
              <a:rPr lang="es-ES" sz="2800" dirty="0" smtClean="0"/>
              <a:t>Junio 2026: se asigna el NIA 999999</a:t>
            </a:r>
          </a:p>
          <a:p>
            <a:pPr lvl="1"/>
            <a:r>
              <a:rPr lang="es-ES" sz="2400" dirty="0" err="1" smtClean="0"/>
              <a:t>Habra</a:t>
            </a:r>
            <a:r>
              <a:rPr lang="es-ES" sz="2400" dirty="0" smtClean="0"/>
              <a:t> que pasar a tener NIA/</a:t>
            </a:r>
            <a:r>
              <a:rPr lang="es-ES" sz="2400" dirty="0" err="1" smtClean="0"/>
              <a:t>NIPs</a:t>
            </a:r>
            <a:r>
              <a:rPr lang="es-ES" sz="2400" dirty="0" smtClean="0"/>
              <a:t> de </a:t>
            </a:r>
            <a:r>
              <a:rPr lang="es-ES" sz="2400" dirty="0"/>
              <a:t>7</a:t>
            </a:r>
            <a:r>
              <a:rPr lang="es-ES" sz="2400" dirty="0" smtClean="0"/>
              <a:t> dígitos!!</a:t>
            </a:r>
          </a:p>
          <a:p>
            <a:pPr lvl="2"/>
            <a:r>
              <a:rPr lang="es-ES" sz="2000" dirty="0"/>
              <a:t>¿Impacto en software y datos almacenados desde hace años?</a:t>
            </a:r>
          </a:p>
          <a:p>
            <a:pPr lvl="2"/>
            <a:r>
              <a:rPr lang="es-ES" sz="2000" dirty="0" smtClean="0"/>
              <a:t>Problemas detectados</a:t>
            </a:r>
          </a:p>
          <a:p>
            <a:pPr lvl="3"/>
            <a:r>
              <a:rPr lang="es-ES" sz="1600" dirty="0" smtClean="0"/>
              <a:t>En </a:t>
            </a:r>
            <a:r>
              <a:rPr lang="es-ES" sz="1600" dirty="0"/>
              <a:t>cadenas de </a:t>
            </a:r>
            <a:r>
              <a:rPr lang="es-ES" sz="1600" dirty="0" smtClean="0"/>
              <a:t>texto </a:t>
            </a:r>
            <a:r>
              <a:rPr lang="es-ES" sz="1600" dirty="0" smtClean="0">
                <a:sym typeface="Wingdings" panose="05000000000000000000" pitchFamily="2" charset="2"/>
              </a:rPr>
              <a:t> </a:t>
            </a:r>
            <a:r>
              <a:rPr lang="es-ES" sz="1600" dirty="0" err="1" smtClean="0"/>
              <a:t>NIPs</a:t>
            </a:r>
            <a:r>
              <a:rPr lang="es-ES" sz="1600" dirty="0" smtClean="0"/>
              <a:t> </a:t>
            </a:r>
            <a:r>
              <a:rPr lang="es-ES" sz="1600" dirty="0"/>
              <a:t>1xxxxxx </a:t>
            </a:r>
            <a:r>
              <a:rPr lang="es-ES" sz="1600" dirty="0" smtClean="0"/>
              <a:t>(7 </a:t>
            </a:r>
            <a:r>
              <a:rPr lang="es-ES" sz="1600" dirty="0" err="1" smtClean="0"/>
              <a:t>dig</a:t>
            </a:r>
            <a:r>
              <a:rPr lang="es-ES" sz="1600" dirty="0" smtClean="0"/>
              <a:t>.) &lt; 2xxxxx </a:t>
            </a:r>
            <a:r>
              <a:rPr lang="es-ES" sz="1600" dirty="0"/>
              <a:t>(6 </a:t>
            </a:r>
            <a:r>
              <a:rPr lang="es-ES" sz="1600" dirty="0" err="1" smtClean="0"/>
              <a:t>dig</a:t>
            </a:r>
            <a:r>
              <a:rPr lang="es-ES" sz="1600" dirty="0" smtClean="0"/>
              <a:t>.)</a:t>
            </a:r>
            <a:endParaRPr lang="es-ES" sz="1600" dirty="0"/>
          </a:p>
          <a:p>
            <a:pPr lvl="3"/>
            <a:r>
              <a:rPr lang="es-ES" sz="1600" dirty="0" smtClean="0"/>
              <a:t>Códigos </a:t>
            </a:r>
            <a:r>
              <a:rPr lang="es-ES" sz="1600" dirty="0"/>
              <a:t>de barras </a:t>
            </a:r>
            <a:r>
              <a:rPr lang="es-ES" sz="1600" dirty="0" smtClean="0"/>
              <a:t>PAU (codifican </a:t>
            </a:r>
            <a:r>
              <a:rPr lang="es-ES" sz="1600" dirty="0" err="1" smtClean="0"/>
              <a:t>NIPs</a:t>
            </a:r>
            <a:r>
              <a:rPr lang="es-ES" sz="1600" dirty="0" smtClean="0"/>
              <a:t>) </a:t>
            </a:r>
            <a:r>
              <a:rPr lang="es-ES" sz="1600" dirty="0" smtClean="0">
                <a:sym typeface="Wingdings" panose="05000000000000000000" pitchFamily="2" charset="2"/>
              </a:rPr>
              <a:t> </a:t>
            </a:r>
            <a:r>
              <a:rPr lang="es-ES" sz="1600" dirty="0" smtClean="0"/>
              <a:t>arreglado </a:t>
            </a:r>
            <a:r>
              <a:rPr lang="es-ES" sz="1600" dirty="0"/>
              <a:t>al leer cabeceras </a:t>
            </a:r>
            <a:r>
              <a:rPr lang="es-ES" sz="1600" dirty="0" smtClean="0"/>
              <a:t>exámenes, </a:t>
            </a:r>
            <a:r>
              <a:rPr lang="es-ES" sz="1600" dirty="0"/>
              <a:t>poca </a:t>
            </a:r>
            <a:r>
              <a:rPr lang="es-ES" sz="1600" dirty="0" smtClean="0"/>
              <a:t>repercusión</a:t>
            </a:r>
            <a:endParaRPr lang="es-ES" sz="1600" dirty="0"/>
          </a:p>
          <a:p>
            <a:pPr lvl="1"/>
            <a:endParaRPr lang="es-ES" sz="2400" dirty="0"/>
          </a:p>
        </p:txBody>
      </p:sp>
      <p:pic>
        <p:nvPicPr>
          <p:cNvPr id="10242" name="Picture 2" descr="Tarjeta Europea de Estudiante - European Student Card (ESC) | Facultad de  Medicin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32240" y="1412776"/>
            <a:ext cx="2369548" cy="15121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7767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fade">
                                      <p:cBhvr>
                                        <p:cTn id="28" dur="500"/>
                                        <p:tgtEl>
                                          <p:spTgt spid="3">
                                            <p:txEl>
                                              <p:pRg st="5" end="5"/>
                                            </p:tx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fade">
                                      <p:cBhvr>
                                        <p:cTn id="31" dur="500"/>
                                        <p:tgtEl>
                                          <p:spTgt spid="3">
                                            <p:txEl>
                                              <p:pRg st="6" end="6"/>
                                            </p:tx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3">
                                            <p:txEl>
                                              <p:pRg st="7" end="7"/>
                                            </p:txEl>
                                          </p:spTgt>
                                        </p:tgtEl>
                                        <p:attrNameLst>
                                          <p:attrName>style.visibility</p:attrName>
                                        </p:attrNameLst>
                                      </p:cBhvr>
                                      <p:to>
                                        <p:strVal val="visible"/>
                                      </p:to>
                                    </p:set>
                                    <p:animEffect transition="in" filter="fade">
                                      <p:cBhvr>
                                        <p:cTn id="34" dur="500"/>
                                        <p:tgtEl>
                                          <p:spTgt spid="3">
                                            <p:txEl>
                                              <p:pRg st="7" end="7"/>
                                            </p:txEl>
                                          </p:spTgt>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Effect transition="in" filter="fade">
                                      <p:cBhvr>
                                        <p:cTn id="37" dur="500"/>
                                        <p:tgtEl>
                                          <p:spTgt spid="3">
                                            <p:txEl>
                                              <p:pRg st="8" end="8"/>
                                            </p:txEl>
                                          </p:spTgt>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
                                            <p:txEl>
                                              <p:pRg st="9" end="9"/>
                                            </p:txEl>
                                          </p:spTgt>
                                        </p:tgtEl>
                                        <p:attrNameLst>
                                          <p:attrName>style.visibility</p:attrName>
                                        </p:attrNameLst>
                                      </p:cBhvr>
                                      <p:to>
                                        <p:strVal val="visible"/>
                                      </p:to>
                                    </p:set>
                                    <p:animEffect transition="in" filter="fade">
                                      <p:cBhvr>
                                        <p:cTn id="40" dur="500"/>
                                        <p:tgtEl>
                                          <p:spTgt spid="3">
                                            <p:txEl>
                                              <p:pRg st="9" end="9"/>
                                            </p:txEl>
                                          </p:spTgt>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animEffect transition="in" filter="fade">
                                      <p:cBhvr>
                                        <p:cTn id="43"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Mantenimiento/integración</a:t>
            </a:r>
            <a:endParaRPr lang="es-ES" dirty="0"/>
          </a:p>
        </p:txBody>
      </p:sp>
      <p:sp>
        <p:nvSpPr>
          <p:cNvPr id="3" name="2 Marcador de contenido"/>
          <p:cNvSpPr>
            <a:spLocks noGrp="1"/>
          </p:cNvSpPr>
          <p:nvPr>
            <p:ph idx="1"/>
          </p:nvPr>
        </p:nvSpPr>
        <p:spPr/>
        <p:txBody>
          <a:bodyPr/>
          <a:lstStyle/>
          <a:p>
            <a:r>
              <a:rPr lang="es-ES_tradnl" u="sng" dirty="0"/>
              <a:t>Mantenimiento</a:t>
            </a:r>
            <a:r>
              <a:rPr lang="es-ES_tradnl" dirty="0"/>
              <a:t>: Seguir utilizando una aplicación</a:t>
            </a:r>
          </a:p>
          <a:p>
            <a:pPr lvl="1"/>
            <a:r>
              <a:rPr lang="es-ES_tradnl" dirty="0"/>
              <a:t>Corrigiendo algún comportamiento indeseado</a:t>
            </a:r>
          </a:p>
          <a:p>
            <a:pPr lvl="1"/>
            <a:r>
              <a:rPr lang="es-ES_tradnl" dirty="0"/>
              <a:t>Adaptándola a un nuevo contexto</a:t>
            </a:r>
          </a:p>
          <a:p>
            <a:r>
              <a:rPr lang="es-ES_tradnl" u="sng" dirty="0"/>
              <a:t>Integración</a:t>
            </a:r>
            <a:r>
              <a:rPr lang="es-ES_tradnl" dirty="0"/>
              <a:t>: Conectar una aplicación a otro sistema existente</a:t>
            </a:r>
          </a:p>
          <a:p>
            <a:pPr lvl="1"/>
            <a:r>
              <a:rPr lang="es-ES_tradnl" dirty="0"/>
              <a:t>Distintos grados de integración</a:t>
            </a:r>
          </a:p>
          <a:p>
            <a:pPr lvl="2"/>
            <a:r>
              <a:rPr lang="es-ES_tradnl" dirty="0"/>
              <a:t>Mantenimiento de la independencia?</a:t>
            </a:r>
          </a:p>
          <a:p>
            <a:pPr lvl="1"/>
            <a:r>
              <a:rPr lang="es-ES_tradnl" dirty="0"/>
              <a:t>Interoperabilidad</a:t>
            </a:r>
          </a:p>
          <a:p>
            <a:endParaRPr lang="es-ES" dirty="0"/>
          </a:p>
        </p:txBody>
      </p:sp>
    </p:spTree>
    <p:extLst>
      <p:ext uri="{BB962C8B-B14F-4D97-AF65-F5344CB8AC3E}">
        <p14:creationId xmlns:p14="http://schemas.microsoft.com/office/powerpoint/2010/main" val="2695029483"/>
      </p:ext>
    </p:extLst>
  </p:cSld>
  <p:clrMapOvr>
    <a:masterClrMapping/>
  </p:clrMapOvr>
  <p:timing>
    <p:tnLst>
      <p:par>
        <p:cTn id="1" dur="indefinite" restart="never" nodeType="tmRoot"/>
      </p:par>
    </p:tn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Título"/>
          <p:cNvSpPr txBox="1">
            <a:spLocks/>
          </p:cNvSpPr>
          <p:nvPr/>
        </p:nvSpPr>
        <p:spPr>
          <a:xfrm>
            <a:off x="457200" y="274638"/>
            <a:ext cx="8229600" cy="1143000"/>
          </a:xfrm>
          <a:prstGeom prst="rect">
            <a:avLst/>
          </a:prstGeom>
        </p:spPr>
        <p:txBody>
          <a:bodyPr/>
          <a:lst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a:lstStyle>
          <a:p>
            <a:r>
              <a:rPr lang="es-ES_tradnl" kern="0"/>
              <a:t>Mantenimiento</a:t>
            </a:r>
            <a:endParaRPr lang="es-ES" kern="0" dirty="0"/>
          </a:p>
        </p:txBody>
      </p:sp>
      <p:sp>
        <p:nvSpPr>
          <p:cNvPr id="5" name="2 Marcador de contenido"/>
          <p:cNvSpPr txBox="1">
            <a:spLocks/>
          </p:cNvSpPr>
          <p:nvPr/>
        </p:nvSpPr>
        <p:spPr>
          <a:xfrm>
            <a:off x="251520" y="1600200"/>
            <a:ext cx="8892480" cy="4533900"/>
          </a:xfrm>
          <a:prstGeom prst="rect">
            <a:avLst/>
          </a:prstGeom>
        </p:spPr>
        <p:txBody>
          <a:bodyPr/>
          <a:lstStyle>
            <a:lvl1pPr marL="342900" indent="-342900" algn="l" rtl="0" eaLnBrk="0" fontAlgn="base" hangingPunct="0">
              <a:spcBef>
                <a:spcPct val="20000"/>
              </a:spcBef>
              <a:spcAft>
                <a:spcPct val="0"/>
              </a:spcAft>
              <a:buClr>
                <a:schemeClr val="hlink"/>
              </a:buClr>
              <a:buFont typeface="Wingdings" pitchFamily="2" charset="2"/>
              <a:buBlip>
                <a:blip r:embed="rId2"/>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5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Blip>
                <a:blip r:embed="rId2"/>
              </a:buBlip>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folHlink"/>
              </a:buClr>
              <a:buSzPct val="5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9pPr>
          </a:lstStyle>
          <a:p>
            <a:r>
              <a:rPr lang="es-ES" kern="0"/>
              <a:t>Desarrollo del software</a:t>
            </a:r>
            <a:endParaRPr lang="es-ES" kern="0" dirty="0"/>
          </a:p>
        </p:txBody>
      </p:sp>
      <p:pic>
        <p:nvPicPr>
          <p:cNvPr id="6" name="Picture 2"/>
          <p:cNvPicPr>
            <a:picLocks noChangeAspect="1" noChangeArrowheads="1"/>
          </p:cNvPicPr>
          <p:nvPr/>
        </p:nvPicPr>
        <p:blipFill>
          <a:blip r:embed="rId3" cstate="print"/>
          <a:srcRect/>
          <a:stretch>
            <a:fillRect/>
          </a:stretch>
        </p:blipFill>
        <p:spPr bwMode="auto">
          <a:xfrm>
            <a:off x="611560" y="2492896"/>
            <a:ext cx="8115300" cy="2600325"/>
          </a:xfrm>
          <a:prstGeom prst="rect">
            <a:avLst/>
          </a:prstGeom>
          <a:noFill/>
          <a:ln w="9525">
            <a:noFill/>
            <a:miter lim="800000"/>
            <a:headEnd/>
            <a:tailEnd/>
          </a:ln>
        </p:spPr>
      </p:pic>
    </p:spTree>
    <p:extLst>
      <p:ext uri="{BB962C8B-B14F-4D97-AF65-F5344CB8AC3E}">
        <p14:creationId xmlns:p14="http://schemas.microsoft.com/office/powerpoint/2010/main" val="3771278874"/>
      </p:ext>
    </p:extLst>
  </p:cSld>
  <p:clrMapOvr>
    <a:masterClrMapping/>
  </p:clrMapOvr>
  <p:timing>
    <p:tnLst>
      <p:par>
        <p:cTn id="1" dur="indefinite" restart="never" nodeType="tmRoot"/>
      </p:par>
    </p:tn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txBox="1">
            <a:spLocks/>
          </p:cNvSpPr>
          <p:nvPr/>
        </p:nvSpPr>
        <p:spPr>
          <a:xfrm>
            <a:off x="457200" y="274638"/>
            <a:ext cx="8229600" cy="1143000"/>
          </a:xfrm>
          <a:prstGeom prst="rect">
            <a:avLst/>
          </a:prstGeom>
        </p:spPr>
        <p:txBody>
          <a:bodyPr/>
          <a:lst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a:lstStyle>
          <a:p>
            <a:r>
              <a:rPr lang="es-ES_tradnl" kern="0"/>
              <a:t>Mantenimiento</a:t>
            </a:r>
            <a:endParaRPr lang="es-ES" kern="0" dirty="0"/>
          </a:p>
        </p:txBody>
      </p:sp>
      <p:sp>
        <p:nvSpPr>
          <p:cNvPr id="3" name="2 Marcador de contenido"/>
          <p:cNvSpPr txBox="1">
            <a:spLocks/>
          </p:cNvSpPr>
          <p:nvPr/>
        </p:nvSpPr>
        <p:spPr>
          <a:xfrm>
            <a:off x="251520" y="1600200"/>
            <a:ext cx="8892480" cy="4533900"/>
          </a:xfrm>
          <a:prstGeom prst="rect">
            <a:avLst/>
          </a:prstGeom>
        </p:spPr>
        <p:txBody>
          <a:bodyPr/>
          <a:lstStyle>
            <a:lvl1pPr marL="342900" indent="-342900" algn="l" rtl="0" eaLnBrk="0" fontAlgn="base" hangingPunct="0">
              <a:spcBef>
                <a:spcPct val="20000"/>
              </a:spcBef>
              <a:spcAft>
                <a:spcPct val="0"/>
              </a:spcAft>
              <a:buClr>
                <a:schemeClr val="hlink"/>
              </a:buClr>
              <a:buFont typeface="Wingdings" pitchFamily="2" charset="2"/>
              <a:buBlip>
                <a:blip r:embed="rId2"/>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5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Blip>
                <a:blip r:embed="rId2"/>
              </a:buBlip>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folHlink"/>
              </a:buClr>
              <a:buSzPct val="5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9pPr>
          </a:lstStyle>
          <a:p>
            <a:r>
              <a:rPr lang="es-ES" kern="0"/>
              <a:t>Desarrollo del software</a:t>
            </a:r>
            <a:endParaRPr lang="es-ES" kern="0" dirty="0"/>
          </a:p>
        </p:txBody>
      </p:sp>
      <p:pic>
        <p:nvPicPr>
          <p:cNvPr id="4" name="Picture 2"/>
          <p:cNvPicPr>
            <a:picLocks noChangeAspect="1" noChangeArrowheads="1"/>
          </p:cNvPicPr>
          <p:nvPr/>
        </p:nvPicPr>
        <p:blipFill>
          <a:blip r:embed="rId3" cstate="print"/>
          <a:srcRect/>
          <a:stretch>
            <a:fillRect/>
          </a:stretch>
        </p:blipFill>
        <p:spPr bwMode="auto">
          <a:xfrm>
            <a:off x="1331640" y="2276872"/>
            <a:ext cx="6840760" cy="4177010"/>
          </a:xfrm>
          <a:prstGeom prst="rect">
            <a:avLst/>
          </a:prstGeom>
          <a:noFill/>
          <a:ln w="9525">
            <a:noFill/>
            <a:miter lim="800000"/>
            <a:headEnd/>
            <a:tailEnd/>
          </a:ln>
        </p:spPr>
      </p:pic>
    </p:spTree>
    <p:extLst>
      <p:ext uri="{BB962C8B-B14F-4D97-AF65-F5344CB8AC3E}">
        <p14:creationId xmlns:p14="http://schemas.microsoft.com/office/powerpoint/2010/main" val="1739880198"/>
      </p:ext>
    </p:extLst>
  </p:cSld>
  <p:clrMapOvr>
    <a:masterClrMapping/>
  </p:clrMapOvr>
  <p:timing>
    <p:tnLst>
      <p:par>
        <p:cTn id="1" dur="indefinite" restart="never" nodeType="tmRoot"/>
      </p:par>
    </p:tn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txBox="1">
            <a:spLocks/>
          </p:cNvSpPr>
          <p:nvPr/>
        </p:nvSpPr>
        <p:spPr>
          <a:xfrm>
            <a:off x="457200" y="274638"/>
            <a:ext cx="8229600" cy="1143000"/>
          </a:xfrm>
          <a:prstGeom prst="rect">
            <a:avLst/>
          </a:prstGeom>
        </p:spPr>
        <p:txBody>
          <a:bodyPr/>
          <a:lst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a:lstStyle>
          <a:p>
            <a:r>
              <a:rPr lang="es-ES_tradnl" kern="0"/>
              <a:t>Mantenimiento</a:t>
            </a:r>
            <a:endParaRPr lang="es-ES" kern="0" dirty="0"/>
          </a:p>
        </p:txBody>
      </p:sp>
      <p:sp>
        <p:nvSpPr>
          <p:cNvPr id="3" name="2 Marcador de contenido"/>
          <p:cNvSpPr txBox="1">
            <a:spLocks/>
          </p:cNvSpPr>
          <p:nvPr/>
        </p:nvSpPr>
        <p:spPr>
          <a:xfrm>
            <a:off x="251520" y="1600200"/>
            <a:ext cx="8892480" cy="4533900"/>
          </a:xfrm>
          <a:prstGeom prst="rect">
            <a:avLst/>
          </a:prstGeom>
        </p:spPr>
        <p:txBody>
          <a:bodyPr/>
          <a:lstStyle>
            <a:lvl1pPr marL="342900" indent="-342900" algn="l" rtl="0" eaLnBrk="0" fontAlgn="base" hangingPunct="0">
              <a:spcBef>
                <a:spcPct val="20000"/>
              </a:spcBef>
              <a:spcAft>
                <a:spcPct val="0"/>
              </a:spcAft>
              <a:buClr>
                <a:schemeClr val="hlink"/>
              </a:buClr>
              <a:buFont typeface="Wingdings" pitchFamily="2" charset="2"/>
              <a:buBlip>
                <a:blip r:embed="rId2"/>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5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Blip>
                <a:blip r:embed="rId2"/>
              </a:buBlip>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folHlink"/>
              </a:buClr>
              <a:buSzPct val="5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9pPr>
          </a:lstStyle>
          <a:p>
            <a:r>
              <a:rPr lang="es-ES" kern="0"/>
              <a:t>Desarrollo del software</a:t>
            </a:r>
            <a:endParaRPr lang="es-ES" kern="0" dirty="0"/>
          </a:p>
        </p:txBody>
      </p:sp>
      <p:pic>
        <p:nvPicPr>
          <p:cNvPr id="4" name="Picture 3"/>
          <p:cNvPicPr>
            <a:picLocks noChangeAspect="1" noChangeArrowheads="1"/>
          </p:cNvPicPr>
          <p:nvPr/>
        </p:nvPicPr>
        <p:blipFill>
          <a:blip r:embed="rId3" cstate="print"/>
          <a:srcRect/>
          <a:stretch>
            <a:fillRect/>
          </a:stretch>
        </p:blipFill>
        <p:spPr bwMode="auto">
          <a:xfrm>
            <a:off x="216557" y="2461692"/>
            <a:ext cx="8825057" cy="3672408"/>
          </a:xfrm>
          <a:prstGeom prst="rect">
            <a:avLst/>
          </a:prstGeom>
          <a:noFill/>
          <a:ln w="9525">
            <a:noFill/>
            <a:miter lim="800000"/>
            <a:headEnd/>
            <a:tailEnd/>
          </a:ln>
        </p:spPr>
      </p:pic>
    </p:spTree>
    <p:extLst>
      <p:ext uri="{BB962C8B-B14F-4D97-AF65-F5344CB8AC3E}">
        <p14:creationId xmlns:p14="http://schemas.microsoft.com/office/powerpoint/2010/main" val="529300704"/>
      </p:ext>
    </p:extLst>
  </p:cSld>
  <p:clrMapOvr>
    <a:masterClrMapping/>
  </p:clrMapOvr>
  <p:timing>
    <p:tnLst>
      <p:par>
        <p:cTn id="1" dur="indefinite" restart="never" nodeType="tmRoot"/>
      </p:par>
    </p:tn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Costes del mantenimiento</a:t>
            </a:r>
            <a:endParaRPr lang="es-ES" dirty="0"/>
          </a:p>
        </p:txBody>
      </p:sp>
      <p:sp>
        <p:nvSpPr>
          <p:cNvPr id="3" name="2 Marcador de contenido"/>
          <p:cNvSpPr>
            <a:spLocks noGrp="1"/>
          </p:cNvSpPr>
          <p:nvPr>
            <p:ph idx="1"/>
          </p:nvPr>
        </p:nvSpPr>
        <p:spPr>
          <a:xfrm>
            <a:off x="251520" y="1600200"/>
            <a:ext cx="8892480" cy="4533900"/>
          </a:xfrm>
        </p:spPr>
        <p:txBody>
          <a:bodyPr/>
          <a:lstStyle/>
          <a:p>
            <a:r>
              <a:rPr lang="es-ES_tradnl" dirty="0"/>
              <a:t>40-80% inversión total en software</a:t>
            </a:r>
          </a:p>
          <a:p>
            <a:pPr lvl="1"/>
            <a:r>
              <a:rPr lang="es-ES_tradnl" dirty="0"/>
              <a:t>Estudio sobre 487 empresas software</a:t>
            </a:r>
          </a:p>
          <a:p>
            <a:pPr lvl="2"/>
            <a:r>
              <a:rPr lang="es-ES_tradnl" dirty="0"/>
              <a:t>48% mantenimiento, 46% nuevos desarrollos, 6% otros</a:t>
            </a:r>
          </a:p>
          <a:p>
            <a:r>
              <a:rPr lang="es-ES_tradnl" dirty="0"/>
              <a:t>Grandes cantidades de código legado</a:t>
            </a:r>
          </a:p>
          <a:p>
            <a:pPr lvl="1"/>
            <a:r>
              <a:rPr lang="es-ES_tradnl" dirty="0"/>
              <a:t>US/</a:t>
            </a:r>
            <a:r>
              <a:rPr lang="es-ES_tradnl" dirty="0" err="1"/>
              <a:t>DoD</a:t>
            </a:r>
            <a:r>
              <a:rPr lang="es-ES_tradnl" dirty="0"/>
              <a:t>: 1.4K M LOC en SI de no combatientes, 1700 centros de datos, $9K M / año</a:t>
            </a:r>
          </a:p>
          <a:p>
            <a:pPr lvl="1"/>
            <a:r>
              <a:rPr lang="es-ES_tradnl" dirty="0"/>
              <a:t>Boeing, nóminas 650K LOC Cobol (1999) </a:t>
            </a:r>
          </a:p>
          <a:p>
            <a:pPr lvl="1"/>
            <a:r>
              <a:rPr lang="es-ES_tradnl" dirty="0"/>
              <a:t>Bell </a:t>
            </a:r>
            <a:r>
              <a:rPr lang="es-ES_tradnl" dirty="0" err="1"/>
              <a:t>Northern</a:t>
            </a:r>
            <a:r>
              <a:rPr lang="es-ES_tradnl" dirty="0"/>
              <a:t> </a:t>
            </a:r>
            <a:r>
              <a:rPr lang="es-ES_tradnl" dirty="0" err="1"/>
              <a:t>Research</a:t>
            </a:r>
            <a:r>
              <a:rPr lang="es-ES_tradnl" dirty="0"/>
              <a:t>, 12M LOC (ensamblador + </a:t>
            </a:r>
            <a:r>
              <a:rPr lang="es-ES_tradnl" dirty="0" err="1"/>
              <a:t>leng</a:t>
            </a:r>
            <a:r>
              <a:rPr lang="es-ES_tradnl" dirty="0"/>
              <a:t>. Alto nivel), 1M LOC se revisa al año</a:t>
            </a:r>
          </a:p>
          <a:p>
            <a:endParaRPr lang="es-ES" dirty="0"/>
          </a:p>
        </p:txBody>
      </p:sp>
    </p:spTree>
    <p:extLst>
      <p:ext uri="{BB962C8B-B14F-4D97-AF65-F5344CB8AC3E}">
        <p14:creationId xmlns:p14="http://schemas.microsoft.com/office/powerpoint/2010/main" val="201317751"/>
      </p:ext>
    </p:extLst>
  </p:cSld>
  <p:clrMapOvr>
    <a:masterClrMapping/>
  </p:clrMapOvr>
  <p:timing>
    <p:tnLst>
      <p:par>
        <p:cTn id="1" dur="indefinite" restart="never" nodeType="tmRoot"/>
      </p:par>
    </p:tn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Título"/>
          <p:cNvSpPr txBox="1">
            <a:spLocks/>
          </p:cNvSpPr>
          <p:nvPr/>
        </p:nvSpPr>
        <p:spPr>
          <a:xfrm>
            <a:off x="457200" y="274638"/>
            <a:ext cx="8229600" cy="1143000"/>
          </a:xfrm>
          <a:prstGeom prst="rect">
            <a:avLst/>
          </a:prstGeom>
        </p:spPr>
        <p:txBody>
          <a:bodyPr/>
          <a:lst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a:lstStyle>
          <a:p>
            <a:r>
              <a:rPr lang="es-ES_tradnl" kern="0"/>
              <a:t>Mantenimiento</a:t>
            </a:r>
            <a:endParaRPr lang="es-ES" kern="0" dirty="0"/>
          </a:p>
        </p:txBody>
      </p:sp>
      <p:sp>
        <p:nvSpPr>
          <p:cNvPr id="5" name="2 Marcador de contenido"/>
          <p:cNvSpPr txBox="1">
            <a:spLocks/>
          </p:cNvSpPr>
          <p:nvPr/>
        </p:nvSpPr>
        <p:spPr>
          <a:xfrm>
            <a:off x="251520" y="1600200"/>
            <a:ext cx="8892480" cy="4533900"/>
          </a:xfrm>
          <a:prstGeom prst="rect">
            <a:avLst/>
          </a:prstGeom>
        </p:spPr>
        <p:txBody>
          <a:bodyPr/>
          <a:lstStyle>
            <a:lvl1pPr marL="342900" indent="-342900" algn="l" rtl="0" eaLnBrk="0" fontAlgn="base" hangingPunct="0">
              <a:spcBef>
                <a:spcPct val="20000"/>
              </a:spcBef>
              <a:spcAft>
                <a:spcPct val="0"/>
              </a:spcAft>
              <a:buClr>
                <a:schemeClr val="hlink"/>
              </a:buClr>
              <a:buFont typeface="Wingdings" pitchFamily="2" charset="2"/>
              <a:buBlip>
                <a:blip r:embed="rId2"/>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5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Blip>
                <a:blip r:embed="rId2"/>
              </a:buBlip>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folHlink"/>
              </a:buClr>
              <a:buSzPct val="5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9pPr>
          </a:lstStyle>
          <a:p>
            <a:r>
              <a:rPr lang="es-ES_tradnl" kern="0"/>
              <a:t>Incremento de costes</a:t>
            </a:r>
          </a:p>
          <a:p>
            <a:endParaRPr lang="es-ES" kern="0" dirty="0"/>
          </a:p>
        </p:txBody>
      </p:sp>
      <p:pic>
        <p:nvPicPr>
          <p:cNvPr id="6" name="Picture 2"/>
          <p:cNvPicPr>
            <a:picLocks noChangeAspect="1" noChangeArrowheads="1"/>
          </p:cNvPicPr>
          <p:nvPr/>
        </p:nvPicPr>
        <p:blipFill>
          <a:blip r:embed="rId3" cstate="print"/>
          <a:srcRect/>
          <a:stretch>
            <a:fillRect/>
          </a:stretch>
        </p:blipFill>
        <p:spPr bwMode="auto">
          <a:xfrm>
            <a:off x="285383" y="2492896"/>
            <a:ext cx="8527881" cy="4032448"/>
          </a:xfrm>
          <a:prstGeom prst="rect">
            <a:avLst/>
          </a:prstGeom>
          <a:noFill/>
          <a:ln w="9525">
            <a:noFill/>
            <a:miter lim="800000"/>
            <a:headEnd/>
            <a:tailEnd/>
          </a:ln>
        </p:spPr>
      </p:pic>
    </p:spTree>
    <p:extLst>
      <p:ext uri="{BB962C8B-B14F-4D97-AF65-F5344CB8AC3E}">
        <p14:creationId xmlns:p14="http://schemas.microsoft.com/office/powerpoint/2010/main" val="224108503"/>
      </p:ext>
    </p:extLst>
  </p:cSld>
  <p:clrMapOvr>
    <a:masterClrMapping/>
  </p:clrMapOvr>
  <p:timing>
    <p:tnLst>
      <p:par>
        <p:cTn id="1" dur="indefinite" restart="never" nodeType="tmRoot"/>
      </p:par>
    </p:tn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2 Marcador de contenido"/>
          <p:cNvSpPr txBox="1">
            <a:spLocks/>
          </p:cNvSpPr>
          <p:nvPr/>
        </p:nvSpPr>
        <p:spPr bwMode="auto">
          <a:xfrm>
            <a:off x="4644007" y="1700808"/>
            <a:ext cx="4391393" cy="4533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hlink"/>
              </a:buClr>
              <a:buFont typeface="Wingdings" pitchFamily="2" charset="2"/>
              <a:buBlip>
                <a:blip r:embed="rId2"/>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5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Blip>
                <a:blip r:embed="rId2"/>
              </a:buBlip>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folHlink"/>
              </a:buClr>
              <a:buSzPct val="5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9pPr>
          </a:lstStyle>
          <a:p>
            <a:r>
              <a:rPr lang="es-ES_tradnl" sz="2400" dirty="0"/>
              <a:t>Adaptativo (25%)</a:t>
            </a:r>
          </a:p>
          <a:p>
            <a:pPr lvl="1"/>
            <a:r>
              <a:rPr lang="es-ES_tradnl" sz="2000" dirty="0"/>
              <a:t>18% al entorno de datos</a:t>
            </a:r>
          </a:p>
          <a:p>
            <a:pPr lvl="1"/>
            <a:r>
              <a:rPr lang="es-ES_tradnl" sz="2000" dirty="0"/>
              <a:t>7% por cambios hardware/SO</a:t>
            </a:r>
          </a:p>
          <a:p>
            <a:endParaRPr lang="es-ES" sz="2000" dirty="0"/>
          </a:p>
          <a:p>
            <a:r>
              <a:rPr lang="es-ES_tradnl" sz="2400" kern="0" dirty="0"/>
              <a:t>Prevenir fallos (4%)</a:t>
            </a:r>
          </a:p>
          <a:p>
            <a:pPr lvl="1"/>
            <a:r>
              <a:rPr lang="es-ES_tradnl" sz="2000" kern="0" dirty="0"/>
              <a:t>Mejorar eficiencia, fiabilidad del código</a:t>
            </a:r>
          </a:p>
          <a:p>
            <a:pPr lvl="1"/>
            <a:r>
              <a:rPr lang="es-ES_tradnl" sz="2000" kern="0" dirty="0"/>
              <a:t>Facilitar futuras evoluciones</a:t>
            </a:r>
          </a:p>
          <a:p>
            <a:endParaRPr lang="es-ES" sz="2000" kern="0" dirty="0"/>
          </a:p>
        </p:txBody>
      </p:sp>
      <p:sp>
        <p:nvSpPr>
          <p:cNvPr id="2" name="1 Título"/>
          <p:cNvSpPr>
            <a:spLocks noGrp="1"/>
          </p:cNvSpPr>
          <p:nvPr>
            <p:ph type="title"/>
          </p:nvPr>
        </p:nvSpPr>
        <p:spPr/>
        <p:txBody>
          <a:bodyPr/>
          <a:lstStyle/>
          <a:p>
            <a:r>
              <a:rPr lang="es-ES_tradnl" dirty="0"/>
              <a:t>Distribución del coste de mantenimiento</a:t>
            </a:r>
            <a:endParaRPr lang="es-ES" dirty="0"/>
          </a:p>
        </p:txBody>
      </p:sp>
      <p:sp>
        <p:nvSpPr>
          <p:cNvPr id="3" name="2 Marcador de contenido"/>
          <p:cNvSpPr>
            <a:spLocks noGrp="1"/>
          </p:cNvSpPr>
          <p:nvPr>
            <p:ph idx="1"/>
          </p:nvPr>
        </p:nvSpPr>
        <p:spPr>
          <a:xfrm>
            <a:off x="195336" y="1412776"/>
            <a:ext cx="4773216" cy="4533900"/>
          </a:xfrm>
        </p:spPr>
        <p:txBody>
          <a:bodyPr/>
          <a:lstStyle/>
          <a:p>
            <a:r>
              <a:rPr lang="es-ES_tradnl" sz="2400" dirty="0"/>
              <a:t>Correctivo (21%)</a:t>
            </a:r>
          </a:p>
          <a:p>
            <a:pPr lvl="1"/>
            <a:r>
              <a:rPr lang="es-ES_tradnl" sz="2000" dirty="0"/>
              <a:t>12% defectos urgentes</a:t>
            </a:r>
          </a:p>
          <a:p>
            <a:pPr lvl="1"/>
            <a:r>
              <a:rPr lang="es-ES_tradnl" sz="2000" dirty="0"/>
              <a:t>9% defectos no urgentes</a:t>
            </a:r>
          </a:p>
          <a:p>
            <a:r>
              <a:rPr lang="es-ES_tradnl" sz="2400" dirty="0"/>
              <a:t>Perfectivo (50%)</a:t>
            </a:r>
          </a:p>
          <a:p>
            <a:pPr lvl="1"/>
            <a:r>
              <a:rPr lang="es-ES_tradnl" sz="2000" dirty="0"/>
              <a:t>Mejoras, + funcionalidades </a:t>
            </a:r>
          </a:p>
          <a:p>
            <a:pPr lvl="1"/>
            <a:r>
              <a:rPr lang="es-ES_tradnl" sz="2000" dirty="0"/>
              <a:t>41% para los usuarios</a:t>
            </a:r>
          </a:p>
          <a:p>
            <a:pPr lvl="1"/>
            <a:r>
              <a:rPr lang="es-ES_tradnl" sz="2000" dirty="0"/>
              <a:t>6% en documentación</a:t>
            </a:r>
          </a:p>
          <a:p>
            <a:pPr lvl="1"/>
            <a:r>
              <a:rPr lang="es-ES_tradnl" sz="2000" dirty="0"/>
              <a:t>3% otras</a:t>
            </a:r>
          </a:p>
          <a:p>
            <a:pPr lvl="1"/>
            <a:endParaRPr lang="es-ES_tradnl" sz="2000" dirty="0"/>
          </a:p>
        </p:txBody>
      </p:sp>
      <p:pic>
        <p:nvPicPr>
          <p:cNvPr id="2050" name="Picture 2" descr="https://encrypted-tbn2.gstatic.com/images?q=tbn:ANd9GcSJvJetNupf_r4W6RJengkN1b24nGo22vOhTrL6RrdbxNIwZ0S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41425" y="4792976"/>
            <a:ext cx="2402575" cy="206502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7"/>
          <p:cNvPicPr>
            <a:picLocks noChangeAspect="1" noChangeArrowheads="1"/>
          </p:cNvPicPr>
          <p:nvPr/>
        </p:nvPicPr>
        <p:blipFill>
          <a:blip r:embed="rId4" cstate="print"/>
          <a:srcRect/>
          <a:stretch>
            <a:fillRect/>
          </a:stretch>
        </p:blipFill>
        <p:spPr bwMode="auto">
          <a:xfrm>
            <a:off x="-11704" y="4676618"/>
            <a:ext cx="4805784" cy="2297740"/>
          </a:xfrm>
          <a:prstGeom prst="rect">
            <a:avLst/>
          </a:prstGeom>
          <a:noFill/>
          <a:ln w="9525">
            <a:noFill/>
            <a:miter lim="800000"/>
            <a:headEnd/>
            <a:tailEnd/>
          </a:ln>
        </p:spPr>
      </p:pic>
    </p:spTree>
    <p:extLst>
      <p:ext uri="{BB962C8B-B14F-4D97-AF65-F5344CB8AC3E}">
        <p14:creationId xmlns:p14="http://schemas.microsoft.com/office/powerpoint/2010/main" val="1063440388"/>
      </p:ext>
    </p:extLst>
  </p:cSld>
  <p:clrMapOvr>
    <a:masterClrMapping/>
  </p:clrMapOvr>
  <p:timing>
    <p:tnLst>
      <p:par>
        <p:cTn id="1" dur="indefinite" restart="never" nodeType="tmRoot"/>
      </p:par>
    </p:tn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Ingeniería inversa</a:t>
            </a:r>
            <a:endParaRPr lang="es-ES" dirty="0"/>
          </a:p>
        </p:txBody>
      </p:sp>
      <p:sp>
        <p:nvSpPr>
          <p:cNvPr id="3" name="2 Marcador de contenido"/>
          <p:cNvSpPr>
            <a:spLocks noGrp="1"/>
          </p:cNvSpPr>
          <p:nvPr>
            <p:ph idx="1"/>
          </p:nvPr>
        </p:nvSpPr>
        <p:spPr>
          <a:xfrm>
            <a:off x="467544" y="1484784"/>
            <a:ext cx="8507288" cy="4533900"/>
          </a:xfrm>
        </p:spPr>
        <p:txBody>
          <a:bodyPr/>
          <a:lstStyle/>
          <a:p>
            <a:r>
              <a:rPr lang="es-ES_tradnl" sz="2800" dirty="0"/>
              <a:t>Obtener información de un sistema del que no se dispone de documentación</a:t>
            </a:r>
          </a:p>
          <a:p>
            <a:pPr lvl="1"/>
            <a:r>
              <a:rPr lang="es-ES_tradnl" sz="2400" dirty="0"/>
              <a:t>Para saber qué hace y cómo funciona</a:t>
            </a:r>
          </a:p>
          <a:p>
            <a:pPr lvl="2"/>
            <a:r>
              <a:rPr lang="es-ES_tradnl" sz="2000" dirty="0"/>
              <a:t>Modernización, interoperabilidad, documentar, hardware obsoleto, análisis de seguridad, arreglar errores, clonar, aprender/enseñar, espionaje comercial</a:t>
            </a:r>
          </a:p>
          <a:p>
            <a:pPr lvl="1"/>
            <a:r>
              <a:rPr lang="es-ES_tradnl" sz="2400" dirty="0"/>
              <a:t>Orígenes: Espionaje militar</a:t>
            </a:r>
          </a:p>
          <a:p>
            <a:pPr lvl="2"/>
            <a:r>
              <a:rPr lang="es-ES_tradnl" sz="2000" dirty="0"/>
              <a:t>aviones, misiles capturados</a:t>
            </a:r>
          </a:p>
          <a:p>
            <a:r>
              <a:rPr lang="es-ES_tradnl" sz="2800" dirty="0"/>
              <a:t>Legalidad?</a:t>
            </a:r>
          </a:p>
          <a:p>
            <a:pPr lvl="1"/>
            <a:r>
              <a:rPr lang="es-ES_tradnl" sz="2400" dirty="0"/>
              <a:t>Patentes: USA vs. Europa</a:t>
            </a:r>
          </a:p>
          <a:p>
            <a:pPr lvl="1"/>
            <a:r>
              <a:rPr lang="es-ES_tradnl" sz="2400" dirty="0"/>
              <a:t>Permitida sólo para interoperabilidad</a:t>
            </a:r>
          </a:p>
          <a:p>
            <a:pPr lvl="2"/>
            <a:r>
              <a:rPr lang="es-ES_tradnl" sz="2000" dirty="0"/>
              <a:t>No para crear productos competitivos</a:t>
            </a:r>
          </a:p>
          <a:p>
            <a:pPr lvl="2"/>
            <a:r>
              <a:rPr lang="es-ES_tradnl" sz="2000" dirty="0"/>
              <a:t>No para publicar dicha información</a:t>
            </a:r>
          </a:p>
        </p:txBody>
      </p:sp>
    </p:spTree>
    <p:extLst>
      <p:ext uri="{BB962C8B-B14F-4D97-AF65-F5344CB8AC3E}">
        <p14:creationId xmlns:p14="http://schemas.microsoft.com/office/powerpoint/2010/main" val="2342819330"/>
      </p:ext>
    </p:extLst>
  </p:cSld>
  <p:clrMapOvr>
    <a:masterClrMapping/>
  </p:clrMapOvr>
  <p:timing>
    <p:tnLst>
      <p:par>
        <p:cTn id="1" dur="indefinite" restart="never" nodeType="tmRoot"/>
      </p:par>
    </p:tn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Ingeniería inversa</a:t>
            </a:r>
            <a:endParaRPr lang="es-ES" dirty="0"/>
          </a:p>
        </p:txBody>
      </p:sp>
      <p:sp>
        <p:nvSpPr>
          <p:cNvPr id="3" name="2 Marcador de contenido"/>
          <p:cNvSpPr>
            <a:spLocks noGrp="1"/>
          </p:cNvSpPr>
          <p:nvPr>
            <p:ph idx="1"/>
          </p:nvPr>
        </p:nvSpPr>
        <p:spPr/>
        <p:txBody>
          <a:bodyPr/>
          <a:lstStyle/>
          <a:p>
            <a:r>
              <a:rPr lang="es-ES_tradnl" dirty="0"/>
              <a:t>Aplicada a software, hardware, protocolos</a:t>
            </a:r>
          </a:p>
          <a:p>
            <a:r>
              <a:rPr lang="es-ES_tradnl" dirty="0"/>
              <a:t>Algunas técnicas</a:t>
            </a:r>
          </a:p>
          <a:p>
            <a:pPr lvl="1"/>
            <a:r>
              <a:rPr lang="es-ES_tradnl" dirty="0"/>
              <a:t>Análisis por observación</a:t>
            </a:r>
          </a:p>
          <a:p>
            <a:pPr lvl="2"/>
            <a:r>
              <a:rPr lang="es-ES_tradnl" dirty="0"/>
              <a:t>Entrada </a:t>
            </a:r>
            <a:r>
              <a:rPr lang="es-ES_tradnl" dirty="0">
                <a:sym typeface="Wingdings" panose="05000000000000000000" pitchFamily="2" charset="2"/>
              </a:rPr>
              <a:t> salida?? (software, hardware)</a:t>
            </a:r>
          </a:p>
          <a:p>
            <a:pPr lvl="2"/>
            <a:r>
              <a:rPr lang="es-ES_tradnl" dirty="0">
                <a:sym typeface="Wingdings" panose="05000000000000000000" pitchFamily="2" charset="2"/>
              </a:rPr>
              <a:t>Lista mensajes  protocolo??</a:t>
            </a:r>
          </a:p>
          <a:p>
            <a:pPr lvl="1"/>
            <a:r>
              <a:rPr lang="es-ES_tradnl" dirty="0">
                <a:sym typeface="Wingdings" panose="05000000000000000000" pitchFamily="2" charset="2"/>
              </a:rPr>
              <a:t>Desensamblado / </a:t>
            </a:r>
            <a:r>
              <a:rPr lang="es-ES_tradnl" dirty="0" err="1">
                <a:sym typeface="Wingdings" panose="05000000000000000000" pitchFamily="2" charset="2"/>
              </a:rPr>
              <a:t>Decompilación</a:t>
            </a:r>
            <a:r>
              <a:rPr lang="es-ES_tradnl" dirty="0">
                <a:sym typeface="Wingdings" panose="05000000000000000000" pitchFamily="2" charset="2"/>
              </a:rPr>
              <a:t> (software)</a:t>
            </a:r>
          </a:p>
          <a:p>
            <a:pPr lvl="1"/>
            <a:r>
              <a:rPr lang="es-ES_tradnl" dirty="0">
                <a:sym typeface="Wingdings" panose="05000000000000000000" pitchFamily="2" charset="2"/>
              </a:rPr>
              <a:t>Decapado chips + microscopio (hardware)</a:t>
            </a:r>
            <a:endParaRPr lang="es-ES" dirty="0"/>
          </a:p>
          <a:p>
            <a:r>
              <a:rPr lang="es-ES_tradnl" dirty="0"/>
              <a:t>Muchos casos reales de ingeniería inversa</a:t>
            </a:r>
            <a:endParaRPr lang="es-ES" dirty="0"/>
          </a:p>
        </p:txBody>
      </p:sp>
    </p:spTree>
    <p:extLst>
      <p:ext uri="{BB962C8B-B14F-4D97-AF65-F5344CB8AC3E}">
        <p14:creationId xmlns:p14="http://schemas.microsoft.com/office/powerpoint/2010/main" val="3637185688"/>
      </p:ext>
    </p:extLst>
  </p:cSld>
  <p:clrMapOvr>
    <a:masterClrMapping/>
  </p:clrMapOvr>
  <p:timing>
    <p:tnLst>
      <p:par>
        <p:cTn id="1" dur="indefinite" restart="never" nodeType="tmRoot"/>
      </p:par>
    </p:tn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Caso real: Samba</a:t>
            </a:r>
            <a:endParaRPr lang="es-ES" dirty="0"/>
          </a:p>
        </p:txBody>
      </p:sp>
      <p:sp>
        <p:nvSpPr>
          <p:cNvPr id="3" name="2 Marcador de contenido"/>
          <p:cNvSpPr>
            <a:spLocks noGrp="1"/>
          </p:cNvSpPr>
          <p:nvPr>
            <p:ph idx="1"/>
          </p:nvPr>
        </p:nvSpPr>
        <p:spPr>
          <a:xfrm>
            <a:off x="457200" y="1600200"/>
            <a:ext cx="8686800" cy="4533900"/>
          </a:xfrm>
        </p:spPr>
        <p:txBody>
          <a:bodyPr/>
          <a:lstStyle/>
          <a:p>
            <a:r>
              <a:rPr lang="es-ES_tradnl" sz="2800" dirty="0"/>
              <a:t>Implementación libre para UNIX del protocolo de ficheros compartidos de Microsoft Windows</a:t>
            </a:r>
          </a:p>
          <a:p>
            <a:pPr lvl="1"/>
            <a:r>
              <a:rPr lang="es-ES_tradnl" sz="2400" dirty="0"/>
              <a:t>Ordenadores UNIX/Linux </a:t>
            </a:r>
            <a:r>
              <a:rPr lang="es-ES_tradnl" sz="2400" dirty="0">
                <a:sym typeface="Wingdings" panose="05000000000000000000" pitchFamily="2" charset="2"/>
              </a:rPr>
              <a:t> nodos red Microsoft</a:t>
            </a:r>
          </a:p>
          <a:p>
            <a:r>
              <a:rPr lang="es-ES_tradnl" sz="2800" dirty="0">
                <a:sym typeface="Wingdings" panose="05000000000000000000" pitchFamily="2" charset="2"/>
              </a:rPr>
              <a:t>Acceder desde UNIX/Linux a sistemas de ficheros Windows… </a:t>
            </a:r>
          </a:p>
          <a:p>
            <a:pPr lvl="1"/>
            <a:r>
              <a:rPr lang="es-ES_tradnl" sz="2400" dirty="0">
                <a:sym typeface="Wingdings" panose="05000000000000000000" pitchFamily="2" charset="2"/>
              </a:rPr>
              <a:t>Montar FS Windows como dispositivos locales </a:t>
            </a:r>
          </a:p>
          <a:p>
            <a:r>
              <a:rPr lang="es-ES_tradnl" sz="2800" dirty="0">
                <a:sym typeface="Wingdings" panose="05000000000000000000" pitchFamily="2" charset="2"/>
              </a:rPr>
              <a:t>…y viceversa</a:t>
            </a:r>
          </a:p>
          <a:p>
            <a:pPr marL="742950" lvl="2" indent="-342900"/>
            <a:r>
              <a:rPr lang="es-ES_tradnl" dirty="0">
                <a:sym typeface="Wingdings" panose="05000000000000000000" pitchFamily="2" charset="2"/>
              </a:rPr>
              <a:t>FS UNIX  carpetas de red en Windows</a:t>
            </a:r>
          </a:p>
          <a:p>
            <a:pPr marL="342900" lvl="1" indent="-342900"/>
            <a:r>
              <a:rPr lang="es-ES_tradnl" sz="3200" dirty="0" err="1">
                <a:sym typeface="Wingdings" panose="05000000000000000000" pitchFamily="2" charset="2"/>
              </a:rPr>
              <a:t>Smbclient</a:t>
            </a:r>
            <a:r>
              <a:rPr lang="es-ES_tradnl" sz="3200" dirty="0">
                <a:sym typeface="Wingdings" panose="05000000000000000000" pitchFamily="2" charset="2"/>
              </a:rPr>
              <a:t> </a:t>
            </a:r>
            <a:r>
              <a:rPr lang="es-ES_tradnl" sz="3200" dirty="0">
                <a:latin typeface="Trebuchet MS"/>
                <a:sym typeface="Wingdings" panose="05000000000000000000" pitchFamily="2" charset="2"/>
              </a:rPr>
              <a:t>≈ FTP para Samba</a:t>
            </a:r>
          </a:p>
          <a:p>
            <a:r>
              <a:rPr lang="es-ES_tradnl" sz="2800" dirty="0">
                <a:sym typeface="Wingdings" panose="05000000000000000000" pitchFamily="2" charset="2"/>
              </a:rPr>
              <a:t>Implementa 12 servicios y 12 protocolos</a:t>
            </a:r>
          </a:p>
          <a:p>
            <a:pPr lvl="1"/>
            <a:r>
              <a:rPr lang="es-ES_tradnl" sz="2400" dirty="0">
                <a:sym typeface="Wingdings" panose="05000000000000000000" pitchFamily="2" charset="2"/>
              </a:rPr>
              <a:t>NetBIOS, SMB, WINS, etc.</a:t>
            </a:r>
          </a:p>
        </p:txBody>
      </p:sp>
      <p:pic>
        <p:nvPicPr>
          <p:cNvPr id="2052" name="Picture 4" descr="http://www.elboby.com/wp-content/uploads/2012/10/linux-samba-np.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69808" y="4499148"/>
            <a:ext cx="1766688" cy="20982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4023558"/>
      </p:ext>
    </p:extLst>
  </p:cSld>
  <p:clrMapOvr>
    <a:masterClrMapping/>
  </p:clrMapOvr>
  <p:timing>
    <p:tnLst>
      <p:par>
        <p:cTn id="1" dur="indefinite" restart="never" nodeType="tmRoot"/>
      </p:par>
    </p:tnLst>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Caso real: Samba</a:t>
            </a:r>
            <a:endParaRPr lang="es-ES" dirty="0"/>
          </a:p>
        </p:txBody>
      </p:sp>
      <p:sp>
        <p:nvSpPr>
          <p:cNvPr id="3" name="2 Marcador de contenido"/>
          <p:cNvSpPr>
            <a:spLocks noGrp="1"/>
          </p:cNvSpPr>
          <p:nvPr>
            <p:ph idx="1"/>
          </p:nvPr>
        </p:nvSpPr>
        <p:spPr>
          <a:xfrm>
            <a:off x="457200" y="1600200"/>
            <a:ext cx="8686800" cy="4533900"/>
          </a:xfrm>
        </p:spPr>
        <p:txBody>
          <a:bodyPr/>
          <a:lstStyle/>
          <a:p>
            <a:r>
              <a:rPr lang="es-ES_tradnl" sz="2800" dirty="0">
                <a:sym typeface="Wingdings" panose="05000000000000000000" pitchFamily="2" charset="2"/>
              </a:rPr>
              <a:t>Objetivo: protocolo </a:t>
            </a:r>
            <a:r>
              <a:rPr lang="es-ES_tradnl" sz="2800" i="1" dirty="0">
                <a:sym typeface="Wingdings" panose="05000000000000000000" pitchFamily="2" charset="2"/>
              </a:rPr>
              <a:t>Server </a:t>
            </a:r>
            <a:r>
              <a:rPr lang="es-ES_tradnl" sz="2800" i="1" dirty="0" err="1">
                <a:sym typeface="Wingdings" panose="05000000000000000000" pitchFamily="2" charset="2"/>
              </a:rPr>
              <a:t>Message</a:t>
            </a:r>
            <a:r>
              <a:rPr lang="es-ES_tradnl" sz="2800" i="1" dirty="0">
                <a:sym typeface="Wingdings" panose="05000000000000000000" pitchFamily="2" charset="2"/>
              </a:rPr>
              <a:t> Block </a:t>
            </a:r>
            <a:r>
              <a:rPr lang="es-ES_tradnl" sz="2800" dirty="0">
                <a:sym typeface="Wingdings" panose="05000000000000000000" pitchFamily="2" charset="2"/>
              </a:rPr>
              <a:t>(SMB)</a:t>
            </a:r>
          </a:p>
          <a:p>
            <a:pPr lvl="1"/>
            <a:r>
              <a:rPr lang="es-ES_tradnl" sz="2400" dirty="0">
                <a:sym typeface="Wingdings" panose="05000000000000000000" pitchFamily="2" charset="2"/>
              </a:rPr>
              <a:t>IBM  Microsoft (desde Windows 2000)</a:t>
            </a:r>
          </a:p>
          <a:p>
            <a:pPr lvl="1"/>
            <a:r>
              <a:rPr lang="es-ES_tradnl" sz="2400" dirty="0">
                <a:sym typeface="Wingdings" panose="05000000000000000000" pitchFamily="2" charset="2"/>
              </a:rPr>
              <a:t>1998  </a:t>
            </a:r>
            <a:r>
              <a:rPr lang="es-ES_tradnl" sz="2400" i="1" dirty="0" err="1">
                <a:sym typeface="Wingdings" panose="05000000000000000000" pitchFamily="2" charset="2"/>
              </a:rPr>
              <a:t>Common</a:t>
            </a:r>
            <a:r>
              <a:rPr lang="es-ES_tradnl" sz="2400" i="1" dirty="0">
                <a:sym typeface="Wingdings" panose="05000000000000000000" pitchFamily="2" charset="2"/>
              </a:rPr>
              <a:t> Internet File </a:t>
            </a:r>
            <a:r>
              <a:rPr lang="es-ES_tradnl" sz="2400" i="1" dirty="0" err="1">
                <a:sym typeface="Wingdings" panose="05000000000000000000" pitchFamily="2" charset="2"/>
              </a:rPr>
              <a:t>System</a:t>
            </a:r>
            <a:r>
              <a:rPr lang="es-ES_tradnl" sz="2400" i="1" dirty="0">
                <a:sym typeface="Wingdings" panose="05000000000000000000" pitchFamily="2" charset="2"/>
              </a:rPr>
              <a:t> </a:t>
            </a:r>
            <a:r>
              <a:rPr lang="es-ES_tradnl" sz="2400" dirty="0">
                <a:sym typeface="Wingdings" panose="05000000000000000000" pitchFamily="2" charset="2"/>
              </a:rPr>
              <a:t>(CIFS)</a:t>
            </a:r>
          </a:p>
          <a:p>
            <a:pPr lvl="1"/>
            <a:r>
              <a:rPr lang="es-ES_tradnl" sz="2400" dirty="0">
                <a:sym typeface="Wingdings" panose="05000000000000000000" pitchFamily="2" charset="2"/>
              </a:rPr>
              <a:t>Compartir por red archivos/impresoras en Windows/DOS</a:t>
            </a:r>
          </a:p>
          <a:p>
            <a:r>
              <a:rPr lang="es-ES_tradnl" sz="2800" dirty="0">
                <a:sym typeface="Wingdings" panose="05000000000000000000" pitchFamily="2" charset="2"/>
              </a:rPr>
              <a:t>Método: </a:t>
            </a:r>
            <a:r>
              <a:rPr lang="es-ES_tradnl" sz="2800" i="1" dirty="0" err="1">
                <a:sym typeface="Wingdings" panose="05000000000000000000" pitchFamily="2" charset="2"/>
              </a:rPr>
              <a:t>sniffer</a:t>
            </a:r>
            <a:r>
              <a:rPr lang="es-ES_tradnl" sz="2800" dirty="0">
                <a:sym typeface="Wingdings" panose="05000000000000000000" pitchFamily="2" charset="2"/>
              </a:rPr>
              <a:t> del tráfico de red</a:t>
            </a:r>
          </a:p>
          <a:p>
            <a:r>
              <a:rPr lang="es-ES_tradnl" sz="2800" dirty="0">
                <a:sym typeface="Wingdings" panose="05000000000000000000" pitchFamily="2" charset="2"/>
              </a:rPr>
              <a:t>Programas </a:t>
            </a:r>
            <a:r>
              <a:rPr lang="es-ES_tradnl" sz="2800" dirty="0" err="1">
                <a:sym typeface="Wingdings" panose="05000000000000000000" pitchFamily="2" charset="2"/>
              </a:rPr>
              <a:t>Sniffer</a:t>
            </a:r>
            <a:endParaRPr lang="es-ES_tradnl" sz="2800" dirty="0">
              <a:sym typeface="Wingdings" panose="05000000000000000000" pitchFamily="2" charset="2"/>
            </a:endParaRPr>
          </a:p>
          <a:p>
            <a:pPr lvl="1"/>
            <a:r>
              <a:rPr lang="es-ES_tradnl" sz="2400" dirty="0">
                <a:sym typeface="Wingdings" panose="05000000000000000000" pitchFamily="2" charset="2"/>
              </a:rPr>
              <a:t>Analizan los paquetes de red no dirigidos a ti</a:t>
            </a:r>
          </a:p>
          <a:p>
            <a:pPr lvl="1"/>
            <a:r>
              <a:rPr lang="es-ES_tradnl" sz="2400" dirty="0">
                <a:sym typeface="Wingdings" panose="05000000000000000000" pitchFamily="2" charset="2"/>
              </a:rPr>
              <a:t>Tarjeta red</a:t>
            </a:r>
          </a:p>
          <a:p>
            <a:pPr lvl="2"/>
            <a:r>
              <a:rPr lang="es-ES_tradnl" sz="2000" dirty="0">
                <a:sym typeface="Wingdings" panose="05000000000000000000" pitchFamily="2" charset="2"/>
              </a:rPr>
              <a:t> modo </a:t>
            </a:r>
            <a:r>
              <a:rPr lang="es-ES_tradnl" sz="2000" dirty="0" err="1">
                <a:sym typeface="Wingdings" panose="05000000000000000000" pitchFamily="2" charset="2"/>
              </a:rPr>
              <a:t>promíscuo</a:t>
            </a:r>
            <a:r>
              <a:rPr lang="es-ES_tradnl" sz="2000" dirty="0">
                <a:sym typeface="Wingdings" panose="05000000000000000000" pitchFamily="2" charset="2"/>
              </a:rPr>
              <a:t> (</a:t>
            </a:r>
            <a:r>
              <a:rPr lang="es-ES_tradnl" sz="2000" i="1" dirty="0" err="1">
                <a:sym typeface="Wingdings" panose="05000000000000000000" pitchFamily="2" charset="2"/>
              </a:rPr>
              <a:t>wired</a:t>
            </a:r>
            <a:r>
              <a:rPr lang="es-ES_tradnl" sz="2000" dirty="0">
                <a:sym typeface="Wingdings" panose="05000000000000000000" pitchFamily="2" charset="2"/>
              </a:rPr>
              <a:t>) =  Modo monitor (</a:t>
            </a:r>
            <a:r>
              <a:rPr lang="es-ES_tradnl" sz="2000" i="1" dirty="0" err="1">
                <a:sym typeface="Wingdings" panose="05000000000000000000" pitchFamily="2" charset="2"/>
              </a:rPr>
              <a:t>wireless</a:t>
            </a:r>
            <a:r>
              <a:rPr lang="es-ES_tradnl" sz="2000" dirty="0">
                <a:sym typeface="Wingdings" panose="05000000000000000000" pitchFamily="2" charset="2"/>
              </a:rPr>
              <a:t>)</a:t>
            </a:r>
          </a:p>
          <a:p>
            <a:pPr lvl="2"/>
            <a:r>
              <a:rPr lang="es-ES_tradnl" sz="2000" dirty="0">
                <a:sym typeface="Wingdings" panose="05000000000000000000" pitchFamily="2" charset="2"/>
              </a:rPr>
              <a:t> no deshecha paquetes para otros destinos</a:t>
            </a:r>
          </a:p>
          <a:p>
            <a:pPr lvl="1"/>
            <a:r>
              <a:rPr lang="es-ES_tradnl" sz="2400" dirty="0">
                <a:sym typeface="Wingdings" panose="05000000000000000000" pitchFamily="2" charset="2"/>
              </a:rPr>
              <a:t>Interceptan, analizan/copian, vuelven a poner en la red</a:t>
            </a:r>
          </a:p>
          <a:p>
            <a:endParaRPr lang="es-ES" sz="2800" dirty="0"/>
          </a:p>
          <a:p>
            <a:endParaRPr lang="es-ES" sz="2800" dirty="0"/>
          </a:p>
        </p:txBody>
      </p:sp>
    </p:spTree>
    <p:extLst>
      <p:ext uri="{BB962C8B-B14F-4D97-AF65-F5344CB8AC3E}">
        <p14:creationId xmlns:p14="http://schemas.microsoft.com/office/powerpoint/2010/main" val="3871368209"/>
      </p:ext>
    </p:extLst>
  </p:cSld>
  <p:clrMapOvr>
    <a:masterClrMapping/>
  </p:clrMapOvr>
  <p:timing>
    <p:tnLst>
      <p:par>
        <p:cTn id="1" dur="indefinite" restart="never" nodeType="tmRoot"/>
      </p:par>
    </p:tn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507288" cy="1143000"/>
          </a:xfrm>
        </p:spPr>
        <p:txBody>
          <a:bodyPr/>
          <a:lstStyle/>
          <a:p>
            <a:r>
              <a:rPr lang="es-ES_tradnl" dirty="0"/>
              <a:t>Ejemplo </a:t>
            </a:r>
            <a:r>
              <a:rPr lang="es-ES_tradnl" dirty="0" err="1"/>
              <a:t>sniffer</a:t>
            </a:r>
            <a:r>
              <a:rPr lang="es-ES_tradnl" dirty="0"/>
              <a:t>: </a:t>
            </a:r>
            <a:r>
              <a:rPr lang="es-ES_tradnl" dirty="0" err="1"/>
              <a:t>Wireshark</a:t>
            </a:r>
            <a:r>
              <a:rPr lang="es-ES_tradnl" dirty="0"/>
              <a:t> (2006)</a:t>
            </a:r>
            <a:endParaRPr lang="es-ES" dirty="0"/>
          </a:p>
        </p:txBody>
      </p:sp>
      <p:sp>
        <p:nvSpPr>
          <p:cNvPr id="3" name="2 Marcador de contenido"/>
          <p:cNvSpPr>
            <a:spLocks noGrp="1"/>
          </p:cNvSpPr>
          <p:nvPr>
            <p:ph idx="1"/>
          </p:nvPr>
        </p:nvSpPr>
        <p:spPr>
          <a:xfrm>
            <a:off x="467544" y="1484784"/>
            <a:ext cx="8363272" cy="4533900"/>
          </a:xfrm>
        </p:spPr>
        <p:txBody>
          <a:bodyPr/>
          <a:lstStyle/>
          <a:p>
            <a:r>
              <a:rPr lang="es-ES_tradnl" sz="2800" dirty="0"/>
              <a:t>Antes llamado </a:t>
            </a:r>
            <a:r>
              <a:rPr lang="es-ES_tradnl" sz="2800" dirty="0" err="1"/>
              <a:t>Ethereal</a:t>
            </a:r>
            <a:r>
              <a:rPr lang="es-ES_tradnl" sz="2800" dirty="0"/>
              <a:t> (1998)</a:t>
            </a:r>
          </a:p>
          <a:p>
            <a:r>
              <a:rPr lang="es-ES_tradnl" sz="2800" dirty="0"/>
              <a:t>Código libre (licencia GNU GPL)</a:t>
            </a:r>
          </a:p>
          <a:p>
            <a:pPr lvl="1"/>
            <a:r>
              <a:rPr lang="es-ES_tradnl" sz="2400" dirty="0"/>
              <a:t>600 contribuidores</a:t>
            </a:r>
          </a:p>
          <a:p>
            <a:pPr lvl="1"/>
            <a:r>
              <a:rPr lang="es-ES_tradnl" sz="2400" dirty="0"/>
              <a:t>Funciona en 20 plataformas, entiende 480 protocolos</a:t>
            </a:r>
          </a:p>
          <a:p>
            <a:r>
              <a:rPr lang="es-ES_tradnl" sz="2800" dirty="0"/>
              <a:t>Reconstruye sesiones TCP/IP </a:t>
            </a:r>
          </a:p>
          <a:p>
            <a:r>
              <a:rPr lang="es-ES_tradnl" sz="2800" dirty="0"/>
              <a:t>Captura de red o de fichero</a:t>
            </a:r>
          </a:p>
          <a:p>
            <a:pPr lvl="1"/>
            <a:r>
              <a:rPr lang="es-ES_tradnl" sz="2400" dirty="0"/>
              <a:t>Lee archivos de capturas de más de 20 programas</a:t>
            </a:r>
          </a:p>
          <a:p>
            <a:r>
              <a:rPr lang="es-ES_tradnl" sz="2800" dirty="0"/>
              <a:t>Basado en la librería </a:t>
            </a:r>
            <a:r>
              <a:rPr lang="es-ES_tradnl" sz="2800" dirty="0" err="1"/>
              <a:t>pcap</a:t>
            </a:r>
            <a:r>
              <a:rPr lang="es-ES_tradnl" sz="2800" dirty="0"/>
              <a:t>/</a:t>
            </a:r>
            <a:r>
              <a:rPr lang="es-ES_tradnl" sz="2800" dirty="0" err="1"/>
              <a:t>WinPcap</a:t>
            </a:r>
            <a:endParaRPr lang="es-ES_tradnl" sz="2800" dirty="0"/>
          </a:p>
          <a:p>
            <a:r>
              <a:rPr lang="es-ES_tradnl" sz="2800" dirty="0"/>
              <a:t>Para redes cableadas o inalámbricas</a:t>
            </a:r>
          </a:p>
          <a:p>
            <a:r>
              <a:rPr lang="es-ES_tradnl" sz="2800" dirty="0"/>
              <a:t>Premios: </a:t>
            </a:r>
            <a:r>
              <a:rPr lang="es-ES_tradnl" sz="2800" dirty="0" err="1"/>
              <a:t>eWeek</a:t>
            </a:r>
            <a:r>
              <a:rPr lang="es-ES_tradnl" sz="2800" dirty="0"/>
              <a:t>, </a:t>
            </a:r>
            <a:r>
              <a:rPr lang="es-ES_tradnl" sz="2800" dirty="0" err="1"/>
              <a:t>InfoWorld</a:t>
            </a:r>
            <a:r>
              <a:rPr lang="es-ES_tradnl" sz="2800" dirty="0"/>
              <a:t>, PC Magazine, proyecto del mes </a:t>
            </a:r>
            <a:r>
              <a:rPr lang="es-ES_tradnl" sz="2800" dirty="0" err="1"/>
              <a:t>SourceForge</a:t>
            </a:r>
            <a:r>
              <a:rPr lang="es-ES_tradnl" sz="2800" dirty="0"/>
              <a:t> (agosto 2010)</a:t>
            </a:r>
            <a:endParaRPr lang="es-ES" sz="2800" dirty="0"/>
          </a:p>
        </p:txBody>
      </p:sp>
      <p:pic>
        <p:nvPicPr>
          <p:cNvPr id="6146" name="Picture 2" descr="http://me.go-unified.com/wp-content/uploads/2008/09/wireshark-logo.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2060848"/>
            <a:ext cx="2808312" cy="8622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9093526"/>
      </p:ext>
    </p:extLst>
  </p:cSld>
  <p:clrMapOvr>
    <a:masterClrMapping/>
  </p:clrMapOvr>
  <p:timing>
    <p:tnLst>
      <p:par>
        <p:cTn id="1" dur="indefinite" restart="never" nodeType="tmRoot"/>
      </p:par>
    </p:tnLst>
  </p:timing>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http://openmaniak.com/wireshark/wireshark_3.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219" y="216024"/>
            <a:ext cx="9074285" cy="6381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2023906"/>
      </p:ext>
    </p:extLst>
  </p:cSld>
  <p:clrMapOvr>
    <a:masterClrMapping/>
  </p:clrMapOvr>
  <p:timing>
    <p:tnLst>
      <p:par>
        <p:cTn id="1" dur="indefinite" restart="never" nodeType="tmRoot"/>
      </p:par>
    </p:tnLst>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188640"/>
            <a:ext cx="8229600" cy="1143000"/>
          </a:xfrm>
        </p:spPr>
        <p:txBody>
          <a:bodyPr/>
          <a:lstStyle/>
          <a:p>
            <a:r>
              <a:rPr lang="es-ES_tradnl" i="1" dirty="0" err="1"/>
              <a:t>Sniffers</a:t>
            </a:r>
            <a:r>
              <a:rPr lang="es-ES_tradnl" i="1" dirty="0"/>
              <a:t>: </a:t>
            </a:r>
            <a:r>
              <a:rPr lang="es-ES_tradnl" dirty="0"/>
              <a:t>Utilidades</a:t>
            </a:r>
            <a:endParaRPr lang="es-ES" dirty="0"/>
          </a:p>
        </p:txBody>
      </p:sp>
      <p:sp>
        <p:nvSpPr>
          <p:cNvPr id="3" name="2 Marcador de contenido"/>
          <p:cNvSpPr>
            <a:spLocks noGrp="1"/>
          </p:cNvSpPr>
          <p:nvPr>
            <p:ph idx="1"/>
          </p:nvPr>
        </p:nvSpPr>
        <p:spPr>
          <a:xfrm>
            <a:off x="539552" y="1484784"/>
            <a:ext cx="8229600" cy="4533900"/>
          </a:xfrm>
        </p:spPr>
        <p:txBody>
          <a:bodyPr/>
          <a:lstStyle/>
          <a:p>
            <a:r>
              <a:rPr lang="es-ES_tradnl" sz="2800" dirty="0">
                <a:sym typeface="Wingdings" panose="05000000000000000000" pitchFamily="2" charset="2"/>
              </a:rPr>
              <a:t>Monitorizar redes</a:t>
            </a:r>
          </a:p>
          <a:p>
            <a:pPr lvl="1"/>
            <a:r>
              <a:rPr lang="es-ES_tradnl" sz="2400" dirty="0">
                <a:sym typeface="Wingdings" panose="05000000000000000000" pitchFamily="2" charset="2"/>
              </a:rPr>
              <a:t>detectar fallos de comunicación con un nodo</a:t>
            </a:r>
          </a:p>
          <a:p>
            <a:r>
              <a:rPr lang="es-ES_tradnl" sz="2800" dirty="0">
                <a:sym typeface="Wingdings" panose="05000000000000000000" pitchFamily="2" charset="2"/>
              </a:rPr>
              <a:t>Estadísticas del trafico</a:t>
            </a:r>
          </a:p>
          <a:p>
            <a:pPr lvl="1"/>
            <a:r>
              <a:rPr lang="es-ES_tradnl" sz="2400" dirty="0">
                <a:sym typeface="Wingdings" panose="05000000000000000000" pitchFamily="2" charset="2"/>
              </a:rPr>
              <a:t>detectar cuellos de botella</a:t>
            </a:r>
          </a:p>
          <a:p>
            <a:r>
              <a:rPr lang="es-ES_tradnl" sz="2800" dirty="0">
                <a:sym typeface="Wingdings" panose="05000000000000000000" pitchFamily="2" charset="2"/>
              </a:rPr>
              <a:t>Detección de intrusos</a:t>
            </a:r>
          </a:p>
          <a:p>
            <a:pPr lvl="1"/>
            <a:r>
              <a:rPr lang="es-ES_tradnl" sz="2400" dirty="0" err="1">
                <a:sym typeface="Wingdings" panose="05000000000000000000" pitchFamily="2" charset="2"/>
              </a:rPr>
              <a:t>prog</a:t>
            </a:r>
            <a:r>
              <a:rPr lang="es-ES_tradnl" sz="2400" dirty="0">
                <a:sym typeface="Wingdings" panose="05000000000000000000" pitchFamily="2" charset="2"/>
              </a:rPr>
              <a:t>. </a:t>
            </a:r>
            <a:r>
              <a:rPr lang="es-ES_tradnl" sz="2400" dirty="0" err="1">
                <a:sym typeface="Wingdings" panose="05000000000000000000" pitchFamily="2" charset="2"/>
              </a:rPr>
              <a:t>Snort</a:t>
            </a:r>
            <a:r>
              <a:rPr lang="es-ES_tradnl" sz="2400" dirty="0">
                <a:sym typeface="Wingdings" panose="05000000000000000000" pitchFamily="2" charset="2"/>
              </a:rPr>
              <a:t> (GNU GPL)</a:t>
            </a:r>
          </a:p>
          <a:p>
            <a:r>
              <a:rPr lang="es-ES_tradnl" sz="2800" dirty="0">
                <a:sym typeface="Wingdings" panose="05000000000000000000" pitchFamily="2" charset="2"/>
              </a:rPr>
              <a:t>Ingeniería inversa</a:t>
            </a:r>
          </a:p>
          <a:p>
            <a:pPr lvl="1"/>
            <a:r>
              <a:rPr lang="es-ES_tradnl" sz="2400" dirty="0">
                <a:sym typeface="Wingdings" panose="05000000000000000000" pitchFamily="2" charset="2"/>
              </a:rPr>
              <a:t>desentrañar protocolos de red</a:t>
            </a:r>
          </a:p>
          <a:p>
            <a:r>
              <a:rPr lang="es-ES_tradnl" sz="2800" dirty="0">
                <a:sym typeface="Wingdings" panose="05000000000000000000" pitchFamily="2" charset="2"/>
              </a:rPr>
              <a:t>Usos maliciosos</a:t>
            </a:r>
          </a:p>
          <a:p>
            <a:pPr lvl="1"/>
            <a:r>
              <a:rPr lang="es-ES_tradnl" sz="2400" dirty="0">
                <a:sym typeface="Wingdings" panose="05000000000000000000" pitchFamily="2" charset="2"/>
              </a:rPr>
              <a:t>captura de contraseñas, espiar correos electrónicos, chats, etc. (uso malo o bueno??)</a:t>
            </a:r>
          </a:p>
          <a:p>
            <a:pPr lvl="1"/>
            <a:endParaRPr lang="es-ES_tradnl" sz="2400" dirty="0">
              <a:sym typeface="Wingdings" panose="05000000000000000000" pitchFamily="2" charset="2"/>
            </a:endParaRPr>
          </a:p>
          <a:p>
            <a:endParaRPr lang="es-ES" sz="2800" dirty="0"/>
          </a:p>
        </p:txBody>
      </p:sp>
      <p:pic>
        <p:nvPicPr>
          <p:cNvPr id="4098" name="Picture 2" descr="http://www.linuxforu.com/wp-content/uploads/2012/01/Fig2-590x3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2553863"/>
            <a:ext cx="3975181" cy="20886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0569732"/>
      </p:ext>
    </p:extLst>
  </p:cSld>
  <p:clrMapOvr>
    <a:masterClrMapping/>
  </p:clrMapOvr>
  <p:timing>
    <p:tnLst>
      <p:par>
        <p:cTn id="1" dur="indefinite" restart="never" nodeType="tmRoot"/>
      </p:par>
    </p:tnLst>
  </p:timing>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Caso real: PC BIOS</a:t>
            </a:r>
            <a:endParaRPr lang="es-ES" dirty="0"/>
          </a:p>
        </p:txBody>
      </p:sp>
      <p:sp>
        <p:nvSpPr>
          <p:cNvPr id="3" name="2 Marcador de contenido"/>
          <p:cNvSpPr>
            <a:spLocks noGrp="1"/>
          </p:cNvSpPr>
          <p:nvPr>
            <p:ph idx="1"/>
          </p:nvPr>
        </p:nvSpPr>
        <p:spPr/>
        <p:txBody>
          <a:bodyPr/>
          <a:lstStyle/>
          <a:p>
            <a:r>
              <a:rPr lang="es-ES_tradnl" dirty="0"/>
              <a:t>Basic Input-Output </a:t>
            </a:r>
            <a:r>
              <a:rPr lang="es-ES_tradnl" dirty="0" err="1"/>
              <a:t>System</a:t>
            </a:r>
            <a:r>
              <a:rPr lang="es-ES_tradnl" dirty="0"/>
              <a:t> (1975)</a:t>
            </a:r>
          </a:p>
          <a:p>
            <a:r>
              <a:rPr lang="es-ES_tradnl" dirty="0"/>
              <a:t>Memoria ROM (1990</a:t>
            </a:r>
            <a:r>
              <a:rPr lang="es-ES_tradnl" dirty="0">
                <a:sym typeface="Wingdings" panose="05000000000000000000" pitchFamily="2" charset="2"/>
              </a:rPr>
              <a:t> Flash) en placa base</a:t>
            </a:r>
          </a:p>
          <a:p>
            <a:pPr lvl="1"/>
            <a:r>
              <a:rPr lang="es-ES_tradnl" dirty="0">
                <a:sym typeface="Wingdings" panose="05000000000000000000" pitchFamily="2" charset="2"/>
              </a:rPr>
              <a:t>Control del hardware: firmware</a:t>
            </a:r>
          </a:p>
          <a:p>
            <a:r>
              <a:rPr lang="es-ES_tradnl" dirty="0">
                <a:sym typeface="Wingdings" panose="05000000000000000000" pitchFamily="2" charset="2"/>
              </a:rPr>
              <a:t>IBM: BIOS del IBM 5150 (IBM PC, 1981)</a:t>
            </a:r>
          </a:p>
          <a:p>
            <a:pPr lvl="1"/>
            <a:r>
              <a:rPr lang="es-ES_tradnl" dirty="0">
                <a:sym typeface="Wingdings" panose="05000000000000000000" pitchFamily="2" charset="2"/>
              </a:rPr>
              <a:t>8Kb</a:t>
            </a:r>
          </a:p>
          <a:p>
            <a:pPr lvl="1"/>
            <a:endParaRPr lang="es-ES_tradnl" sz="2400" dirty="0">
              <a:sym typeface="Wingdings" panose="05000000000000000000" pitchFamily="2" charset="2"/>
            </a:endParaRPr>
          </a:p>
          <a:p>
            <a:pPr lvl="1"/>
            <a:endParaRPr lang="es-ES" sz="2400" dirty="0"/>
          </a:p>
        </p:txBody>
      </p:sp>
      <p:pic>
        <p:nvPicPr>
          <p:cNvPr id="7170" name="Picture 2" descr="http://static.ddmcdn.com/gif/bios-ch.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4888" y="5013176"/>
            <a:ext cx="1625130" cy="1625130"/>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http://www.retroaccion.org/sites/default/files/eventos/retroeuskal/2011/exposicion_pc/ibm515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4208" y="4916224"/>
            <a:ext cx="2358354" cy="18579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http://4.bp.blogspot.com/-Gd_B2iGX0Jg/TscNR1bLWmI/AAAAAAAABjE/rz1oahx1Y5c/s400/bios1.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91880" y="4916224"/>
            <a:ext cx="2702124" cy="1904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877843"/>
      </p:ext>
    </p:extLst>
  </p:cSld>
  <p:clrMapOvr>
    <a:masterClrMapping/>
  </p:clrMapOvr>
  <p:timing>
    <p:tnLst>
      <p:par>
        <p:cTn id="1" dur="indefinite" restart="never" nodeType="tmRoot"/>
      </p:par>
    </p:tnLst>
  </p:timing>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PC BIOS: El error de IBM</a:t>
            </a:r>
            <a:endParaRPr lang="es-ES" dirty="0"/>
          </a:p>
        </p:txBody>
      </p:sp>
      <p:sp>
        <p:nvSpPr>
          <p:cNvPr id="3" name="2 Marcador de contenido"/>
          <p:cNvSpPr>
            <a:spLocks noGrp="1"/>
          </p:cNvSpPr>
          <p:nvPr>
            <p:ph idx="1"/>
          </p:nvPr>
        </p:nvSpPr>
        <p:spPr>
          <a:xfrm>
            <a:off x="457200" y="1600200"/>
            <a:ext cx="8229600" cy="4997152"/>
          </a:xfrm>
        </p:spPr>
        <p:txBody>
          <a:bodyPr/>
          <a:lstStyle/>
          <a:p>
            <a:r>
              <a:rPr lang="es-ES_tradnl" dirty="0"/>
              <a:t>IBM: propiedad intelectual BIOS </a:t>
            </a:r>
            <a:r>
              <a:rPr lang="es-ES_tradnl" dirty="0">
                <a:sym typeface="Wingdings" panose="05000000000000000000" pitchFamily="2" charset="2"/>
              </a:rPr>
              <a:t> control mercado </a:t>
            </a:r>
            <a:r>
              <a:rPr lang="es-ES_tradnl" dirty="0" err="1">
                <a:sym typeface="Wingdings" panose="05000000000000000000" pitchFamily="2" charset="2"/>
              </a:rPr>
              <a:t>PCs</a:t>
            </a:r>
            <a:endParaRPr lang="es-ES_tradnl" dirty="0">
              <a:sym typeface="Wingdings" panose="05000000000000000000" pitchFamily="2" charset="2"/>
            </a:endParaRPr>
          </a:p>
          <a:p>
            <a:pPr lvl="1"/>
            <a:r>
              <a:rPr lang="es-ES_tradnl" dirty="0">
                <a:sym typeface="Wingdings" panose="05000000000000000000" pitchFamily="2" charset="2"/>
              </a:rPr>
              <a:t>Sin BIOS IBM no podrá haber un PC no IBM</a:t>
            </a:r>
          </a:p>
          <a:p>
            <a:r>
              <a:rPr lang="es-ES_tradnl" dirty="0">
                <a:sym typeface="Wingdings" panose="05000000000000000000" pitchFamily="2" charset="2"/>
              </a:rPr>
              <a:t>IBM permitió a Microsoft vender MS-DOS a terceros</a:t>
            </a:r>
          </a:p>
          <a:p>
            <a:pPr lvl="1"/>
            <a:r>
              <a:rPr lang="es-ES_tradnl" dirty="0">
                <a:sym typeface="Wingdings" panose="05000000000000000000" pitchFamily="2" charset="2"/>
              </a:rPr>
              <a:t>Tendrían que usar </a:t>
            </a:r>
            <a:r>
              <a:rPr lang="es-ES_tradnl" dirty="0" err="1">
                <a:sym typeface="Wingdings" panose="05000000000000000000" pitchFamily="2" charset="2"/>
              </a:rPr>
              <a:t>PCs</a:t>
            </a:r>
            <a:r>
              <a:rPr lang="es-ES_tradnl" dirty="0">
                <a:sym typeface="Wingdings" panose="05000000000000000000" pitchFamily="2" charset="2"/>
              </a:rPr>
              <a:t> IBM</a:t>
            </a:r>
          </a:p>
          <a:p>
            <a:r>
              <a:rPr lang="es-ES_tradnl" dirty="0">
                <a:sym typeface="Wingdings" panose="05000000000000000000" pitchFamily="2" charset="2"/>
              </a:rPr>
              <a:t>IBM PC </a:t>
            </a:r>
            <a:r>
              <a:rPr lang="es-ES_tradnl" dirty="0" err="1">
                <a:sym typeface="Wingdings" panose="05000000000000000000" pitchFamily="2" charset="2"/>
              </a:rPr>
              <a:t>Technical</a:t>
            </a:r>
            <a:r>
              <a:rPr lang="es-ES_tradnl" dirty="0">
                <a:sym typeface="Wingdings" panose="05000000000000000000" pitchFamily="2" charset="2"/>
              </a:rPr>
              <a:t> Reference Manual</a:t>
            </a:r>
          </a:p>
          <a:p>
            <a:pPr lvl="1"/>
            <a:r>
              <a:rPr lang="es-ES_tradnl" dirty="0">
                <a:sym typeface="Wingdings" panose="05000000000000000000" pitchFamily="2" charset="2"/>
              </a:rPr>
              <a:t>Información detallada de todo el hardware</a:t>
            </a:r>
          </a:p>
          <a:p>
            <a:pPr lvl="1"/>
            <a:r>
              <a:rPr lang="es-ES_tradnl" dirty="0">
                <a:sym typeface="Wingdings" panose="05000000000000000000" pitchFamily="2" charset="2"/>
              </a:rPr>
              <a:t>.. Incluyendo el </a:t>
            </a:r>
            <a:r>
              <a:rPr lang="es-ES_tradnl" dirty="0">
                <a:sym typeface="Wingdings" panose="05000000000000000000" pitchFamily="2" charset="2"/>
                <a:hlinkClick r:id="rId2" action="ppaction://hlinkfile"/>
              </a:rPr>
              <a:t>código fuente de la BIOS</a:t>
            </a:r>
            <a:r>
              <a:rPr lang="es-ES_tradnl" dirty="0">
                <a:sym typeface="Wingdings" panose="05000000000000000000" pitchFamily="2" charset="2"/>
              </a:rPr>
              <a:t>!!!</a:t>
            </a:r>
            <a:endParaRPr lang="es-ES" dirty="0"/>
          </a:p>
        </p:txBody>
      </p:sp>
    </p:spTree>
    <p:extLst>
      <p:ext uri="{BB962C8B-B14F-4D97-AF65-F5344CB8AC3E}">
        <p14:creationId xmlns:p14="http://schemas.microsoft.com/office/powerpoint/2010/main" val="904750035"/>
      </p:ext>
    </p:extLst>
  </p:cSld>
  <p:clrMapOvr>
    <a:masterClrMapping/>
  </p:clrMapOvr>
  <p:timing>
    <p:tnLst>
      <p:par>
        <p:cTn id="1" dur="indefinite" restart="never" nodeType="tmRoot"/>
      </p:par>
    </p:tnLst>
  </p:timing>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1004"/>
            <a:ext cx="8229600" cy="1143000"/>
          </a:xfrm>
        </p:spPr>
        <p:txBody>
          <a:bodyPr/>
          <a:lstStyle/>
          <a:p>
            <a:r>
              <a:rPr lang="es-ES_tradnl" dirty="0"/>
              <a:t>PC BIOS: El error de IBM</a:t>
            </a:r>
            <a:endParaRPr lang="es-ES" dirty="0"/>
          </a:p>
        </p:txBody>
      </p:sp>
      <p:sp>
        <p:nvSpPr>
          <p:cNvPr id="3" name="2 Marcador de contenido"/>
          <p:cNvSpPr>
            <a:spLocks noGrp="1"/>
          </p:cNvSpPr>
          <p:nvPr>
            <p:ph idx="1"/>
          </p:nvPr>
        </p:nvSpPr>
        <p:spPr>
          <a:xfrm>
            <a:off x="251521" y="1124744"/>
            <a:ext cx="5701691" cy="5616624"/>
          </a:xfrm>
        </p:spPr>
        <p:txBody>
          <a:bodyPr/>
          <a:lstStyle/>
          <a:p>
            <a:r>
              <a:rPr lang="es-ES_tradnl" sz="2400" dirty="0" err="1" smtClean="0">
                <a:sym typeface="Wingdings" panose="05000000000000000000" pitchFamily="2" charset="2"/>
              </a:rPr>
              <a:t>Compaq</a:t>
            </a:r>
            <a:endParaRPr lang="es-ES_tradnl" sz="2400" dirty="0">
              <a:sym typeface="Wingdings" panose="05000000000000000000" pitchFamily="2" charset="2"/>
            </a:endParaRPr>
          </a:p>
          <a:p>
            <a:pPr lvl="1"/>
            <a:r>
              <a:rPr lang="es-ES_tradnl" sz="2000" dirty="0">
                <a:sym typeface="Wingdings" panose="05000000000000000000" pitchFamily="2" charset="2"/>
              </a:rPr>
              <a:t>Manual IBM + ingeniería inversa  BIOS de terceros </a:t>
            </a:r>
            <a:r>
              <a:rPr lang="es-ES_tradnl" sz="2000" dirty="0">
                <a:solidFill>
                  <a:srgbClr val="FF0000"/>
                </a:solidFill>
                <a:sym typeface="Webdings"/>
              </a:rPr>
              <a:t></a:t>
            </a:r>
          </a:p>
          <a:p>
            <a:r>
              <a:rPr lang="es-ES_tradnl" sz="2400" dirty="0">
                <a:sym typeface="Webdings"/>
              </a:rPr>
              <a:t>Método: técnica de sala limpia</a:t>
            </a:r>
          </a:p>
          <a:p>
            <a:pPr lvl="1"/>
            <a:r>
              <a:rPr lang="es-ES_tradnl" sz="2000" dirty="0">
                <a:sym typeface="Webdings"/>
              </a:rPr>
              <a:t>Prevenir fallos (en lugar de arreglarlos)</a:t>
            </a:r>
          </a:p>
          <a:p>
            <a:pPr lvl="1"/>
            <a:r>
              <a:rPr lang="es-ES_tradnl" sz="2000" dirty="0">
                <a:sym typeface="Webdings"/>
              </a:rPr>
              <a:t>Inspirado en la idea de salas limpias para hardware</a:t>
            </a:r>
          </a:p>
          <a:p>
            <a:pPr lvl="1"/>
            <a:r>
              <a:rPr lang="es-ES_tradnl" sz="2000" dirty="0">
                <a:sym typeface="Webdings"/>
              </a:rPr>
              <a:t>Equipo 1: ingenieros</a:t>
            </a:r>
          </a:p>
          <a:p>
            <a:pPr lvl="2"/>
            <a:r>
              <a:rPr lang="es-ES_tradnl" sz="1800" dirty="0">
                <a:sym typeface="Webdings"/>
              </a:rPr>
              <a:t>Código </a:t>
            </a:r>
            <a:r>
              <a:rPr lang="es-ES_tradnl" sz="1800" dirty="0">
                <a:sym typeface="Wingdings" panose="05000000000000000000" pitchFamily="2" charset="2"/>
              </a:rPr>
              <a:t> </a:t>
            </a:r>
            <a:r>
              <a:rPr lang="es-ES_tradnl" sz="1800" dirty="0" err="1">
                <a:sym typeface="Webdings"/>
              </a:rPr>
              <a:t>descr</a:t>
            </a:r>
            <a:r>
              <a:rPr lang="es-ES_tradnl" sz="1800" dirty="0">
                <a:sym typeface="Webdings"/>
              </a:rPr>
              <a:t>. funcionalidad (sin   código</a:t>
            </a:r>
          </a:p>
          <a:p>
            <a:pPr lvl="1"/>
            <a:r>
              <a:rPr lang="es-ES_tradnl" sz="2000" dirty="0">
                <a:sym typeface="Webdings"/>
              </a:rPr>
              <a:t>Equipo 2: programadores</a:t>
            </a:r>
          </a:p>
          <a:p>
            <a:pPr lvl="2"/>
            <a:r>
              <a:rPr lang="es-ES_tradnl" sz="1800" dirty="0">
                <a:sym typeface="Webdings"/>
              </a:rPr>
              <a:t>Especificación funcionalidad</a:t>
            </a:r>
            <a:r>
              <a:rPr lang="es-ES_tradnl" sz="1800" dirty="0">
                <a:sym typeface="Wingdings" panose="05000000000000000000" pitchFamily="2" charset="2"/>
              </a:rPr>
              <a:t> código (nueva BIOS)</a:t>
            </a:r>
          </a:p>
          <a:p>
            <a:pPr lvl="1"/>
            <a:r>
              <a:rPr lang="es-ES_tradnl" sz="2000" dirty="0">
                <a:sym typeface="Wingdings" panose="05000000000000000000" pitchFamily="2" charset="2"/>
              </a:rPr>
              <a:t>Resultado diferente pero equivalente</a:t>
            </a:r>
            <a:endParaRPr lang="es-ES_tradnl" sz="2000" dirty="0">
              <a:sym typeface="Webdings"/>
            </a:endParaRPr>
          </a:p>
          <a:p>
            <a:pPr lvl="1"/>
            <a:endParaRPr lang="es-ES_tradnl" sz="2000" dirty="0">
              <a:sym typeface="Webdings"/>
            </a:endParaRPr>
          </a:p>
          <a:p>
            <a:pPr lvl="1"/>
            <a:endParaRPr lang="es-ES_tradnl" sz="2000" dirty="0">
              <a:sym typeface="Wingdings" panose="05000000000000000000" pitchFamily="2" charset="2"/>
            </a:endParaRPr>
          </a:p>
          <a:p>
            <a:pPr lvl="1"/>
            <a:endParaRPr lang="es-ES_tradnl" sz="2000" dirty="0">
              <a:sym typeface="Wingdings" panose="05000000000000000000" pitchFamily="2" charset="2"/>
            </a:endParaRPr>
          </a:p>
          <a:p>
            <a:endParaRPr lang="es-ES" sz="2400" dirty="0"/>
          </a:p>
        </p:txBody>
      </p:sp>
      <p:pic>
        <p:nvPicPr>
          <p:cNvPr id="9220" name="Picture 4" descr="http://www.thomasnet.com/articles/image/cleanroom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11283" y="2063836"/>
            <a:ext cx="2306195" cy="2335951"/>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The Clean-Room Approach To Reverse-Engineer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36096" y="4618974"/>
            <a:ext cx="3568539" cy="20162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5434322"/>
      </p:ext>
    </p:extLst>
  </p:cSld>
  <p:clrMapOvr>
    <a:masterClrMapping/>
  </p:clrMapOvr>
  <p:timing>
    <p:tnLst>
      <p:par>
        <p:cTn id="1" dur="indefinite" restart="never" nodeType="tmRoot"/>
      </p:par>
    </p:tnLst>
  </p:timing>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PC BIOS: El error de IBM</a:t>
            </a:r>
            <a:endParaRPr lang="es-ES" dirty="0"/>
          </a:p>
        </p:txBody>
      </p:sp>
      <p:sp>
        <p:nvSpPr>
          <p:cNvPr id="3" name="2 Marcador de contenido"/>
          <p:cNvSpPr>
            <a:spLocks noGrp="1"/>
          </p:cNvSpPr>
          <p:nvPr>
            <p:ph idx="1"/>
          </p:nvPr>
        </p:nvSpPr>
        <p:spPr>
          <a:xfrm>
            <a:off x="457200" y="1600200"/>
            <a:ext cx="5842992" cy="4533900"/>
          </a:xfrm>
        </p:spPr>
        <p:txBody>
          <a:bodyPr/>
          <a:lstStyle/>
          <a:p>
            <a:r>
              <a:rPr lang="es-ES_tradnl" sz="2400" dirty="0" err="1" smtClean="0">
                <a:sym typeface="Wingdings" panose="05000000000000000000" pitchFamily="2" charset="2"/>
              </a:rPr>
              <a:t>Compaq</a:t>
            </a:r>
            <a:r>
              <a:rPr lang="es-ES_tradnl" sz="2400" dirty="0" smtClean="0">
                <a:sym typeface="Wingdings" panose="05000000000000000000" pitchFamily="2" charset="2"/>
              </a:rPr>
              <a:t> Portable (1982)</a:t>
            </a:r>
            <a:endParaRPr lang="es-ES_tradnl" sz="2400" dirty="0">
              <a:sym typeface="Wingdings" panose="05000000000000000000" pitchFamily="2" charset="2"/>
            </a:endParaRPr>
          </a:p>
          <a:p>
            <a:pPr lvl="1"/>
            <a:r>
              <a:rPr lang="es-ES_tradnl" sz="2000" dirty="0">
                <a:sym typeface="Wingdings" panose="05000000000000000000" pitchFamily="2" charset="2"/>
              </a:rPr>
              <a:t>$2.295 </a:t>
            </a:r>
            <a:r>
              <a:rPr lang="es-ES_tradnl" sz="2000" dirty="0" smtClean="0">
                <a:sym typeface="Wingdings" panose="05000000000000000000" pitchFamily="2" charset="2"/>
              </a:rPr>
              <a:t>,100% compatible IBM PC</a:t>
            </a:r>
          </a:p>
          <a:p>
            <a:pPr lvl="2"/>
            <a:r>
              <a:rPr lang="es-ES_tradnl" sz="1800" dirty="0" smtClean="0">
                <a:sym typeface="Wingdings" panose="05000000000000000000" pitchFamily="2" charset="2"/>
              </a:rPr>
              <a:t>Pasó </a:t>
            </a:r>
            <a:r>
              <a:rPr lang="es-ES_tradnl" sz="1800" dirty="0" err="1" smtClean="0">
                <a:sym typeface="Wingdings" panose="05000000000000000000" pitchFamily="2" charset="2"/>
              </a:rPr>
              <a:t>laprueba</a:t>
            </a:r>
            <a:r>
              <a:rPr lang="es-ES_tradnl" sz="1800" dirty="0" smtClean="0">
                <a:sym typeface="Wingdings" panose="05000000000000000000" pitchFamily="2" charset="2"/>
              </a:rPr>
              <a:t> </a:t>
            </a:r>
            <a:r>
              <a:rPr lang="es-ES_tradnl" sz="1800" dirty="0">
                <a:sym typeface="Wingdings" panose="05000000000000000000" pitchFamily="2" charset="2"/>
              </a:rPr>
              <a:t>del Microsoft Flight Simulator y Lotus </a:t>
            </a:r>
            <a:r>
              <a:rPr lang="es-ES_tradnl" sz="1800" dirty="0" smtClean="0">
                <a:sym typeface="Wingdings" panose="05000000000000000000" pitchFamily="2" charset="2"/>
              </a:rPr>
              <a:t>1-2-3</a:t>
            </a:r>
          </a:p>
          <a:p>
            <a:pPr lvl="1"/>
            <a:r>
              <a:rPr lang="es-ES_tradnl" sz="2000" dirty="0" smtClean="0">
                <a:sym typeface="Wingdings" panose="05000000000000000000" pitchFamily="2" charset="2"/>
              </a:rPr>
              <a:t>BIOS solo usada por </a:t>
            </a:r>
            <a:r>
              <a:rPr lang="es-ES_tradnl" sz="2000" dirty="0" err="1" smtClean="0">
                <a:sym typeface="Wingdings" panose="05000000000000000000" pitchFamily="2" charset="2"/>
              </a:rPr>
              <a:t>Compaq</a:t>
            </a:r>
            <a:endParaRPr lang="es-ES_tradnl" sz="2000" dirty="0">
              <a:sym typeface="Wingdings" panose="05000000000000000000" pitchFamily="2" charset="2"/>
            </a:endParaRPr>
          </a:p>
          <a:p>
            <a:endParaRPr lang="es-ES_tradnl" sz="2400" dirty="0" smtClean="0">
              <a:sym typeface="Wingdings" panose="05000000000000000000" pitchFamily="2" charset="2"/>
            </a:endParaRPr>
          </a:p>
          <a:p>
            <a:r>
              <a:rPr lang="es-ES_tradnl" sz="2400" dirty="0" smtClean="0">
                <a:sym typeface="Wingdings" panose="05000000000000000000" pitchFamily="2" charset="2"/>
              </a:rPr>
              <a:t>Phoenix PC BIOS (1984)</a:t>
            </a:r>
          </a:p>
          <a:p>
            <a:pPr lvl="1"/>
            <a:r>
              <a:rPr lang="es-ES_tradnl" sz="2000" dirty="0" smtClean="0">
                <a:sym typeface="Wingdings" panose="05000000000000000000" pitchFamily="2" charset="2"/>
              </a:rPr>
              <a:t>Licenciada para terceros</a:t>
            </a:r>
          </a:p>
          <a:p>
            <a:pPr lvl="1"/>
            <a:r>
              <a:rPr lang="es-ES_tradnl" sz="2000" dirty="0" smtClean="0">
                <a:sym typeface="Wingdings" panose="05000000000000000000" pitchFamily="2" charset="2"/>
              </a:rPr>
              <a:t>Había </a:t>
            </a:r>
            <a:r>
              <a:rPr lang="es-ES_tradnl" sz="2000" dirty="0">
                <a:sym typeface="Wingdings" panose="05000000000000000000" pitchFamily="2" charset="2"/>
              </a:rPr>
              <a:t>nacido la era de los compatibles IBM PC (clones + baratos)</a:t>
            </a:r>
          </a:p>
          <a:p>
            <a:pPr lvl="2"/>
            <a:r>
              <a:rPr lang="es-ES_tradnl" sz="1800" dirty="0" smtClean="0">
                <a:sym typeface="Wingdings" panose="05000000000000000000" pitchFamily="2" charset="2"/>
              </a:rPr>
              <a:t>Ej. Olivetti M24</a:t>
            </a:r>
          </a:p>
          <a:p>
            <a:pPr lvl="3"/>
            <a:r>
              <a:rPr lang="es-ES_tradnl" sz="1200" dirty="0">
                <a:sym typeface="Wingdings" panose="05000000000000000000" pitchFamily="2" charset="2"/>
              </a:rPr>
              <a:t>Mejores prestaciones, más </a:t>
            </a:r>
            <a:r>
              <a:rPr lang="es-ES_tradnl" sz="1200" dirty="0" smtClean="0">
                <a:sym typeface="Wingdings" panose="05000000000000000000" pitchFamily="2" charset="2"/>
              </a:rPr>
              <a:t>barato</a:t>
            </a:r>
          </a:p>
          <a:p>
            <a:pPr lvl="1"/>
            <a:r>
              <a:rPr lang="es-ES_tradnl" sz="2000" dirty="0" smtClean="0">
                <a:sym typeface="Wingdings" panose="05000000000000000000" pitchFamily="2" charset="2"/>
              </a:rPr>
              <a:t>IBM </a:t>
            </a:r>
            <a:r>
              <a:rPr lang="es-ES_tradnl" sz="2000" dirty="0">
                <a:sym typeface="Wingdings" panose="05000000000000000000" pitchFamily="2" charset="2"/>
              </a:rPr>
              <a:t>pierde el control del mercado </a:t>
            </a:r>
            <a:r>
              <a:rPr lang="es-ES_tradnl" sz="2000" dirty="0">
                <a:solidFill>
                  <a:srgbClr val="FF0000"/>
                </a:solidFill>
                <a:sym typeface="Wingdings 3"/>
              </a:rPr>
              <a:t></a:t>
            </a:r>
          </a:p>
          <a:p>
            <a:pPr lvl="1"/>
            <a:r>
              <a:rPr lang="es-ES_tradnl" sz="2000" dirty="0">
                <a:sym typeface="Wingdings" panose="05000000000000000000" pitchFamily="2" charset="2"/>
              </a:rPr>
              <a:t>Microsoft se hace de oro </a:t>
            </a:r>
            <a:r>
              <a:rPr lang="es-ES_tradnl" sz="2000" dirty="0">
                <a:solidFill>
                  <a:srgbClr val="33CC33"/>
                </a:solidFill>
                <a:sym typeface="Wingdings 3"/>
              </a:rPr>
              <a:t></a:t>
            </a:r>
            <a:endParaRPr lang="es-ES_tradnl" sz="2000" dirty="0">
              <a:solidFill>
                <a:srgbClr val="33CC33"/>
              </a:solidFill>
              <a:sym typeface="Wingdings" panose="05000000000000000000" pitchFamily="2" charset="2"/>
            </a:endParaRPr>
          </a:p>
          <a:p>
            <a:endParaRPr lang="es-ES" sz="2800" dirty="0"/>
          </a:p>
        </p:txBody>
      </p:sp>
      <p:pic>
        <p:nvPicPr>
          <p:cNvPr id="10242" name="Picture 2" descr="http://4.bp.blogspot.com/-SYdbiKHfmhk/USKLpxjtOhI/AAAAAAAACfE/MmbY9oJjRdM/s1600/Bill_Gate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29632" y="4513430"/>
            <a:ext cx="3245432" cy="216024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Compaq portabl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6215" y="1638311"/>
            <a:ext cx="2379719" cy="20984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7852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wipe(down)">
                                      <p:cBhvr>
                                        <p:cTn id="7" dur="580">
                                          <p:stCondLst>
                                            <p:cond delay="0"/>
                                          </p:stCondLst>
                                        </p:cTn>
                                        <p:tgtEl>
                                          <p:spTgt spid="10242"/>
                                        </p:tgtEl>
                                      </p:cBhvr>
                                    </p:animEffect>
                                    <p:anim calcmode="lin" valueType="num">
                                      <p:cBhvr>
                                        <p:cTn id="8" dur="1822" tmFilter="0,0; 0.14,0.36; 0.43,0.73; 0.71,0.91; 1.0,1.0">
                                          <p:stCondLst>
                                            <p:cond delay="0"/>
                                          </p:stCondLst>
                                        </p:cTn>
                                        <p:tgtEl>
                                          <p:spTgt spid="1024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024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024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024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0242"/>
                                        </p:tgtEl>
                                        <p:attrNameLst>
                                          <p:attrName>ppt_y</p:attrName>
                                        </p:attrNameLst>
                                      </p:cBhvr>
                                      <p:tavLst>
                                        <p:tav tm="0" fmla="#ppt_y-sin(pi*$)/81">
                                          <p:val>
                                            <p:fltVal val="0"/>
                                          </p:val>
                                        </p:tav>
                                        <p:tav tm="100000">
                                          <p:val>
                                            <p:fltVal val="1"/>
                                          </p:val>
                                        </p:tav>
                                      </p:tavLst>
                                    </p:anim>
                                    <p:animScale>
                                      <p:cBhvr>
                                        <p:cTn id="13" dur="26">
                                          <p:stCondLst>
                                            <p:cond delay="650"/>
                                          </p:stCondLst>
                                        </p:cTn>
                                        <p:tgtEl>
                                          <p:spTgt spid="10242"/>
                                        </p:tgtEl>
                                      </p:cBhvr>
                                      <p:to x="100000" y="60000"/>
                                    </p:animScale>
                                    <p:animScale>
                                      <p:cBhvr>
                                        <p:cTn id="14" dur="166" decel="50000">
                                          <p:stCondLst>
                                            <p:cond delay="676"/>
                                          </p:stCondLst>
                                        </p:cTn>
                                        <p:tgtEl>
                                          <p:spTgt spid="10242"/>
                                        </p:tgtEl>
                                      </p:cBhvr>
                                      <p:to x="100000" y="100000"/>
                                    </p:animScale>
                                    <p:animScale>
                                      <p:cBhvr>
                                        <p:cTn id="15" dur="26">
                                          <p:stCondLst>
                                            <p:cond delay="1312"/>
                                          </p:stCondLst>
                                        </p:cTn>
                                        <p:tgtEl>
                                          <p:spTgt spid="10242"/>
                                        </p:tgtEl>
                                      </p:cBhvr>
                                      <p:to x="100000" y="80000"/>
                                    </p:animScale>
                                    <p:animScale>
                                      <p:cBhvr>
                                        <p:cTn id="16" dur="166" decel="50000">
                                          <p:stCondLst>
                                            <p:cond delay="1338"/>
                                          </p:stCondLst>
                                        </p:cTn>
                                        <p:tgtEl>
                                          <p:spTgt spid="10242"/>
                                        </p:tgtEl>
                                      </p:cBhvr>
                                      <p:to x="100000" y="100000"/>
                                    </p:animScale>
                                    <p:animScale>
                                      <p:cBhvr>
                                        <p:cTn id="17" dur="26">
                                          <p:stCondLst>
                                            <p:cond delay="1642"/>
                                          </p:stCondLst>
                                        </p:cTn>
                                        <p:tgtEl>
                                          <p:spTgt spid="10242"/>
                                        </p:tgtEl>
                                      </p:cBhvr>
                                      <p:to x="100000" y="90000"/>
                                    </p:animScale>
                                    <p:animScale>
                                      <p:cBhvr>
                                        <p:cTn id="18" dur="166" decel="50000">
                                          <p:stCondLst>
                                            <p:cond delay="1668"/>
                                          </p:stCondLst>
                                        </p:cTn>
                                        <p:tgtEl>
                                          <p:spTgt spid="10242"/>
                                        </p:tgtEl>
                                      </p:cBhvr>
                                      <p:to x="100000" y="100000"/>
                                    </p:animScale>
                                    <p:animScale>
                                      <p:cBhvr>
                                        <p:cTn id="19" dur="26">
                                          <p:stCondLst>
                                            <p:cond delay="1808"/>
                                          </p:stCondLst>
                                        </p:cTn>
                                        <p:tgtEl>
                                          <p:spTgt spid="10242"/>
                                        </p:tgtEl>
                                      </p:cBhvr>
                                      <p:to x="100000" y="95000"/>
                                    </p:animScale>
                                    <p:animScale>
                                      <p:cBhvr>
                                        <p:cTn id="20" dur="166" decel="50000">
                                          <p:stCondLst>
                                            <p:cond delay="1834"/>
                                          </p:stCondLst>
                                        </p:cTn>
                                        <p:tgtEl>
                                          <p:spTgt spid="1024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Caso real: Lego </a:t>
            </a:r>
            <a:r>
              <a:rPr lang="es-ES_tradnl" dirty="0" err="1"/>
              <a:t>Mindstorms</a:t>
            </a:r>
            <a:endParaRPr lang="es-ES" dirty="0"/>
          </a:p>
        </p:txBody>
      </p:sp>
      <p:sp>
        <p:nvSpPr>
          <p:cNvPr id="3" name="2 Marcador de contenido"/>
          <p:cNvSpPr>
            <a:spLocks noGrp="1"/>
          </p:cNvSpPr>
          <p:nvPr>
            <p:ph idx="1"/>
          </p:nvPr>
        </p:nvSpPr>
        <p:spPr/>
        <p:txBody>
          <a:bodyPr/>
          <a:lstStyle/>
          <a:p>
            <a:r>
              <a:rPr lang="es-ES_tradnl" sz="2800" dirty="0"/>
              <a:t>Juguetes de robótica (niños 10-14 años)</a:t>
            </a:r>
          </a:p>
          <a:p>
            <a:r>
              <a:rPr lang="es-ES_tradnl" sz="2800" dirty="0"/>
              <a:t>Colaboración Lego + MIT</a:t>
            </a:r>
          </a:p>
          <a:p>
            <a:r>
              <a:rPr lang="es-ES_tradnl" sz="2800" dirty="0"/>
              <a:t>Un bloque programable y conectable a sensores y motores</a:t>
            </a:r>
          </a:p>
          <a:p>
            <a:r>
              <a:rPr lang="es-ES_tradnl" sz="2800" dirty="0"/>
              <a:t>Compatible con piezas Lego </a:t>
            </a:r>
            <a:r>
              <a:rPr lang="es-ES_tradnl" sz="2800" dirty="0" err="1"/>
              <a:t>Technic</a:t>
            </a:r>
            <a:endParaRPr lang="es-ES_tradnl" sz="2800" dirty="0"/>
          </a:p>
          <a:p>
            <a:endParaRPr lang="es-ES" sz="2800" dirty="0"/>
          </a:p>
        </p:txBody>
      </p:sp>
      <p:pic>
        <p:nvPicPr>
          <p:cNvPr id="10242" name="Picture 2" descr="http://webspace.webring.com/people/xp/pikachu_82_fl/lego_mindstorms.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3726" y="4221088"/>
            <a:ext cx="5524500" cy="2533651"/>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http://cdn.katescomment.com/wordpress/wp-content/uploads/2012/04/BOB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75656" y="2321532"/>
            <a:ext cx="6525299" cy="44918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4751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244"/>
                                        </p:tgtEl>
                                        <p:attrNameLst>
                                          <p:attrName>style.visibility</p:attrName>
                                        </p:attrNameLst>
                                      </p:cBhvr>
                                      <p:to>
                                        <p:strVal val="visible"/>
                                      </p:to>
                                    </p:set>
                                    <p:anim calcmode="lin" valueType="num">
                                      <p:cBhvr>
                                        <p:cTn id="7" dur="500" fill="hold"/>
                                        <p:tgtEl>
                                          <p:spTgt spid="10244"/>
                                        </p:tgtEl>
                                        <p:attrNameLst>
                                          <p:attrName>ppt_w</p:attrName>
                                        </p:attrNameLst>
                                      </p:cBhvr>
                                      <p:tavLst>
                                        <p:tav tm="0">
                                          <p:val>
                                            <p:fltVal val="0"/>
                                          </p:val>
                                        </p:tav>
                                        <p:tav tm="100000">
                                          <p:val>
                                            <p:strVal val="#ppt_w"/>
                                          </p:val>
                                        </p:tav>
                                      </p:tavLst>
                                    </p:anim>
                                    <p:anim calcmode="lin" valueType="num">
                                      <p:cBhvr>
                                        <p:cTn id="8" dur="500" fill="hold"/>
                                        <p:tgtEl>
                                          <p:spTgt spid="10244"/>
                                        </p:tgtEl>
                                        <p:attrNameLst>
                                          <p:attrName>ppt_h</p:attrName>
                                        </p:attrNameLst>
                                      </p:cBhvr>
                                      <p:tavLst>
                                        <p:tav tm="0">
                                          <p:val>
                                            <p:fltVal val="0"/>
                                          </p:val>
                                        </p:tav>
                                        <p:tav tm="100000">
                                          <p:val>
                                            <p:strVal val="#ppt_h"/>
                                          </p:val>
                                        </p:tav>
                                      </p:tavLst>
                                    </p:anim>
                                    <p:animEffect transition="in" filter="fade">
                                      <p:cBhvr>
                                        <p:cTn id="9" dur="500"/>
                                        <p:tgtEl>
                                          <p:spTgt spid="102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Lego </a:t>
            </a:r>
            <a:r>
              <a:rPr lang="es-ES_tradnl" dirty="0" err="1"/>
              <a:t>Mindstorms</a:t>
            </a:r>
            <a:r>
              <a:rPr lang="es-ES_tradnl" dirty="0"/>
              <a:t> RCX (1998)</a:t>
            </a:r>
            <a:endParaRPr lang="es-ES" dirty="0"/>
          </a:p>
        </p:txBody>
      </p:sp>
      <p:sp>
        <p:nvSpPr>
          <p:cNvPr id="3" name="2 Marcador de contenido"/>
          <p:cNvSpPr>
            <a:spLocks noGrp="1"/>
          </p:cNvSpPr>
          <p:nvPr>
            <p:ph idx="1"/>
          </p:nvPr>
        </p:nvSpPr>
        <p:spPr>
          <a:xfrm>
            <a:off x="179512" y="1600200"/>
            <a:ext cx="8363272" cy="4533900"/>
          </a:xfrm>
        </p:spPr>
        <p:txBody>
          <a:bodyPr/>
          <a:lstStyle/>
          <a:p>
            <a:r>
              <a:rPr lang="es-ES_tradnl" dirty="0"/>
              <a:t>RCX (</a:t>
            </a:r>
            <a:r>
              <a:rPr lang="es-ES" dirty="0"/>
              <a:t>µC</a:t>
            </a:r>
            <a:r>
              <a:rPr lang="es-ES_tradnl" dirty="0">
                <a:sym typeface="Symbol"/>
              </a:rPr>
              <a:t> </a:t>
            </a:r>
            <a:r>
              <a:rPr lang="es-ES_tradnl" dirty="0"/>
              <a:t>8 bits Hitachi H8/3292 a 16Mhz)</a:t>
            </a:r>
          </a:p>
          <a:p>
            <a:pPr lvl="1"/>
            <a:r>
              <a:rPr lang="es-ES_tradnl" dirty="0"/>
              <a:t>ROM 16K</a:t>
            </a:r>
          </a:p>
          <a:p>
            <a:pPr lvl="1"/>
            <a:r>
              <a:rPr lang="es-ES_tradnl" dirty="0"/>
              <a:t>RAM 32K</a:t>
            </a:r>
          </a:p>
          <a:p>
            <a:pPr lvl="1"/>
            <a:r>
              <a:rPr lang="es-ES_tradnl" dirty="0" err="1"/>
              <a:t>Comm</a:t>
            </a:r>
            <a:r>
              <a:rPr lang="es-ES_tradnl" dirty="0"/>
              <a:t>. IR</a:t>
            </a:r>
          </a:p>
          <a:p>
            <a:pPr lvl="1"/>
            <a:r>
              <a:rPr lang="es-ES_tradnl" dirty="0"/>
              <a:t>AC / pilas</a:t>
            </a:r>
          </a:p>
          <a:p>
            <a:pPr lvl="1"/>
            <a:r>
              <a:rPr lang="es-ES_tradnl" dirty="0"/>
              <a:t>3 sensores</a:t>
            </a:r>
          </a:p>
          <a:p>
            <a:pPr lvl="2"/>
            <a:r>
              <a:rPr lang="es-ES_tradnl" dirty="0"/>
              <a:t>Choque, luz</a:t>
            </a:r>
          </a:p>
          <a:p>
            <a:pPr lvl="1"/>
            <a:r>
              <a:rPr lang="es-ES_tradnl" dirty="0"/>
              <a:t>3 motores</a:t>
            </a:r>
          </a:p>
          <a:p>
            <a:pPr lvl="1"/>
            <a:r>
              <a:rPr lang="es-ES_tradnl" dirty="0"/>
              <a:t>LCD 5 </a:t>
            </a:r>
            <a:r>
              <a:rPr lang="es-ES_tradnl" dirty="0" err="1"/>
              <a:t>caract</a:t>
            </a:r>
            <a:r>
              <a:rPr lang="es-ES_tradnl" dirty="0"/>
              <a:t>.</a:t>
            </a:r>
          </a:p>
        </p:txBody>
      </p:sp>
      <p:pic>
        <p:nvPicPr>
          <p:cNvPr id="7174" name="Picture 6" descr="http://img4.wikia.nocookie.net/__cb20110118221326/herofactory/images/5/57/LEGO_RCX.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3928" y="2348880"/>
            <a:ext cx="5112568" cy="4404490"/>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http://ecx.images-amazon.com/images/I/91mQVcTNiYL._SL1500_.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01525" y="2204864"/>
            <a:ext cx="3357374" cy="44764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3543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7170"/>
                                        </p:tgtEl>
                                      </p:cBhvr>
                                    </p:animEffect>
                                    <p:set>
                                      <p:cBhvr>
                                        <p:cTn id="7" dur="1" fill="hold">
                                          <p:stCondLst>
                                            <p:cond delay="499"/>
                                          </p:stCondLst>
                                        </p:cTn>
                                        <p:tgtEl>
                                          <p:spTgt spid="7170"/>
                                        </p:tgtEl>
                                        <p:attrNameLst>
                                          <p:attrName>style.visibility</p:attrName>
                                        </p:attrNameLst>
                                      </p:cBhvr>
                                      <p:to>
                                        <p:strVal val="hidden"/>
                                      </p:to>
                                    </p:set>
                                  </p:childTnLst>
                                </p:cTn>
                              </p:par>
                              <p:par>
                                <p:cTn id="8" presetID="53" presetClass="entr" presetSubtype="16" fill="hold" nodeType="withEffect">
                                  <p:stCondLst>
                                    <p:cond delay="0"/>
                                  </p:stCondLst>
                                  <p:childTnLst>
                                    <p:set>
                                      <p:cBhvr>
                                        <p:cTn id="9" dur="1" fill="hold">
                                          <p:stCondLst>
                                            <p:cond delay="0"/>
                                          </p:stCondLst>
                                        </p:cTn>
                                        <p:tgtEl>
                                          <p:spTgt spid="7174"/>
                                        </p:tgtEl>
                                        <p:attrNameLst>
                                          <p:attrName>style.visibility</p:attrName>
                                        </p:attrNameLst>
                                      </p:cBhvr>
                                      <p:to>
                                        <p:strVal val="visible"/>
                                      </p:to>
                                    </p:set>
                                    <p:anim calcmode="lin" valueType="num">
                                      <p:cBhvr>
                                        <p:cTn id="10" dur="500" fill="hold"/>
                                        <p:tgtEl>
                                          <p:spTgt spid="7174"/>
                                        </p:tgtEl>
                                        <p:attrNameLst>
                                          <p:attrName>ppt_w</p:attrName>
                                        </p:attrNameLst>
                                      </p:cBhvr>
                                      <p:tavLst>
                                        <p:tav tm="0">
                                          <p:val>
                                            <p:fltVal val="0"/>
                                          </p:val>
                                        </p:tav>
                                        <p:tav tm="100000">
                                          <p:val>
                                            <p:strVal val="#ppt_w"/>
                                          </p:val>
                                        </p:tav>
                                      </p:tavLst>
                                    </p:anim>
                                    <p:anim calcmode="lin" valueType="num">
                                      <p:cBhvr>
                                        <p:cTn id="11" dur="500" fill="hold"/>
                                        <p:tgtEl>
                                          <p:spTgt spid="7174"/>
                                        </p:tgtEl>
                                        <p:attrNameLst>
                                          <p:attrName>ppt_h</p:attrName>
                                        </p:attrNameLst>
                                      </p:cBhvr>
                                      <p:tavLst>
                                        <p:tav tm="0">
                                          <p:val>
                                            <p:fltVal val="0"/>
                                          </p:val>
                                        </p:tav>
                                        <p:tav tm="100000">
                                          <p:val>
                                            <p:strVal val="#ppt_h"/>
                                          </p:val>
                                        </p:tav>
                                      </p:tavLst>
                                    </p:anim>
                                    <p:animEffect transition="in" filter="fade">
                                      <p:cBhvr>
                                        <p:cTn id="12" dur="500"/>
                                        <p:tgtEl>
                                          <p:spTgt spid="71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600200"/>
            <a:ext cx="8229600" cy="4533900"/>
          </a:xfrm>
        </p:spPr>
        <p:txBody>
          <a:bodyPr/>
          <a:lstStyle/>
          <a:p>
            <a:r>
              <a:rPr lang="es-ES_tradnl" dirty="0"/>
              <a:t>NXT (</a:t>
            </a:r>
            <a:r>
              <a:rPr lang="es-ES" dirty="0"/>
              <a:t>µC</a:t>
            </a:r>
            <a:r>
              <a:rPr lang="es-ES_tradnl" dirty="0"/>
              <a:t> 32 bits ARM7 a 48Mhz)</a:t>
            </a:r>
          </a:p>
          <a:p>
            <a:pPr lvl="1"/>
            <a:r>
              <a:rPr lang="es-ES_tradnl" dirty="0"/>
              <a:t>Flash 256K</a:t>
            </a:r>
          </a:p>
          <a:p>
            <a:pPr lvl="1"/>
            <a:r>
              <a:rPr lang="es-ES_tradnl" dirty="0"/>
              <a:t>RAM 64K</a:t>
            </a:r>
          </a:p>
          <a:p>
            <a:pPr lvl="1"/>
            <a:r>
              <a:rPr lang="es-ES_tradnl" dirty="0" err="1"/>
              <a:t>Comm</a:t>
            </a:r>
            <a:r>
              <a:rPr lang="es-ES_tradnl" dirty="0"/>
              <a:t>. USB, BT</a:t>
            </a:r>
            <a:endParaRPr lang="es-ES" dirty="0"/>
          </a:p>
          <a:p>
            <a:pPr lvl="1"/>
            <a:r>
              <a:rPr lang="es-ES_tradnl" dirty="0"/>
              <a:t>4 sensores</a:t>
            </a:r>
          </a:p>
          <a:p>
            <a:pPr lvl="2"/>
            <a:r>
              <a:rPr lang="es-ES_tradnl" sz="2000" dirty="0"/>
              <a:t>Ultrasonido, luz</a:t>
            </a:r>
          </a:p>
          <a:p>
            <a:pPr lvl="2"/>
            <a:r>
              <a:rPr lang="es-ES_tradnl" sz="2000" dirty="0"/>
              <a:t>Choque, sonido</a:t>
            </a:r>
          </a:p>
          <a:p>
            <a:pPr lvl="1"/>
            <a:r>
              <a:rPr lang="es-ES_tradnl" dirty="0"/>
              <a:t>3 motores</a:t>
            </a:r>
          </a:p>
          <a:p>
            <a:pPr lvl="1"/>
            <a:r>
              <a:rPr lang="es-ES_tradnl" dirty="0"/>
              <a:t>LCD 100x64</a:t>
            </a:r>
          </a:p>
          <a:p>
            <a:pPr lvl="1"/>
            <a:r>
              <a:rPr lang="es-ES_tradnl" dirty="0"/>
              <a:t>Altavoz</a:t>
            </a:r>
          </a:p>
        </p:txBody>
      </p:sp>
      <p:pic>
        <p:nvPicPr>
          <p:cNvPr id="8196" name="Picture 4" descr="http://www.tsgm.edu.rs/wp-content/uploads/2014/05/Lego5-mindstorm-nxt-box.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976" y="2564904"/>
            <a:ext cx="3960440" cy="3960440"/>
          </a:xfrm>
          <a:prstGeom prst="rect">
            <a:avLst/>
          </a:prstGeom>
          <a:noFill/>
          <a:extLst>
            <a:ext uri="{909E8E84-426E-40DD-AFC4-6F175D3DCCD1}">
              <a14:hiddenFill xmlns:a14="http://schemas.microsoft.com/office/drawing/2010/main">
                <a:solidFill>
                  <a:srgbClr val="FFFFFF"/>
                </a:solidFill>
              </a14:hiddenFill>
            </a:ext>
          </a:extLst>
        </p:spPr>
      </p:pic>
      <p:sp>
        <p:nvSpPr>
          <p:cNvPr id="2" name="1 Título"/>
          <p:cNvSpPr>
            <a:spLocks noGrp="1"/>
          </p:cNvSpPr>
          <p:nvPr>
            <p:ph type="title"/>
          </p:nvPr>
        </p:nvSpPr>
        <p:spPr/>
        <p:txBody>
          <a:bodyPr/>
          <a:lstStyle/>
          <a:p>
            <a:r>
              <a:rPr lang="es-ES_tradnl" dirty="0"/>
              <a:t>Lego </a:t>
            </a:r>
            <a:r>
              <a:rPr lang="es-ES_tradnl" dirty="0" err="1"/>
              <a:t>Mindstorms</a:t>
            </a:r>
            <a:r>
              <a:rPr lang="es-ES_tradnl" dirty="0"/>
              <a:t> NXT (2006)</a:t>
            </a:r>
            <a:endParaRPr lang="es-ES" dirty="0"/>
          </a:p>
        </p:txBody>
      </p:sp>
      <p:pic>
        <p:nvPicPr>
          <p:cNvPr id="8194" name="Picture 2" descr="http://legomindstorms.es/wp-content/uploads/2012/05/Lego-NXT-sensores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03366" y="3686828"/>
            <a:ext cx="5333130" cy="31265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1703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8196"/>
                                        </p:tgtEl>
                                      </p:cBhvr>
                                    </p:animEffect>
                                    <p:set>
                                      <p:cBhvr>
                                        <p:cTn id="7" dur="1" fill="hold">
                                          <p:stCondLst>
                                            <p:cond delay="499"/>
                                          </p:stCondLst>
                                        </p:cTn>
                                        <p:tgtEl>
                                          <p:spTgt spid="8196"/>
                                        </p:tgtEl>
                                        <p:attrNameLst>
                                          <p:attrName>style.visibility</p:attrName>
                                        </p:attrNameLst>
                                      </p:cBhvr>
                                      <p:to>
                                        <p:strVal val="hidden"/>
                                      </p:to>
                                    </p:set>
                                  </p:childTnLst>
                                </p:cTn>
                              </p:par>
                              <p:par>
                                <p:cTn id="8" presetID="53" presetClass="entr" presetSubtype="16" fill="hold" nodeType="withEffect">
                                  <p:stCondLst>
                                    <p:cond delay="0"/>
                                  </p:stCondLst>
                                  <p:childTnLst>
                                    <p:set>
                                      <p:cBhvr>
                                        <p:cTn id="9" dur="1" fill="hold">
                                          <p:stCondLst>
                                            <p:cond delay="0"/>
                                          </p:stCondLst>
                                        </p:cTn>
                                        <p:tgtEl>
                                          <p:spTgt spid="8194"/>
                                        </p:tgtEl>
                                        <p:attrNameLst>
                                          <p:attrName>style.visibility</p:attrName>
                                        </p:attrNameLst>
                                      </p:cBhvr>
                                      <p:to>
                                        <p:strVal val="visible"/>
                                      </p:to>
                                    </p:set>
                                    <p:anim calcmode="lin" valueType="num">
                                      <p:cBhvr>
                                        <p:cTn id="10" dur="500" fill="hold"/>
                                        <p:tgtEl>
                                          <p:spTgt spid="8194"/>
                                        </p:tgtEl>
                                        <p:attrNameLst>
                                          <p:attrName>ppt_w</p:attrName>
                                        </p:attrNameLst>
                                      </p:cBhvr>
                                      <p:tavLst>
                                        <p:tav tm="0">
                                          <p:val>
                                            <p:fltVal val="0"/>
                                          </p:val>
                                        </p:tav>
                                        <p:tav tm="100000">
                                          <p:val>
                                            <p:strVal val="#ppt_w"/>
                                          </p:val>
                                        </p:tav>
                                      </p:tavLst>
                                    </p:anim>
                                    <p:anim calcmode="lin" valueType="num">
                                      <p:cBhvr>
                                        <p:cTn id="11" dur="500" fill="hold"/>
                                        <p:tgtEl>
                                          <p:spTgt spid="8194"/>
                                        </p:tgtEl>
                                        <p:attrNameLst>
                                          <p:attrName>ppt_h</p:attrName>
                                        </p:attrNameLst>
                                      </p:cBhvr>
                                      <p:tavLst>
                                        <p:tav tm="0">
                                          <p:val>
                                            <p:fltVal val="0"/>
                                          </p:val>
                                        </p:tav>
                                        <p:tav tm="100000">
                                          <p:val>
                                            <p:strVal val="#ppt_h"/>
                                          </p:val>
                                        </p:tav>
                                      </p:tavLst>
                                    </p:anim>
                                    <p:animEffect transition="in" filter="fade">
                                      <p:cBhvr>
                                        <p:cTn id="12" dur="5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9" name="Picture 5" descr="H:\downloads\mindstorm-legos-6-of-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03815" y="2204864"/>
            <a:ext cx="5204689" cy="4050035"/>
          </a:xfrm>
          <a:prstGeom prst="rect">
            <a:avLst/>
          </a:prstGeom>
          <a:noFill/>
          <a:extLst>
            <a:ext uri="{909E8E84-426E-40DD-AFC4-6F175D3DCCD1}">
              <a14:hiddenFill xmlns:a14="http://schemas.microsoft.com/office/drawing/2010/main">
                <a:solidFill>
                  <a:srgbClr val="FFFFFF"/>
                </a:solidFill>
              </a14:hiddenFill>
            </a:ext>
          </a:extLst>
        </p:spPr>
      </p:pic>
      <p:sp>
        <p:nvSpPr>
          <p:cNvPr id="2" name="1 Título"/>
          <p:cNvSpPr>
            <a:spLocks noGrp="1"/>
          </p:cNvSpPr>
          <p:nvPr>
            <p:ph type="title"/>
          </p:nvPr>
        </p:nvSpPr>
        <p:spPr/>
        <p:txBody>
          <a:bodyPr/>
          <a:lstStyle/>
          <a:p>
            <a:r>
              <a:rPr lang="es-ES_tradnl" dirty="0"/>
              <a:t>Lego </a:t>
            </a:r>
            <a:r>
              <a:rPr lang="es-ES_tradnl" dirty="0" err="1"/>
              <a:t>Mindstorms</a:t>
            </a:r>
            <a:r>
              <a:rPr lang="es-ES_tradnl" dirty="0"/>
              <a:t> EV3 (2013)</a:t>
            </a:r>
            <a:endParaRPr lang="es-ES" dirty="0"/>
          </a:p>
        </p:txBody>
      </p:sp>
      <p:sp>
        <p:nvSpPr>
          <p:cNvPr id="3" name="2 Marcador de contenido"/>
          <p:cNvSpPr>
            <a:spLocks noGrp="1"/>
          </p:cNvSpPr>
          <p:nvPr>
            <p:ph idx="1"/>
          </p:nvPr>
        </p:nvSpPr>
        <p:spPr>
          <a:xfrm>
            <a:off x="86816" y="1600200"/>
            <a:ext cx="8229600" cy="4533900"/>
          </a:xfrm>
        </p:spPr>
        <p:txBody>
          <a:bodyPr/>
          <a:lstStyle/>
          <a:p>
            <a:r>
              <a:rPr lang="es-ES_tradnl" dirty="0"/>
              <a:t>EV3 (</a:t>
            </a:r>
            <a:r>
              <a:rPr lang="es-ES" dirty="0"/>
              <a:t>µC</a:t>
            </a:r>
            <a:r>
              <a:rPr lang="es-ES_tradnl" dirty="0"/>
              <a:t> ARM9 a 300Mhz) </a:t>
            </a:r>
          </a:p>
          <a:p>
            <a:pPr lvl="1"/>
            <a:r>
              <a:rPr lang="es-ES_tradnl" dirty="0"/>
              <a:t>Flash 16Mb</a:t>
            </a:r>
          </a:p>
          <a:p>
            <a:pPr lvl="1"/>
            <a:r>
              <a:rPr lang="es-ES_tradnl" dirty="0"/>
              <a:t>RAM 64Mb</a:t>
            </a:r>
          </a:p>
          <a:p>
            <a:pPr lvl="1"/>
            <a:r>
              <a:rPr lang="es-ES" dirty="0"/>
              <a:t>µ</a:t>
            </a:r>
            <a:r>
              <a:rPr lang="es-ES_tradnl" dirty="0"/>
              <a:t>SD 32Gb</a:t>
            </a:r>
          </a:p>
          <a:p>
            <a:pPr lvl="1"/>
            <a:r>
              <a:rPr lang="es-ES_tradnl" dirty="0"/>
              <a:t>SO Linux</a:t>
            </a:r>
          </a:p>
          <a:p>
            <a:pPr lvl="1"/>
            <a:r>
              <a:rPr lang="es-ES_tradnl" dirty="0"/>
              <a:t>USB 2.0, BT, </a:t>
            </a:r>
            <a:r>
              <a:rPr lang="es-ES_tradnl" dirty="0" err="1"/>
              <a:t>WiFi</a:t>
            </a:r>
            <a:endParaRPr lang="es-ES_tradnl" dirty="0"/>
          </a:p>
          <a:p>
            <a:pPr lvl="1"/>
            <a:r>
              <a:rPr lang="es-ES_tradnl" dirty="0"/>
              <a:t>4 sensores</a:t>
            </a:r>
          </a:p>
          <a:p>
            <a:pPr lvl="1"/>
            <a:r>
              <a:rPr lang="es-ES_tradnl" dirty="0"/>
              <a:t>4 motores</a:t>
            </a:r>
          </a:p>
          <a:p>
            <a:pPr lvl="1"/>
            <a:r>
              <a:rPr lang="es-ES_tradnl" dirty="0"/>
              <a:t>LCD 178x128</a:t>
            </a:r>
          </a:p>
          <a:p>
            <a:pPr lvl="1"/>
            <a:r>
              <a:rPr lang="es-ES_tradnl" dirty="0"/>
              <a:t>Hasta 4 EV3 conectados entre si! </a:t>
            </a:r>
            <a:endParaRPr lang="es-ES" dirty="0"/>
          </a:p>
        </p:txBody>
      </p:sp>
      <p:pic>
        <p:nvPicPr>
          <p:cNvPr id="6148" name="Picture 4" descr="http://manager.ro-botica.es/uploads/productos/ITEM_5100_FOTOPROD.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5816" y="2708920"/>
            <a:ext cx="6186733" cy="31017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9020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6149"/>
                                        </p:tgtEl>
                                      </p:cBhvr>
                                    </p:animEffect>
                                    <p:set>
                                      <p:cBhvr>
                                        <p:cTn id="7" dur="1" fill="hold">
                                          <p:stCondLst>
                                            <p:cond delay="499"/>
                                          </p:stCondLst>
                                        </p:cTn>
                                        <p:tgtEl>
                                          <p:spTgt spid="6149"/>
                                        </p:tgtEl>
                                        <p:attrNameLst>
                                          <p:attrName>style.visibility</p:attrName>
                                        </p:attrNameLst>
                                      </p:cBhvr>
                                      <p:to>
                                        <p:strVal val="hidden"/>
                                      </p:to>
                                    </p:set>
                                  </p:childTnLst>
                                </p:cTn>
                              </p:par>
                              <p:par>
                                <p:cTn id="8" presetID="53" presetClass="entr" presetSubtype="16" fill="hold" nodeType="withEffect">
                                  <p:stCondLst>
                                    <p:cond delay="0"/>
                                  </p:stCondLst>
                                  <p:childTnLst>
                                    <p:set>
                                      <p:cBhvr>
                                        <p:cTn id="9" dur="1" fill="hold">
                                          <p:stCondLst>
                                            <p:cond delay="0"/>
                                          </p:stCondLst>
                                        </p:cTn>
                                        <p:tgtEl>
                                          <p:spTgt spid="6148"/>
                                        </p:tgtEl>
                                        <p:attrNameLst>
                                          <p:attrName>style.visibility</p:attrName>
                                        </p:attrNameLst>
                                      </p:cBhvr>
                                      <p:to>
                                        <p:strVal val="visible"/>
                                      </p:to>
                                    </p:set>
                                    <p:anim calcmode="lin" valueType="num">
                                      <p:cBhvr>
                                        <p:cTn id="10" dur="500" fill="hold"/>
                                        <p:tgtEl>
                                          <p:spTgt spid="6148"/>
                                        </p:tgtEl>
                                        <p:attrNameLst>
                                          <p:attrName>ppt_w</p:attrName>
                                        </p:attrNameLst>
                                      </p:cBhvr>
                                      <p:tavLst>
                                        <p:tav tm="0">
                                          <p:val>
                                            <p:fltVal val="0"/>
                                          </p:val>
                                        </p:tav>
                                        <p:tav tm="100000">
                                          <p:val>
                                            <p:strVal val="#ppt_w"/>
                                          </p:val>
                                        </p:tav>
                                      </p:tavLst>
                                    </p:anim>
                                    <p:anim calcmode="lin" valueType="num">
                                      <p:cBhvr>
                                        <p:cTn id="11" dur="500" fill="hold"/>
                                        <p:tgtEl>
                                          <p:spTgt spid="6148"/>
                                        </p:tgtEl>
                                        <p:attrNameLst>
                                          <p:attrName>ppt_h</p:attrName>
                                        </p:attrNameLst>
                                      </p:cBhvr>
                                      <p:tavLst>
                                        <p:tav tm="0">
                                          <p:val>
                                            <p:fltVal val="0"/>
                                          </p:val>
                                        </p:tav>
                                        <p:tav tm="100000">
                                          <p:val>
                                            <p:strVal val="#ppt_h"/>
                                          </p:val>
                                        </p:tav>
                                      </p:tavLst>
                                    </p:anim>
                                    <p:animEffect transition="in" filter="fade">
                                      <p:cBhvr>
                                        <p:cTn id="12" dur="500"/>
                                        <p:tgtEl>
                                          <p:spTgt spid="61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86816" y="274638"/>
            <a:ext cx="8877672" cy="1143000"/>
          </a:xfrm>
        </p:spPr>
        <p:txBody>
          <a:bodyPr/>
          <a:lstStyle/>
          <a:p>
            <a:r>
              <a:rPr lang="es-ES_tradnl" dirty="0"/>
              <a:t>Lego </a:t>
            </a:r>
            <a:r>
              <a:rPr lang="es-ES_tradnl" dirty="0" err="1"/>
              <a:t>Mindstorms</a:t>
            </a:r>
            <a:r>
              <a:rPr lang="es-ES_tradnl" dirty="0"/>
              <a:t> Robot Inventor (otoño 2020)</a:t>
            </a:r>
            <a:endParaRPr lang="es-ES" dirty="0"/>
          </a:p>
        </p:txBody>
      </p:sp>
      <p:sp>
        <p:nvSpPr>
          <p:cNvPr id="3" name="2 Marcador de contenido"/>
          <p:cNvSpPr>
            <a:spLocks noGrp="1"/>
          </p:cNvSpPr>
          <p:nvPr>
            <p:ph idx="1"/>
          </p:nvPr>
        </p:nvSpPr>
        <p:spPr>
          <a:xfrm>
            <a:off x="86816" y="1600200"/>
            <a:ext cx="8085584" cy="4533900"/>
          </a:xfrm>
        </p:spPr>
        <p:txBody>
          <a:bodyPr/>
          <a:lstStyle/>
          <a:p>
            <a:r>
              <a:rPr lang="es-ES_tradnl" dirty="0"/>
              <a:t>Hub (</a:t>
            </a:r>
            <a:r>
              <a:rPr lang="es-ES" dirty="0"/>
              <a:t>µC</a:t>
            </a:r>
            <a:r>
              <a:rPr lang="es-ES_tradnl" dirty="0"/>
              <a:t> ARM </a:t>
            </a:r>
            <a:r>
              <a:rPr lang="es-ES_tradnl" dirty="0" err="1"/>
              <a:t>Cortex</a:t>
            </a:r>
            <a:r>
              <a:rPr lang="es-ES_tradnl" dirty="0"/>
              <a:t> M4 a 100Mhz) </a:t>
            </a:r>
          </a:p>
          <a:p>
            <a:pPr lvl="2"/>
            <a:r>
              <a:rPr lang="es-ES_tradnl" dirty="0"/>
              <a:t>Flash 32Mb</a:t>
            </a:r>
          </a:p>
          <a:p>
            <a:pPr lvl="2"/>
            <a:r>
              <a:rPr lang="es-ES_tradnl"/>
              <a:t>RAM </a:t>
            </a:r>
            <a:r>
              <a:rPr lang="es-ES_tradnl" dirty="0"/>
              <a:t>320Kb</a:t>
            </a:r>
          </a:p>
          <a:p>
            <a:pPr lvl="2"/>
            <a:r>
              <a:rPr lang="es-ES_tradnl"/>
              <a:t>No </a:t>
            </a:r>
            <a:r>
              <a:rPr lang="es-ES_tradnl" dirty="0"/>
              <a:t>SO, batería </a:t>
            </a:r>
            <a:r>
              <a:rPr lang="es-ES_tradnl" dirty="0" err="1"/>
              <a:t>recarg</a:t>
            </a:r>
            <a:r>
              <a:rPr lang="es-ES_tradnl" dirty="0"/>
              <a:t>.</a:t>
            </a:r>
          </a:p>
          <a:p>
            <a:pPr lvl="2"/>
            <a:r>
              <a:rPr lang="es-ES_tradnl" dirty="0"/>
              <a:t>6 puertos </a:t>
            </a:r>
            <a:r>
              <a:rPr lang="es-ES_tradnl" u="sng" dirty="0"/>
              <a:t>I/O</a:t>
            </a:r>
          </a:p>
          <a:p>
            <a:pPr lvl="2"/>
            <a:r>
              <a:rPr lang="es-ES_tradnl" dirty="0"/>
              <a:t>5x5 leds (</a:t>
            </a:r>
            <a:r>
              <a:rPr lang="es-ES_tradnl" dirty="0" err="1"/>
              <a:t>int</a:t>
            </a:r>
            <a:r>
              <a:rPr lang="es-ES_tradnl" dirty="0"/>
              <a:t>.)</a:t>
            </a:r>
          </a:p>
          <a:p>
            <a:pPr lvl="2"/>
            <a:r>
              <a:rPr lang="es-ES_tradnl" dirty="0"/>
              <a:t>Giróscopo, altavoz</a:t>
            </a:r>
          </a:p>
          <a:p>
            <a:pPr lvl="2"/>
            <a:r>
              <a:rPr lang="es-ES_tradnl" dirty="0"/>
              <a:t>BT, </a:t>
            </a:r>
            <a:r>
              <a:rPr lang="es-ES_tradnl" dirty="0" err="1"/>
              <a:t>microUSB</a:t>
            </a:r>
            <a:r>
              <a:rPr lang="es-ES_tradnl" dirty="0"/>
              <a:t>, </a:t>
            </a:r>
            <a:r>
              <a:rPr lang="es-ES_tradnl" u="sng" dirty="0"/>
              <a:t>no </a:t>
            </a:r>
            <a:r>
              <a:rPr lang="es-ES_tradnl" u="sng" dirty="0" err="1"/>
              <a:t>WiFi</a:t>
            </a:r>
            <a:endParaRPr lang="es-ES_tradnl" u="sng" dirty="0"/>
          </a:p>
          <a:p>
            <a:pPr lvl="2"/>
            <a:r>
              <a:rPr lang="es-ES_tradnl" dirty="0" err="1"/>
              <a:t>Prog</a:t>
            </a:r>
            <a:r>
              <a:rPr lang="es-ES_tradnl" dirty="0"/>
              <a:t>. Scratch / Python</a:t>
            </a:r>
          </a:p>
          <a:p>
            <a:pPr lvl="2"/>
            <a:r>
              <a:rPr lang="es-ES_tradnl" dirty="0"/>
              <a:t>Hub2hub (BT)</a:t>
            </a:r>
          </a:p>
          <a:p>
            <a:r>
              <a:rPr lang="es-ES_tradnl" dirty="0"/>
              <a:t>No compatible EV3!!</a:t>
            </a:r>
            <a:endParaRPr lang="es-ES" dirty="0"/>
          </a:p>
        </p:txBody>
      </p:sp>
      <p:pic>
        <p:nvPicPr>
          <p:cNvPr id="4" name="Imagen 3">
            <a:extLst>
              <a:ext uri="{FF2B5EF4-FFF2-40B4-BE49-F238E27FC236}">
                <a16:creationId xmlns:a16="http://schemas.microsoft.com/office/drawing/2014/main" id="{B9C01BA7-FD95-45A3-9320-6EDE40FF1534}"/>
              </a:ext>
            </a:extLst>
          </p:cNvPr>
          <p:cNvPicPr>
            <a:picLocks noChangeAspect="1"/>
          </p:cNvPicPr>
          <p:nvPr/>
        </p:nvPicPr>
        <p:blipFill>
          <a:blip r:embed="rId2"/>
          <a:stretch>
            <a:fillRect/>
          </a:stretch>
        </p:blipFill>
        <p:spPr>
          <a:xfrm>
            <a:off x="4644562" y="2276872"/>
            <a:ext cx="4384095" cy="4032943"/>
          </a:xfrm>
          <a:prstGeom prst="rect">
            <a:avLst/>
          </a:prstGeom>
        </p:spPr>
      </p:pic>
      <p:pic>
        <p:nvPicPr>
          <p:cNvPr id="6146" name="Picture 2" descr="New LEGO® MINDSTORMS® Robot Inventor lets creators build and bring to life  anything they can imagine | Robots-Blog">
            <a:extLst>
              <a:ext uri="{FF2B5EF4-FFF2-40B4-BE49-F238E27FC236}">
                <a16:creationId xmlns:a16="http://schemas.microsoft.com/office/drawing/2014/main" id="{CF72FBB4-5262-40C8-A759-C9E1F35CE16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76056" y="1584325"/>
            <a:ext cx="3384376" cy="53457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89000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fade">
                                      <p:cBhvr>
                                        <p:cTn id="7" dur="5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Lego </a:t>
            </a:r>
            <a:r>
              <a:rPr lang="es-ES_tradnl" dirty="0" err="1"/>
              <a:t>Mindstorms</a:t>
            </a:r>
            <a:r>
              <a:rPr lang="es-ES_tradnl" dirty="0"/>
              <a:t>: Ejemplos</a:t>
            </a:r>
            <a:endParaRPr lang="es-ES" dirty="0"/>
          </a:p>
        </p:txBody>
      </p:sp>
      <p:sp>
        <p:nvSpPr>
          <p:cNvPr id="3" name="2 Marcador de contenido"/>
          <p:cNvSpPr>
            <a:spLocks noGrp="1"/>
          </p:cNvSpPr>
          <p:nvPr>
            <p:ph idx="1"/>
          </p:nvPr>
        </p:nvSpPr>
        <p:spPr/>
        <p:txBody>
          <a:bodyPr/>
          <a:lstStyle/>
          <a:p>
            <a:r>
              <a:rPr lang="es-ES_tradnl" sz="2800" dirty="0"/>
              <a:t>NXT</a:t>
            </a:r>
          </a:p>
          <a:p>
            <a:pPr lvl="1"/>
            <a:r>
              <a:rPr lang="es-ES_tradnl" sz="2400" dirty="0">
                <a:hlinkClick r:id="rId2"/>
              </a:rPr>
              <a:t>Bridge </a:t>
            </a:r>
            <a:r>
              <a:rPr lang="es-ES_tradnl" sz="2400" dirty="0" err="1">
                <a:hlinkClick r:id="rId2"/>
              </a:rPr>
              <a:t>Layer</a:t>
            </a:r>
            <a:endParaRPr lang="es-ES_tradnl" sz="2400" dirty="0"/>
          </a:p>
          <a:p>
            <a:pPr lvl="1"/>
            <a:r>
              <a:rPr lang="es-ES_tradnl" sz="2400" dirty="0">
                <a:hlinkClick r:id="rId3"/>
              </a:rPr>
              <a:t>Cadena de transporte</a:t>
            </a:r>
            <a:endParaRPr lang="es-ES_tradnl" sz="2400" dirty="0"/>
          </a:p>
          <a:p>
            <a:pPr lvl="1"/>
            <a:r>
              <a:rPr lang="es-ES_tradnl" sz="2400" dirty="0" err="1">
                <a:hlinkClick r:id="rId4"/>
              </a:rPr>
              <a:t>Segway</a:t>
            </a:r>
            <a:endParaRPr lang="es-ES_tradnl" sz="2400" dirty="0"/>
          </a:p>
          <a:p>
            <a:r>
              <a:rPr lang="es-ES_tradnl" sz="2800" dirty="0"/>
              <a:t>EV3</a:t>
            </a:r>
          </a:p>
          <a:p>
            <a:pPr lvl="1"/>
            <a:r>
              <a:rPr lang="es-ES_tradnl" sz="2400" dirty="0" err="1"/>
              <a:t>Braigo</a:t>
            </a:r>
            <a:r>
              <a:rPr lang="es-ES_tradnl" sz="2400" dirty="0"/>
              <a:t>: impresora </a:t>
            </a:r>
            <a:r>
              <a:rPr lang="es-ES_tradnl" sz="2400" dirty="0" err="1"/>
              <a:t>low-cost</a:t>
            </a:r>
            <a:r>
              <a:rPr lang="es-ES_tradnl" sz="2400" dirty="0"/>
              <a:t> de Braille</a:t>
            </a:r>
          </a:p>
          <a:p>
            <a:pPr lvl="1"/>
            <a:r>
              <a:rPr lang="es-ES_tradnl" sz="2400" dirty="0" err="1">
                <a:hlinkClick r:id="rId5"/>
              </a:rPr>
              <a:t>Cubestormer</a:t>
            </a:r>
            <a:r>
              <a:rPr lang="es-ES_tradnl" sz="2400" dirty="0">
                <a:hlinkClick r:id="rId5"/>
              </a:rPr>
              <a:t> 3</a:t>
            </a:r>
            <a:r>
              <a:rPr lang="es-ES_tradnl" sz="2400" dirty="0"/>
              <a:t>: record mundial resolver cubo </a:t>
            </a:r>
            <a:r>
              <a:rPr lang="es-ES_tradnl" sz="2400" dirty="0" err="1"/>
              <a:t>Rubik</a:t>
            </a:r>
            <a:r>
              <a:rPr lang="es-ES_tradnl" sz="2400" dirty="0"/>
              <a:t> (3.253 </a:t>
            </a:r>
            <a:r>
              <a:rPr lang="es-ES_tradnl" sz="2400" dirty="0" err="1"/>
              <a:t>seg</a:t>
            </a:r>
            <a:r>
              <a:rPr lang="es-ES_tradnl" sz="2400" dirty="0"/>
              <a:t>, Marzo 2014)</a:t>
            </a:r>
          </a:p>
          <a:p>
            <a:pPr lvl="2"/>
            <a:r>
              <a:rPr lang="es-ES_tradnl" sz="2000" dirty="0"/>
              <a:t> Usa un Samsung Galaxy S4: analizar imagen y calcular movimientos que el robot ejecuta</a:t>
            </a:r>
          </a:p>
          <a:p>
            <a:pPr lvl="1"/>
            <a:r>
              <a:rPr lang="es-ES_tradnl" dirty="0" err="1">
                <a:hlinkClick r:id="rId6"/>
              </a:rPr>
              <a:t>BrickPi</a:t>
            </a:r>
            <a:r>
              <a:rPr lang="es-ES_tradnl" dirty="0">
                <a:hlinkClick r:id="rId6"/>
              </a:rPr>
              <a:t> </a:t>
            </a:r>
            <a:r>
              <a:rPr lang="es-ES_tradnl" dirty="0" err="1">
                <a:hlinkClick r:id="rId6"/>
              </a:rPr>
              <a:t>Bookreader</a:t>
            </a:r>
            <a:r>
              <a:rPr lang="es-ES_tradnl" dirty="0"/>
              <a:t>: digitaliza libros de papel</a:t>
            </a:r>
          </a:p>
          <a:p>
            <a:pPr lvl="2"/>
            <a:r>
              <a:rPr lang="es-ES_tradnl" sz="2000" dirty="0" err="1"/>
              <a:t>Raspberry</a:t>
            </a:r>
            <a:r>
              <a:rPr lang="es-ES_tradnl" sz="2000" dirty="0"/>
              <a:t> Pi para digitalizar y pasar a texto</a:t>
            </a:r>
            <a:endParaRPr lang="es-ES" sz="2000" dirty="0"/>
          </a:p>
        </p:txBody>
      </p:sp>
    </p:spTree>
    <p:extLst>
      <p:ext uri="{BB962C8B-B14F-4D97-AF65-F5344CB8AC3E}">
        <p14:creationId xmlns:p14="http://schemas.microsoft.com/office/powerpoint/2010/main" val="1017344312"/>
      </p:ext>
    </p:extLst>
  </p:cSld>
  <p:clrMapOvr>
    <a:masterClrMapping/>
  </p:clrMapOvr>
  <p:timing>
    <p:tnLst>
      <p:par>
        <p:cTn id="1" dur="indefinite" restart="never" nodeType="tmRoot"/>
      </p:par>
    </p:tnLst>
  </p:timing>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Programación Lego </a:t>
            </a:r>
            <a:r>
              <a:rPr lang="es-ES_tradnl" dirty="0" err="1"/>
              <a:t>Mindstorms</a:t>
            </a:r>
            <a:r>
              <a:rPr lang="es-ES_tradnl" dirty="0"/>
              <a:t> </a:t>
            </a:r>
            <a:endParaRPr lang="es-ES" dirty="0"/>
          </a:p>
        </p:txBody>
      </p:sp>
      <p:sp>
        <p:nvSpPr>
          <p:cNvPr id="3" name="2 Marcador de contenido"/>
          <p:cNvSpPr>
            <a:spLocks noGrp="1"/>
          </p:cNvSpPr>
          <p:nvPr>
            <p:ph idx="1"/>
          </p:nvPr>
        </p:nvSpPr>
        <p:spPr>
          <a:xfrm>
            <a:off x="457200" y="1600200"/>
            <a:ext cx="8686800" cy="4533900"/>
          </a:xfrm>
        </p:spPr>
        <p:txBody>
          <a:bodyPr/>
          <a:lstStyle/>
          <a:p>
            <a:r>
              <a:rPr lang="es-ES_tradnl" dirty="0"/>
              <a:t>Firmware original RCX </a:t>
            </a:r>
            <a:r>
              <a:rPr lang="es-ES_tradnl" dirty="0">
                <a:sym typeface="Wingdings" panose="05000000000000000000" pitchFamily="2" charset="2"/>
              </a:rPr>
              <a:t> </a:t>
            </a:r>
            <a:r>
              <a:rPr lang="es-ES_tradnl" dirty="0" err="1">
                <a:sym typeface="Wingdings" panose="05000000000000000000" pitchFamily="2" charset="2"/>
              </a:rPr>
              <a:t>prog</a:t>
            </a:r>
            <a:r>
              <a:rPr lang="es-ES_tradnl" dirty="0">
                <a:sym typeface="Wingdings" panose="05000000000000000000" pitchFamily="2" charset="2"/>
              </a:rPr>
              <a:t>. Visual</a:t>
            </a:r>
          </a:p>
          <a:p>
            <a:endParaRPr lang="es-ES_tradnl" dirty="0">
              <a:sym typeface="Wingdings" panose="05000000000000000000" pitchFamily="2" charset="2"/>
            </a:endParaRPr>
          </a:p>
          <a:p>
            <a:endParaRPr lang="es-ES_tradnl" dirty="0">
              <a:sym typeface="Wingdings" panose="05000000000000000000" pitchFamily="2" charset="2"/>
            </a:endParaRPr>
          </a:p>
        </p:txBody>
      </p:sp>
      <p:pic>
        <p:nvPicPr>
          <p:cNvPr id="6146" name="Picture 2" descr="http://www.techno-stuff.com/prog-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3792" y="2463502"/>
            <a:ext cx="5486400" cy="413385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http://www-lehre.inf.uos.de/~fsjaetzo/rit00/images/RCX-Cod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9672" y="2158082"/>
            <a:ext cx="7344517" cy="46552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8693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148"/>
                                        </p:tgtEl>
                                        <p:attrNameLst>
                                          <p:attrName>style.visibility</p:attrName>
                                        </p:attrNameLst>
                                      </p:cBhvr>
                                      <p:to>
                                        <p:strVal val="visible"/>
                                      </p:to>
                                    </p:set>
                                    <p:animEffect transition="in" filter="fade">
                                      <p:cBhvr>
                                        <p:cTn id="7" dur="1000"/>
                                        <p:tgtEl>
                                          <p:spTgt spid="6148"/>
                                        </p:tgtEl>
                                      </p:cBhvr>
                                    </p:animEffect>
                                    <p:anim calcmode="lin" valueType="num">
                                      <p:cBhvr>
                                        <p:cTn id="8" dur="1000" fill="hold"/>
                                        <p:tgtEl>
                                          <p:spTgt spid="6148"/>
                                        </p:tgtEl>
                                        <p:attrNameLst>
                                          <p:attrName>ppt_x</p:attrName>
                                        </p:attrNameLst>
                                      </p:cBhvr>
                                      <p:tavLst>
                                        <p:tav tm="0">
                                          <p:val>
                                            <p:strVal val="#ppt_x"/>
                                          </p:val>
                                        </p:tav>
                                        <p:tav tm="100000">
                                          <p:val>
                                            <p:strVal val="#ppt_x"/>
                                          </p:val>
                                        </p:tav>
                                      </p:tavLst>
                                    </p:anim>
                                    <p:anim calcmode="lin" valueType="num">
                                      <p:cBhvr>
                                        <p:cTn id="9" dur="1000" fill="hold"/>
                                        <p:tgtEl>
                                          <p:spTgt spid="61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Lego </a:t>
            </a:r>
            <a:r>
              <a:rPr lang="es-ES_tradnl" dirty="0" err="1"/>
              <a:t>Mindstorms</a:t>
            </a:r>
            <a:r>
              <a:rPr lang="es-ES_tradnl" dirty="0"/>
              <a:t>: Ing. Inversa</a:t>
            </a:r>
            <a:endParaRPr lang="es-ES" dirty="0"/>
          </a:p>
        </p:txBody>
      </p:sp>
      <p:sp>
        <p:nvSpPr>
          <p:cNvPr id="3" name="2 Marcador de contenido"/>
          <p:cNvSpPr>
            <a:spLocks noGrp="1"/>
          </p:cNvSpPr>
          <p:nvPr>
            <p:ph idx="1"/>
          </p:nvPr>
        </p:nvSpPr>
        <p:spPr>
          <a:xfrm>
            <a:off x="457200" y="1600200"/>
            <a:ext cx="8579296" cy="5069160"/>
          </a:xfrm>
        </p:spPr>
        <p:txBody>
          <a:bodyPr/>
          <a:lstStyle/>
          <a:p>
            <a:r>
              <a:rPr lang="es-ES_tradnl" sz="2800" dirty="0"/>
              <a:t>Firmware/entornos abiertos desarrollados por terceros</a:t>
            </a:r>
          </a:p>
          <a:p>
            <a:pPr lvl="1"/>
            <a:r>
              <a:rPr lang="es-ES_tradnl" sz="2400" dirty="0"/>
              <a:t>Para programar al estilo tradicional</a:t>
            </a:r>
          </a:p>
          <a:p>
            <a:pPr lvl="2"/>
            <a:r>
              <a:rPr lang="es-ES_tradnl" sz="2000" dirty="0"/>
              <a:t>Programa compilado en PC </a:t>
            </a:r>
            <a:r>
              <a:rPr lang="es-ES_tradnl" sz="2000" dirty="0">
                <a:sym typeface="Wingdings" panose="05000000000000000000" pitchFamily="2" charset="2"/>
              </a:rPr>
              <a:t> RCX</a:t>
            </a:r>
            <a:endParaRPr lang="es-ES_tradnl" sz="2000" dirty="0"/>
          </a:p>
          <a:p>
            <a:r>
              <a:rPr lang="es-ES_tradnl" sz="2800" dirty="0"/>
              <a:t>Ejemplos</a:t>
            </a:r>
          </a:p>
          <a:p>
            <a:pPr lvl="1"/>
            <a:r>
              <a:rPr lang="es-ES_tradnl" sz="2400" dirty="0" err="1">
                <a:sym typeface="Wingdings" panose="05000000000000000000" pitchFamily="2" charset="2"/>
              </a:rPr>
              <a:t>Not</a:t>
            </a:r>
            <a:r>
              <a:rPr lang="es-ES_tradnl" sz="2400" dirty="0">
                <a:sym typeface="Wingdings" panose="05000000000000000000" pitchFamily="2" charset="2"/>
              </a:rPr>
              <a:t> Quite C (NQC)</a:t>
            </a:r>
          </a:p>
          <a:p>
            <a:pPr lvl="2"/>
            <a:r>
              <a:rPr lang="es-ES_tradnl" sz="2000" dirty="0">
                <a:sym typeface="Wingdings" panose="05000000000000000000" pitchFamily="2" charset="2"/>
              </a:rPr>
              <a:t>Su propio “C”, no reemplaza entorno </a:t>
            </a:r>
            <a:r>
              <a:rPr lang="es-ES_tradnl" sz="2000" dirty="0" err="1">
                <a:sym typeface="Wingdings" panose="05000000000000000000" pitchFamily="2" charset="2"/>
              </a:rPr>
              <a:t>orig</a:t>
            </a:r>
            <a:r>
              <a:rPr lang="es-ES_tradnl" sz="2000" dirty="0">
                <a:sym typeface="Wingdings" panose="05000000000000000000" pitchFamily="2" charset="2"/>
              </a:rPr>
              <a:t>., sólo RCX</a:t>
            </a:r>
          </a:p>
          <a:p>
            <a:pPr lvl="1"/>
            <a:r>
              <a:rPr lang="es-ES_tradnl" sz="2400" dirty="0" err="1">
                <a:sym typeface="Wingdings" panose="05000000000000000000" pitchFamily="2" charset="2"/>
              </a:rPr>
              <a:t>BrickOS</a:t>
            </a:r>
            <a:r>
              <a:rPr lang="es-ES_tradnl" sz="2400" dirty="0">
                <a:sym typeface="Wingdings" panose="05000000000000000000" pitchFamily="2" charset="2"/>
              </a:rPr>
              <a:t> (C, C++, ensamblador). Sólo RCX</a:t>
            </a:r>
          </a:p>
          <a:p>
            <a:pPr lvl="1"/>
            <a:r>
              <a:rPr lang="es-ES_tradnl" sz="2400" dirty="0" err="1">
                <a:sym typeface="Wingdings" panose="05000000000000000000" pitchFamily="2" charset="2"/>
              </a:rPr>
              <a:t>LeJOS</a:t>
            </a:r>
            <a:r>
              <a:rPr lang="es-ES_tradnl" sz="2400" dirty="0">
                <a:sym typeface="Wingdings" panose="05000000000000000000" pitchFamily="2" charset="2"/>
              </a:rPr>
              <a:t> (Java)</a:t>
            </a:r>
          </a:p>
          <a:p>
            <a:pPr lvl="1"/>
            <a:r>
              <a:rPr lang="es-ES_tradnl" sz="2400" dirty="0" err="1">
                <a:sym typeface="Wingdings" panose="05000000000000000000" pitchFamily="2" charset="2"/>
              </a:rPr>
              <a:t>Physical</a:t>
            </a:r>
            <a:r>
              <a:rPr lang="es-ES_tradnl" sz="2400" dirty="0">
                <a:sym typeface="Wingdings" panose="05000000000000000000" pitchFamily="2" charset="2"/>
              </a:rPr>
              <a:t> </a:t>
            </a:r>
            <a:r>
              <a:rPr lang="es-ES_tradnl" sz="2400" dirty="0" err="1">
                <a:sym typeface="Wingdings" panose="05000000000000000000" pitchFamily="2" charset="2"/>
              </a:rPr>
              <a:t>Etoys</a:t>
            </a:r>
            <a:r>
              <a:rPr lang="es-ES_tradnl" sz="2400" dirty="0">
                <a:sym typeface="Wingdings" panose="05000000000000000000" pitchFamily="2" charset="2"/>
              </a:rPr>
              <a:t> (nuevo entorno visual para NXT)</a:t>
            </a:r>
          </a:p>
          <a:p>
            <a:pPr lvl="2"/>
            <a:r>
              <a:rPr lang="es-ES_tradnl" sz="2000" dirty="0">
                <a:sym typeface="Wingdings" panose="05000000000000000000" pitchFamily="2" charset="2"/>
              </a:rPr>
              <a:t>Modo directo: se ejecuta en PC y se envían ordenes al robot</a:t>
            </a:r>
          </a:p>
          <a:p>
            <a:pPr lvl="2"/>
            <a:r>
              <a:rPr lang="es-ES_tradnl" sz="2000" dirty="0">
                <a:sym typeface="Wingdings" panose="05000000000000000000" pitchFamily="2" charset="2"/>
              </a:rPr>
              <a:t>Modo compilado (similar a NQC) </a:t>
            </a:r>
            <a:endParaRPr lang="es-ES" sz="2000" dirty="0"/>
          </a:p>
          <a:p>
            <a:endParaRPr lang="es-ES" sz="2800" dirty="0"/>
          </a:p>
        </p:txBody>
      </p:sp>
    </p:spTree>
    <p:extLst>
      <p:ext uri="{BB962C8B-B14F-4D97-AF65-F5344CB8AC3E}">
        <p14:creationId xmlns:p14="http://schemas.microsoft.com/office/powerpoint/2010/main" val="1533805711"/>
      </p:ext>
    </p:extLst>
  </p:cSld>
  <p:clrMapOvr>
    <a:masterClrMapping/>
  </p:clrMapOvr>
  <p:timing>
    <p:tnLst>
      <p:par>
        <p:cTn id="1" dur="indefinite" restart="never" nodeType="tmRoot"/>
      </p:par>
    </p:tnLst>
  </p:timing>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err="1"/>
              <a:t>LeJOS</a:t>
            </a:r>
            <a:r>
              <a:rPr lang="es-ES_tradnl" dirty="0"/>
              <a:t> (2000)</a:t>
            </a:r>
            <a:endParaRPr lang="es-ES" dirty="0"/>
          </a:p>
        </p:txBody>
      </p:sp>
      <p:sp>
        <p:nvSpPr>
          <p:cNvPr id="3" name="2 Marcador de contenido"/>
          <p:cNvSpPr>
            <a:spLocks noGrp="1"/>
          </p:cNvSpPr>
          <p:nvPr>
            <p:ph idx="1"/>
          </p:nvPr>
        </p:nvSpPr>
        <p:spPr>
          <a:xfrm>
            <a:off x="457200" y="1600200"/>
            <a:ext cx="8686800" cy="5257800"/>
          </a:xfrm>
        </p:spPr>
        <p:txBody>
          <a:bodyPr/>
          <a:lstStyle/>
          <a:p>
            <a:r>
              <a:rPr lang="es-ES_tradnl" sz="2800" dirty="0">
                <a:sym typeface="Wingdings" panose="05000000000000000000" pitchFamily="2" charset="2"/>
                <a:hlinkClick r:id="rId2"/>
              </a:rPr>
              <a:t>Lego Java </a:t>
            </a:r>
            <a:r>
              <a:rPr lang="es-ES_tradnl" sz="2800" dirty="0" err="1">
                <a:sym typeface="Wingdings" panose="05000000000000000000" pitchFamily="2" charset="2"/>
                <a:hlinkClick r:id="rId2"/>
              </a:rPr>
              <a:t>Operating</a:t>
            </a:r>
            <a:r>
              <a:rPr lang="es-ES_tradnl" sz="2800" dirty="0">
                <a:sym typeface="Wingdings" panose="05000000000000000000" pitchFamily="2" charset="2"/>
                <a:hlinkClick r:id="rId2"/>
              </a:rPr>
              <a:t> </a:t>
            </a:r>
            <a:r>
              <a:rPr lang="es-ES_tradnl" sz="2800" dirty="0" err="1">
                <a:sym typeface="Wingdings" panose="05000000000000000000" pitchFamily="2" charset="2"/>
                <a:hlinkClick r:id="rId2"/>
              </a:rPr>
              <a:t>System</a:t>
            </a:r>
            <a:endParaRPr lang="es-ES_tradnl" sz="2800" dirty="0">
              <a:sym typeface="Wingdings" panose="05000000000000000000" pitchFamily="2" charset="2"/>
            </a:endParaRPr>
          </a:p>
          <a:p>
            <a:pPr lvl="1"/>
            <a:r>
              <a:rPr lang="es-ES_tradnl" sz="2400" dirty="0">
                <a:sym typeface="Wingdings" panose="05000000000000000000" pitchFamily="2" charset="2"/>
              </a:rPr>
              <a:t>Firmware Java para Lego </a:t>
            </a:r>
            <a:r>
              <a:rPr lang="es-ES_tradnl" sz="2400" dirty="0" err="1">
                <a:sym typeface="Wingdings" panose="05000000000000000000" pitchFamily="2" charset="2"/>
              </a:rPr>
              <a:t>Mindstorms</a:t>
            </a:r>
            <a:endParaRPr lang="es-ES_tradnl" sz="2400" dirty="0">
              <a:sym typeface="Wingdings" panose="05000000000000000000" pitchFamily="2" charset="2"/>
            </a:endParaRPr>
          </a:p>
          <a:p>
            <a:pPr lvl="2"/>
            <a:r>
              <a:rPr lang="es-ES_tradnl" sz="2000" dirty="0" err="1">
                <a:sym typeface="Wingdings" panose="05000000000000000000" pitchFamily="2" charset="2"/>
              </a:rPr>
              <a:t>LeJOS</a:t>
            </a:r>
            <a:r>
              <a:rPr lang="es-ES_tradnl" sz="2000" dirty="0">
                <a:sym typeface="Wingdings" panose="05000000000000000000" pitchFamily="2" charset="2"/>
              </a:rPr>
              <a:t> RCX, NXJ, EV3</a:t>
            </a:r>
          </a:p>
          <a:p>
            <a:pPr lvl="1"/>
            <a:r>
              <a:rPr lang="es-ES_tradnl" sz="2400" dirty="0">
                <a:sym typeface="Wingdings" panose="05000000000000000000" pitchFamily="2" charset="2"/>
              </a:rPr>
              <a:t>Una de las JVM &lt;&lt;&lt; (16K  </a:t>
            </a:r>
            <a:r>
              <a:rPr lang="es-ES_tradnl" sz="2400" dirty="0">
                <a:sym typeface="Symbol"/>
              </a:rPr>
              <a:t></a:t>
            </a:r>
            <a:r>
              <a:rPr lang="es-ES_tradnl" sz="2400" dirty="0">
                <a:sym typeface="Wingdings" panose="05000000000000000000" pitchFamily="2" charset="2"/>
              </a:rPr>
              <a:t>12K </a:t>
            </a:r>
            <a:r>
              <a:rPr lang="es-ES_tradnl" sz="2400" dirty="0" err="1">
                <a:sym typeface="Wingdings" panose="05000000000000000000" pitchFamily="2" charset="2"/>
              </a:rPr>
              <a:t>prog</a:t>
            </a:r>
            <a:r>
              <a:rPr lang="es-ES_tradnl" sz="2400" dirty="0">
                <a:sym typeface="Wingdings" panose="05000000000000000000" pitchFamily="2" charset="2"/>
              </a:rPr>
              <a:t>. usuario)</a:t>
            </a:r>
          </a:p>
          <a:p>
            <a:r>
              <a:rPr lang="es-ES_tradnl" sz="2800" dirty="0">
                <a:sym typeface="Wingdings" panose="05000000000000000000" pitchFamily="2" charset="2"/>
              </a:rPr>
              <a:t>Aprovecha a tope el microcontrolador</a:t>
            </a:r>
          </a:p>
          <a:p>
            <a:pPr lvl="1"/>
            <a:r>
              <a:rPr lang="es-ES_tradnl" sz="2400" dirty="0">
                <a:sym typeface="Wingdings" panose="05000000000000000000" pitchFamily="2" charset="2"/>
              </a:rPr>
              <a:t>OO, </a:t>
            </a:r>
            <a:r>
              <a:rPr lang="es-ES_tradnl" sz="2400" dirty="0" err="1">
                <a:sym typeface="Wingdings" panose="05000000000000000000" pitchFamily="2" charset="2"/>
              </a:rPr>
              <a:t>multithread</a:t>
            </a:r>
            <a:r>
              <a:rPr lang="es-ES_tradnl" sz="2400" dirty="0">
                <a:sym typeface="Wingdings" panose="05000000000000000000" pitchFamily="2" charset="2"/>
              </a:rPr>
              <a:t>, </a:t>
            </a:r>
            <a:r>
              <a:rPr lang="es-ES_tradnl" sz="2400" dirty="0" err="1">
                <a:sym typeface="Wingdings" panose="05000000000000000000" pitchFamily="2" charset="2"/>
              </a:rPr>
              <a:t>arrays</a:t>
            </a:r>
            <a:r>
              <a:rPr lang="es-ES_tradnl" sz="2400" dirty="0">
                <a:sym typeface="Wingdings" panose="05000000000000000000" pitchFamily="2" charset="2"/>
              </a:rPr>
              <a:t> (incl. </a:t>
            </a:r>
            <a:r>
              <a:rPr lang="es-ES_tradnl" sz="2400" dirty="0" err="1">
                <a:sym typeface="Wingdings" panose="05000000000000000000" pitchFamily="2" charset="2"/>
              </a:rPr>
              <a:t>multidim</a:t>
            </a:r>
            <a:r>
              <a:rPr lang="es-ES_tradnl" sz="2400" dirty="0">
                <a:sym typeface="Wingdings" panose="05000000000000000000" pitchFamily="2" charset="2"/>
              </a:rPr>
              <a:t>.), recursión, </a:t>
            </a:r>
            <a:r>
              <a:rPr lang="es-ES_tradnl" sz="2400" dirty="0" err="1">
                <a:sym typeface="Wingdings" panose="05000000000000000000" pitchFamily="2" charset="2"/>
              </a:rPr>
              <a:t>sincroniz</a:t>
            </a:r>
            <a:r>
              <a:rPr lang="es-ES_tradnl" sz="2400" dirty="0">
                <a:sym typeface="Wingdings" panose="05000000000000000000" pitchFamily="2" charset="2"/>
              </a:rPr>
              <a:t>., excepciones, tipos Java </a:t>
            </a:r>
            <a:r>
              <a:rPr lang="es-ES_tradnl" sz="2400" dirty="0" err="1">
                <a:sym typeface="Wingdings" panose="05000000000000000000" pitchFamily="2" charset="2"/>
              </a:rPr>
              <a:t>float</a:t>
            </a:r>
            <a:r>
              <a:rPr lang="es-ES_tradnl" sz="2400" dirty="0">
                <a:sym typeface="Wingdings" panose="05000000000000000000" pitchFamily="2" charset="2"/>
              </a:rPr>
              <a:t>, </a:t>
            </a:r>
            <a:r>
              <a:rPr lang="es-ES_tradnl" sz="2400" dirty="0" err="1">
                <a:sym typeface="Wingdings" panose="05000000000000000000" pitchFamily="2" charset="2"/>
              </a:rPr>
              <a:t>long</a:t>
            </a:r>
            <a:r>
              <a:rPr lang="es-ES_tradnl" sz="2400" dirty="0">
                <a:sym typeface="Wingdings" panose="05000000000000000000" pitchFamily="2" charset="2"/>
              </a:rPr>
              <a:t>, </a:t>
            </a:r>
            <a:r>
              <a:rPr lang="es-ES_tradnl" sz="2400" dirty="0" err="1">
                <a:sym typeface="Wingdings" panose="05000000000000000000" pitchFamily="2" charset="2"/>
              </a:rPr>
              <a:t>String</a:t>
            </a:r>
            <a:r>
              <a:rPr lang="es-ES_tradnl" sz="2400" dirty="0">
                <a:sym typeface="Wingdings" panose="05000000000000000000" pitchFamily="2" charset="2"/>
              </a:rPr>
              <a:t> (con </a:t>
            </a:r>
            <a:r>
              <a:rPr lang="es-ES_tradnl" sz="2400" dirty="0" err="1">
                <a:sym typeface="Wingdings" panose="05000000000000000000" pitchFamily="2" charset="2"/>
              </a:rPr>
              <a:t>restr</a:t>
            </a:r>
            <a:r>
              <a:rPr lang="es-ES_tradnl" sz="2400" dirty="0">
                <a:sym typeface="Wingdings" panose="05000000000000000000" pitchFamily="2" charset="2"/>
              </a:rPr>
              <a:t>.), clase </a:t>
            </a:r>
            <a:r>
              <a:rPr lang="es-ES_tradnl" sz="2400" dirty="0" err="1">
                <a:sym typeface="Wingdings" panose="05000000000000000000" pitchFamily="2" charset="2"/>
              </a:rPr>
              <a:t>Math</a:t>
            </a:r>
            <a:r>
              <a:rPr lang="es-ES_tradnl" sz="2400" dirty="0">
                <a:sym typeface="Wingdings" panose="05000000000000000000" pitchFamily="2" charset="2"/>
              </a:rPr>
              <a:t>, API bien documentado, (la mayoría de) clases </a:t>
            </a:r>
            <a:r>
              <a:rPr lang="es-ES_tradnl" sz="2400" dirty="0" err="1">
                <a:sym typeface="Wingdings" panose="05000000000000000000" pitchFamily="2" charset="2"/>
              </a:rPr>
              <a:t>java.lang</a:t>
            </a:r>
            <a:r>
              <a:rPr lang="es-ES_tradnl" sz="2400" dirty="0">
                <a:sym typeface="Wingdings" panose="05000000000000000000" pitchFamily="2" charset="2"/>
              </a:rPr>
              <a:t>, </a:t>
            </a:r>
            <a:r>
              <a:rPr lang="es-ES_tradnl" sz="2400" dirty="0" err="1">
                <a:sym typeface="Wingdings" panose="05000000000000000000" pitchFamily="2" charset="2"/>
              </a:rPr>
              <a:t>java.util</a:t>
            </a:r>
            <a:r>
              <a:rPr lang="es-ES_tradnl" sz="2400" dirty="0">
                <a:sym typeface="Wingdings" panose="05000000000000000000" pitchFamily="2" charset="2"/>
              </a:rPr>
              <a:t>, java.io</a:t>
            </a:r>
          </a:p>
          <a:p>
            <a:r>
              <a:rPr lang="es-ES_tradnl" sz="2800" dirty="0">
                <a:sym typeface="Wingdings" panose="05000000000000000000" pitchFamily="2" charset="2"/>
              </a:rPr>
              <a:t>Utilidades: Control completo del </a:t>
            </a:r>
            <a:r>
              <a:rPr lang="es-ES_tradnl" sz="2800" dirty="0" err="1">
                <a:sym typeface="Wingdings" panose="05000000000000000000" pitchFamily="2" charset="2"/>
              </a:rPr>
              <a:t>display</a:t>
            </a:r>
            <a:r>
              <a:rPr lang="es-ES_tradnl" sz="2800" dirty="0">
                <a:sym typeface="Wingdings" panose="05000000000000000000" pitchFamily="2" charset="2"/>
              </a:rPr>
              <a:t>, sonido, servo, batería, </a:t>
            </a:r>
            <a:r>
              <a:rPr lang="es-ES_tradnl" sz="2800" dirty="0" err="1">
                <a:sym typeface="Wingdings" panose="05000000000000000000" pitchFamily="2" charset="2"/>
              </a:rPr>
              <a:t>timer</a:t>
            </a:r>
            <a:r>
              <a:rPr lang="es-ES_tradnl" sz="2800" dirty="0">
                <a:sym typeface="Wingdings" panose="05000000000000000000" pitchFamily="2" charset="2"/>
              </a:rPr>
              <a:t>, reciclado de memoria</a:t>
            </a:r>
          </a:p>
          <a:p>
            <a:pPr lvl="2"/>
            <a:r>
              <a:rPr lang="es-ES_tradnl" sz="2000" dirty="0">
                <a:sym typeface="Wingdings" panose="05000000000000000000" pitchFamily="2" charset="2"/>
              </a:rPr>
              <a:t>NXT, EV3: GPS, </a:t>
            </a:r>
            <a:r>
              <a:rPr lang="es-ES_tradnl" sz="2000" dirty="0" err="1">
                <a:sym typeface="Wingdings" panose="05000000000000000000" pitchFamily="2" charset="2"/>
              </a:rPr>
              <a:t>maps</a:t>
            </a:r>
            <a:r>
              <a:rPr lang="es-ES_tradnl" sz="2000" dirty="0">
                <a:sym typeface="Wingdings" panose="05000000000000000000" pitchFamily="2" charset="2"/>
              </a:rPr>
              <a:t>, </a:t>
            </a:r>
            <a:r>
              <a:rPr lang="es-ES_tradnl" sz="2000" dirty="0" err="1">
                <a:sym typeface="Wingdings" panose="05000000000000000000" pitchFamily="2" charset="2"/>
              </a:rPr>
              <a:t>pathfinding</a:t>
            </a:r>
            <a:r>
              <a:rPr lang="es-ES_tradnl" sz="2000" dirty="0">
                <a:sym typeface="Wingdings" panose="05000000000000000000" pitchFamily="2" charset="2"/>
              </a:rPr>
              <a:t>, detección objetos, etc.</a:t>
            </a:r>
          </a:p>
          <a:p>
            <a:endParaRPr lang="es-ES" sz="2800" dirty="0"/>
          </a:p>
        </p:txBody>
      </p:sp>
    </p:spTree>
    <p:extLst>
      <p:ext uri="{BB962C8B-B14F-4D97-AF65-F5344CB8AC3E}">
        <p14:creationId xmlns:p14="http://schemas.microsoft.com/office/powerpoint/2010/main" val="4239990902"/>
      </p:ext>
    </p:extLst>
  </p:cSld>
  <p:clrMapOvr>
    <a:masterClrMapping/>
  </p:clrMapOvr>
  <p:timing>
    <p:tnLst>
      <p:par>
        <p:cTn id="1" dur="indefinite" restart="never" nodeType="tmRoot"/>
      </p:par>
    </p:tnLst>
  </p:timing>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Caso real: La ULA del ZX </a:t>
            </a:r>
            <a:r>
              <a:rPr lang="es-ES_tradnl" dirty="0" err="1"/>
              <a:t>Spectrum</a:t>
            </a:r>
            <a:endParaRPr lang="es-ES" dirty="0"/>
          </a:p>
        </p:txBody>
      </p:sp>
      <p:sp>
        <p:nvSpPr>
          <p:cNvPr id="3" name="2 Marcador de contenido"/>
          <p:cNvSpPr>
            <a:spLocks noGrp="1"/>
          </p:cNvSpPr>
          <p:nvPr>
            <p:ph idx="1"/>
          </p:nvPr>
        </p:nvSpPr>
        <p:spPr>
          <a:xfrm>
            <a:off x="457200" y="1600200"/>
            <a:ext cx="8686800" cy="4533900"/>
          </a:xfrm>
        </p:spPr>
        <p:txBody>
          <a:bodyPr/>
          <a:lstStyle/>
          <a:p>
            <a:r>
              <a:rPr lang="es-ES_tradnl" dirty="0"/>
              <a:t>Sinclair ZX </a:t>
            </a:r>
            <a:r>
              <a:rPr lang="es-ES_tradnl" dirty="0" err="1"/>
              <a:t>Spectrum</a:t>
            </a:r>
            <a:r>
              <a:rPr lang="es-ES_tradnl" dirty="0"/>
              <a:t> (1982-1992)</a:t>
            </a:r>
          </a:p>
          <a:p>
            <a:pPr lvl="1"/>
            <a:r>
              <a:rPr lang="es-ES_tradnl" dirty="0"/>
              <a:t>Fabricación británica</a:t>
            </a:r>
          </a:p>
          <a:p>
            <a:pPr lvl="2"/>
            <a:r>
              <a:rPr lang="es-ES_tradnl" dirty="0"/>
              <a:t>El más vendido en Europa y en España</a:t>
            </a:r>
          </a:p>
          <a:p>
            <a:pPr lvl="2"/>
            <a:r>
              <a:rPr lang="es-ES_tradnl" dirty="0"/>
              <a:t>Para muchos, el primer ordenador que entro en casa</a:t>
            </a:r>
          </a:p>
          <a:p>
            <a:pPr lvl="1"/>
            <a:r>
              <a:rPr lang="es-ES_tradnl" dirty="0"/>
              <a:t>Precio reducido, altas prestaciones</a:t>
            </a:r>
          </a:p>
          <a:p>
            <a:pPr lvl="2"/>
            <a:r>
              <a:rPr lang="es-ES_tradnl" dirty="0"/>
              <a:t>Alta resolución, color, 16K ROM (BASIC), 48K RAM, sonido,</a:t>
            </a:r>
          </a:p>
          <a:p>
            <a:pPr lvl="2"/>
            <a:r>
              <a:rPr lang="es-ES_tradnl" dirty="0"/>
              <a:t>TV, </a:t>
            </a:r>
            <a:r>
              <a:rPr lang="es-ES_tradnl" dirty="0" err="1"/>
              <a:t>cassette</a:t>
            </a:r>
            <a:endParaRPr lang="es-ES_tradnl" dirty="0"/>
          </a:p>
          <a:p>
            <a:pPr lvl="2"/>
            <a:r>
              <a:rPr lang="es-ES_tradnl" dirty="0"/>
              <a:t>Muchos periféricos</a:t>
            </a:r>
          </a:p>
          <a:p>
            <a:pPr lvl="2"/>
            <a:r>
              <a:rPr lang="es-ES_tradnl" dirty="0"/>
              <a:t>Unos 30.000 programas (24.000 preservados)</a:t>
            </a:r>
          </a:p>
          <a:p>
            <a:r>
              <a:rPr lang="es-ES_tradnl" sz="2800" dirty="0">
                <a:hlinkClick r:id="rId2"/>
              </a:rPr>
              <a:t>http://www.worldofspectrum.org</a:t>
            </a:r>
            <a:r>
              <a:rPr lang="es-ES_tradnl" sz="2800" dirty="0"/>
              <a:t> </a:t>
            </a:r>
          </a:p>
          <a:p>
            <a:endParaRPr lang="es-ES" dirty="0"/>
          </a:p>
        </p:txBody>
      </p:sp>
    </p:spTree>
    <p:extLst>
      <p:ext uri="{BB962C8B-B14F-4D97-AF65-F5344CB8AC3E}">
        <p14:creationId xmlns:p14="http://schemas.microsoft.com/office/powerpoint/2010/main" val="1654300568"/>
      </p:ext>
    </p:extLst>
  </p:cSld>
  <p:clrMapOvr>
    <a:masterClrMapping/>
  </p:clrMapOvr>
  <p:timing>
    <p:tnLst>
      <p:par>
        <p:cTn id="1" dur="indefinite" restart="never" nodeType="tmRoot"/>
      </p:par>
    </p:tnLst>
  </p:timing>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http://images.wikia.com/videojuego/images/9/9e/Sinclair_ZX_Spectrum_48k.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48" y="0"/>
            <a:ext cx="9076694" cy="66693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2826302"/>
      </p:ext>
    </p:extLst>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wordpress.animatez.co.uk/wp-content/uploads/2012/02/zx_spectrum_motherboard_issue_2_labelled.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089264" cy="5805264"/>
          </a:xfrm>
          <a:prstGeom prst="rect">
            <a:avLst/>
          </a:prstGeom>
          <a:noFill/>
          <a:extLst>
            <a:ext uri="{909E8E84-426E-40DD-AFC4-6F175D3DCCD1}">
              <a14:hiddenFill xmlns:a14="http://schemas.microsoft.com/office/drawing/2010/main">
                <a:solidFill>
                  <a:srgbClr val="FFFFFF"/>
                </a:solidFill>
              </a14:hiddenFill>
            </a:ext>
          </a:extLst>
        </p:spPr>
      </p:pic>
      <p:sp>
        <p:nvSpPr>
          <p:cNvPr id="3" name="2 CuadroTexto"/>
          <p:cNvSpPr txBox="1"/>
          <p:nvPr/>
        </p:nvSpPr>
        <p:spPr>
          <a:xfrm>
            <a:off x="1691680" y="5805264"/>
            <a:ext cx="6408712" cy="936104"/>
          </a:xfrm>
          <a:prstGeom prst="rect">
            <a:avLst/>
          </a:prstGeom>
          <a:noFill/>
        </p:spPr>
        <p:txBody>
          <a:bodyPr wrap="square" rtlCol="0">
            <a:noAutofit/>
          </a:bodyPr>
          <a:lstStyle/>
          <a:p>
            <a:pPr marL="285750" indent="-285750">
              <a:buFont typeface="Arial" panose="020B0604020202020204" pitchFamily="34" charset="0"/>
              <a:buChar char="•"/>
            </a:pPr>
            <a:r>
              <a:rPr lang="es-ES_tradnl" dirty="0"/>
              <a:t>IC1: ULA, IC2: CPU, IC5: ROM</a:t>
            </a:r>
          </a:p>
          <a:p>
            <a:pPr marL="285750" indent="-285750">
              <a:buFont typeface="Arial" panose="020B0604020202020204" pitchFamily="34" charset="0"/>
              <a:buChar char="•"/>
            </a:pPr>
            <a:r>
              <a:rPr lang="es-ES_tradnl" dirty="0"/>
              <a:t>IC6-13 </a:t>
            </a:r>
            <a:r>
              <a:rPr lang="es-ES_tradnl" dirty="0" err="1"/>
              <a:t>lower</a:t>
            </a:r>
            <a:r>
              <a:rPr lang="es-ES_tradnl" dirty="0"/>
              <a:t> 16K RAM, IC15-22: </a:t>
            </a:r>
            <a:r>
              <a:rPr lang="es-ES_tradnl" dirty="0" err="1"/>
              <a:t>upper</a:t>
            </a:r>
            <a:r>
              <a:rPr lang="es-ES_tradnl" dirty="0"/>
              <a:t> 32K RAM</a:t>
            </a:r>
          </a:p>
          <a:p>
            <a:pPr marL="285750" indent="-285750">
              <a:buFont typeface="Arial" panose="020B0604020202020204" pitchFamily="34" charset="0"/>
              <a:buChar char="•"/>
            </a:pPr>
            <a:r>
              <a:rPr lang="es-ES_tradnl" dirty="0"/>
              <a:t>IC14: </a:t>
            </a:r>
            <a:r>
              <a:rPr lang="es-ES_tradnl" dirty="0" err="1"/>
              <a:t>mod</a:t>
            </a:r>
            <a:r>
              <a:rPr lang="es-ES_tradnl" dirty="0"/>
              <a:t> TV, IC3-4+IC23-26: </a:t>
            </a:r>
            <a:r>
              <a:rPr lang="es-ES_tradnl" dirty="0" err="1"/>
              <a:t>decoders</a:t>
            </a:r>
            <a:r>
              <a:rPr lang="es-ES_tradnl" dirty="0"/>
              <a:t> &amp; </a:t>
            </a:r>
            <a:r>
              <a:rPr lang="es-ES_tradnl" dirty="0" err="1"/>
              <a:t>multiplexors</a:t>
            </a:r>
            <a:r>
              <a:rPr lang="es-ES_tradnl" dirty="0"/>
              <a:t> </a:t>
            </a:r>
            <a:endParaRPr lang="es-ES" dirty="0"/>
          </a:p>
        </p:txBody>
      </p:sp>
    </p:spTree>
    <p:extLst>
      <p:ext uri="{BB962C8B-B14F-4D97-AF65-F5344CB8AC3E}">
        <p14:creationId xmlns:p14="http://schemas.microsoft.com/office/powerpoint/2010/main" val="2709429092"/>
      </p:ext>
    </p:extLst>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778098"/>
          </a:xfrm>
        </p:spPr>
        <p:txBody>
          <a:bodyPr/>
          <a:lstStyle/>
          <a:p>
            <a:r>
              <a:rPr lang="es-ES_tradnl" dirty="0"/>
              <a:t>Gráficos ZX </a:t>
            </a:r>
            <a:r>
              <a:rPr lang="es-ES_tradnl" dirty="0" err="1"/>
              <a:t>Spectrum</a:t>
            </a:r>
            <a:endParaRPr lang="es-ES" dirty="0"/>
          </a:p>
        </p:txBody>
      </p:sp>
      <p:sp>
        <p:nvSpPr>
          <p:cNvPr id="3" name="2 Marcador de contenido"/>
          <p:cNvSpPr>
            <a:spLocks noGrp="1"/>
          </p:cNvSpPr>
          <p:nvPr>
            <p:ph idx="1"/>
          </p:nvPr>
        </p:nvSpPr>
        <p:spPr>
          <a:xfrm>
            <a:off x="457200" y="1230712"/>
            <a:ext cx="8229600" cy="2414312"/>
          </a:xfrm>
        </p:spPr>
        <p:txBody>
          <a:bodyPr/>
          <a:lstStyle/>
          <a:p>
            <a:r>
              <a:rPr lang="es-ES_tradnl" sz="2800" dirty="0"/>
              <a:t>Texto 32x24, </a:t>
            </a:r>
            <a:r>
              <a:rPr lang="es-ES_tradnl" sz="2800" dirty="0" err="1"/>
              <a:t>hires</a:t>
            </a:r>
            <a:r>
              <a:rPr lang="es-ES_tradnl" sz="2800" dirty="0"/>
              <a:t> 256x192</a:t>
            </a:r>
          </a:p>
          <a:p>
            <a:r>
              <a:rPr lang="es-ES_tradnl" sz="2800" dirty="0"/>
              <a:t>Mapa color: 32x24!! </a:t>
            </a:r>
          </a:p>
          <a:p>
            <a:pPr lvl="1"/>
            <a:r>
              <a:rPr lang="es-ES_tradnl" sz="2400" dirty="0"/>
              <a:t>Profundidad: 3 + 3 + 1 + 1 bits</a:t>
            </a:r>
          </a:p>
          <a:p>
            <a:pPr lvl="1"/>
            <a:r>
              <a:rPr lang="es-ES_tradnl" sz="2400" dirty="0"/>
              <a:t>2 colores/carácter (8x8)</a:t>
            </a:r>
          </a:p>
          <a:p>
            <a:pPr lvl="1"/>
            <a:r>
              <a:rPr lang="es-ES_tradnl" sz="2400" dirty="0" err="1"/>
              <a:t>Attribute</a:t>
            </a:r>
            <a:r>
              <a:rPr lang="es-ES_tradnl" sz="2400" dirty="0"/>
              <a:t> </a:t>
            </a:r>
            <a:r>
              <a:rPr lang="es-ES_tradnl" sz="2400" dirty="0" err="1"/>
              <a:t>clash</a:t>
            </a:r>
            <a:r>
              <a:rPr lang="es-ES_tradnl" sz="2400" dirty="0"/>
              <a:t>!!!</a:t>
            </a:r>
          </a:p>
        </p:txBody>
      </p:sp>
      <p:pic>
        <p:nvPicPr>
          <p:cNvPr id="13314" name="Picture 2" descr="http://upload.wikimedia.org/wikipedia/commons/0/02/Zx-colors.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50329" y="1248703"/>
            <a:ext cx="3048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http://upload.wikimedia.org/wikipedia/commons/c/cb/MSX_Computer_Color_Limit.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01176" y="2204864"/>
            <a:ext cx="2300357" cy="1739027"/>
          </a:xfrm>
          <a:prstGeom prst="rect">
            <a:avLst/>
          </a:prstGeom>
          <a:noFill/>
          <a:extLst>
            <a:ext uri="{909E8E84-426E-40DD-AFC4-6F175D3DCCD1}">
              <a14:hiddenFill xmlns:a14="http://schemas.microsoft.com/office/drawing/2010/main">
                <a:solidFill>
                  <a:srgbClr val="FFFFFF"/>
                </a:solidFill>
              </a14:hiddenFill>
            </a:ext>
          </a:extLst>
        </p:spPr>
      </p:pic>
      <p:pic>
        <p:nvPicPr>
          <p:cNvPr id="13318" name="Picture 6" descr="http://upload.wikimedia.org/wikipedia/en/5/54/Knight_lore_3.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20" y="5056584"/>
            <a:ext cx="2438400" cy="1828800"/>
          </a:xfrm>
          <a:prstGeom prst="rect">
            <a:avLst/>
          </a:prstGeom>
          <a:noFill/>
          <a:extLst>
            <a:ext uri="{909E8E84-426E-40DD-AFC4-6F175D3DCCD1}">
              <a14:hiddenFill xmlns:a14="http://schemas.microsoft.com/office/drawing/2010/main">
                <a:solidFill>
                  <a:srgbClr val="FFFFFF"/>
                </a:solidFill>
              </a14:hiddenFill>
            </a:ext>
          </a:extLst>
        </p:spPr>
      </p:pic>
      <p:pic>
        <p:nvPicPr>
          <p:cNvPr id="13320" name="Picture 8" descr="http://upload.wikimedia.org/wikipedia/en/8/84/Spectrum_Double_Dragon.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320372" y="5064035"/>
            <a:ext cx="2428465" cy="1821349"/>
          </a:xfrm>
          <a:prstGeom prst="rect">
            <a:avLst/>
          </a:prstGeom>
          <a:noFill/>
          <a:extLst>
            <a:ext uri="{909E8E84-426E-40DD-AFC4-6F175D3DCCD1}">
              <a14:hiddenFill xmlns:a14="http://schemas.microsoft.com/office/drawing/2010/main">
                <a:solidFill>
                  <a:srgbClr val="FFFFFF"/>
                </a:solidFill>
              </a14:hiddenFill>
            </a:ext>
          </a:extLst>
        </p:spPr>
      </p:pic>
      <p:pic>
        <p:nvPicPr>
          <p:cNvPr id="13324" name="Picture 12" descr="https://encrypted-tbn2.gstatic.com/images?q=tbn:ANd9GcSuRazBYRB3sIGgczfwGfTm4cg8KzJsqU-HDjX6G-R-k6xvLV9G5Q"/>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5070696"/>
            <a:ext cx="2419583" cy="1814688"/>
          </a:xfrm>
          <a:prstGeom prst="rect">
            <a:avLst/>
          </a:prstGeom>
          <a:noFill/>
          <a:extLst>
            <a:ext uri="{909E8E84-426E-40DD-AFC4-6F175D3DCCD1}">
              <a14:hiddenFill xmlns:a14="http://schemas.microsoft.com/office/drawing/2010/main">
                <a:solidFill>
                  <a:srgbClr val="FFFFFF"/>
                </a:solidFill>
              </a14:hiddenFill>
            </a:ext>
          </a:extLst>
        </p:spPr>
      </p:pic>
      <p:pic>
        <p:nvPicPr>
          <p:cNvPr id="13322" name="Picture 10" descr="http://upload.wikimedia.org/wikipedia/en/d/d5/ZX_trapdoor1.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694563" y="5064035"/>
            <a:ext cx="2413941" cy="1821349"/>
          </a:xfrm>
          <a:prstGeom prst="rect">
            <a:avLst/>
          </a:prstGeom>
          <a:noFill/>
          <a:extLst>
            <a:ext uri="{909E8E84-426E-40DD-AFC4-6F175D3DCCD1}">
              <a14:hiddenFill xmlns:a14="http://schemas.microsoft.com/office/drawing/2010/main">
                <a:solidFill>
                  <a:srgbClr val="FFFFFF"/>
                </a:solidFill>
              </a14:hiddenFill>
            </a:ext>
          </a:extLst>
        </p:spPr>
      </p:pic>
      <p:pic>
        <p:nvPicPr>
          <p:cNvPr id="13326" name="Picture 14" descr="http://www.efimeroteca.com/blog/wp-content/uploads/spectrum-attribute-clash.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41774" y="91723"/>
            <a:ext cx="4324350" cy="5457825"/>
          </a:xfrm>
          <a:prstGeom prst="rect">
            <a:avLst/>
          </a:prstGeom>
          <a:noFill/>
          <a:extLst>
            <a:ext uri="{909E8E84-426E-40DD-AFC4-6F175D3DCCD1}">
              <a14:hiddenFill xmlns:a14="http://schemas.microsoft.com/office/drawing/2010/main">
                <a:solidFill>
                  <a:srgbClr val="FFFFFF"/>
                </a:solidFill>
              </a14:hiddenFill>
            </a:ext>
          </a:extLst>
        </p:spPr>
      </p:pic>
      <p:sp>
        <p:nvSpPr>
          <p:cNvPr id="11" name="2 Marcador de contenido"/>
          <p:cNvSpPr txBox="1">
            <a:spLocks/>
          </p:cNvSpPr>
          <p:nvPr/>
        </p:nvSpPr>
        <p:spPr bwMode="auto">
          <a:xfrm>
            <a:off x="467544" y="3534968"/>
            <a:ext cx="8229600" cy="15357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hlink"/>
              </a:buClr>
              <a:buFont typeface="Wingdings" pitchFamily="2" charset="2"/>
              <a:buBlip>
                <a:blip r:embed="rId9"/>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5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Blip>
                <a:blip r:embed="rId9"/>
              </a:buBlip>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folHlink"/>
              </a:buClr>
              <a:buSzPct val="5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Blip>
                <a:blip r:embed="rId9"/>
              </a:buBlip>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Blip>
                <a:blip r:embed="rId9"/>
              </a:buBlip>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Blip>
                <a:blip r:embed="rId9"/>
              </a:buBlip>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Blip>
                <a:blip r:embed="rId9"/>
              </a:buBlip>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Blip>
                <a:blip r:embed="rId9"/>
              </a:buBlip>
              <a:defRPr sz="2000">
                <a:solidFill>
                  <a:schemeClr val="tx1"/>
                </a:solidFill>
                <a:effectLst>
                  <a:outerShdw blurRad="38100" dist="38100" dir="2700000" algn="tl">
                    <a:srgbClr val="000000"/>
                  </a:outerShdw>
                </a:effectLst>
                <a:latin typeface="+mn-lt"/>
              </a:defRPr>
            </a:lvl9pPr>
          </a:lstStyle>
          <a:p>
            <a:r>
              <a:rPr lang="es-ES_tradnl" sz="2800" kern="0" dirty="0"/>
              <a:t>Ventajas</a:t>
            </a:r>
          </a:p>
          <a:p>
            <a:pPr lvl="1"/>
            <a:r>
              <a:rPr lang="es-ES_tradnl" sz="2400" kern="0" dirty="0"/>
              <a:t>RAM video: 6144+768 bytes (6912 bytes)</a:t>
            </a:r>
          </a:p>
          <a:p>
            <a:pPr lvl="1"/>
            <a:r>
              <a:rPr lang="es-ES_tradnl" sz="2400" kern="0" dirty="0">
                <a:sym typeface="Symbol"/>
              </a:rPr>
              <a:t></a:t>
            </a:r>
            <a:r>
              <a:rPr lang="es-ES_tradnl" sz="2400" kern="0" dirty="0"/>
              <a:t>40K para programas usuario!!</a:t>
            </a:r>
          </a:p>
        </p:txBody>
      </p:sp>
    </p:spTree>
    <p:extLst>
      <p:ext uri="{BB962C8B-B14F-4D97-AF65-F5344CB8AC3E}">
        <p14:creationId xmlns:p14="http://schemas.microsoft.com/office/powerpoint/2010/main" val="1937544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13316"/>
                                        </p:tgtEl>
                                        <p:attrNameLst>
                                          <p:attrName>style.visibility</p:attrName>
                                        </p:attrNameLst>
                                      </p:cBhvr>
                                      <p:to>
                                        <p:strVal val="visible"/>
                                      </p:to>
                                    </p:set>
                                    <p:animEffect transition="in" filter="fade">
                                      <p:cBhvr>
                                        <p:cTn id="26" dur="1000"/>
                                        <p:tgtEl>
                                          <p:spTgt spid="13316"/>
                                        </p:tgtEl>
                                      </p:cBhvr>
                                    </p:animEffect>
                                    <p:anim calcmode="lin" valueType="num">
                                      <p:cBhvr>
                                        <p:cTn id="27" dur="1000" fill="hold"/>
                                        <p:tgtEl>
                                          <p:spTgt spid="13316"/>
                                        </p:tgtEl>
                                        <p:attrNameLst>
                                          <p:attrName>ppt_x</p:attrName>
                                        </p:attrNameLst>
                                      </p:cBhvr>
                                      <p:tavLst>
                                        <p:tav tm="0">
                                          <p:val>
                                            <p:strVal val="#ppt_x"/>
                                          </p:val>
                                        </p:tav>
                                        <p:tav tm="100000">
                                          <p:val>
                                            <p:strVal val="#ppt_x"/>
                                          </p:val>
                                        </p:tav>
                                      </p:tavLst>
                                    </p:anim>
                                    <p:anim calcmode="lin" valueType="num">
                                      <p:cBhvr>
                                        <p:cTn id="28" dur="1000" fill="hold"/>
                                        <p:tgtEl>
                                          <p:spTgt spid="13316"/>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31" presetClass="entr" presetSubtype="0" fill="hold" nodeType="clickEffect">
                                  <p:stCondLst>
                                    <p:cond delay="0"/>
                                  </p:stCondLst>
                                  <p:childTnLst>
                                    <p:set>
                                      <p:cBhvr>
                                        <p:cTn id="32" dur="1" fill="hold">
                                          <p:stCondLst>
                                            <p:cond delay="0"/>
                                          </p:stCondLst>
                                        </p:cTn>
                                        <p:tgtEl>
                                          <p:spTgt spid="13318"/>
                                        </p:tgtEl>
                                        <p:attrNameLst>
                                          <p:attrName>style.visibility</p:attrName>
                                        </p:attrNameLst>
                                      </p:cBhvr>
                                      <p:to>
                                        <p:strVal val="visible"/>
                                      </p:to>
                                    </p:set>
                                    <p:anim calcmode="lin" valueType="num">
                                      <p:cBhvr>
                                        <p:cTn id="33" dur="1000" fill="hold"/>
                                        <p:tgtEl>
                                          <p:spTgt spid="13318"/>
                                        </p:tgtEl>
                                        <p:attrNameLst>
                                          <p:attrName>ppt_w</p:attrName>
                                        </p:attrNameLst>
                                      </p:cBhvr>
                                      <p:tavLst>
                                        <p:tav tm="0">
                                          <p:val>
                                            <p:fltVal val="0"/>
                                          </p:val>
                                        </p:tav>
                                        <p:tav tm="100000">
                                          <p:val>
                                            <p:strVal val="#ppt_w"/>
                                          </p:val>
                                        </p:tav>
                                      </p:tavLst>
                                    </p:anim>
                                    <p:anim calcmode="lin" valueType="num">
                                      <p:cBhvr>
                                        <p:cTn id="34" dur="1000" fill="hold"/>
                                        <p:tgtEl>
                                          <p:spTgt spid="13318"/>
                                        </p:tgtEl>
                                        <p:attrNameLst>
                                          <p:attrName>ppt_h</p:attrName>
                                        </p:attrNameLst>
                                      </p:cBhvr>
                                      <p:tavLst>
                                        <p:tav tm="0">
                                          <p:val>
                                            <p:fltVal val="0"/>
                                          </p:val>
                                        </p:tav>
                                        <p:tav tm="100000">
                                          <p:val>
                                            <p:strVal val="#ppt_h"/>
                                          </p:val>
                                        </p:tav>
                                      </p:tavLst>
                                    </p:anim>
                                    <p:anim calcmode="lin" valueType="num">
                                      <p:cBhvr>
                                        <p:cTn id="35" dur="1000" fill="hold"/>
                                        <p:tgtEl>
                                          <p:spTgt spid="13318"/>
                                        </p:tgtEl>
                                        <p:attrNameLst>
                                          <p:attrName>style.rotation</p:attrName>
                                        </p:attrNameLst>
                                      </p:cBhvr>
                                      <p:tavLst>
                                        <p:tav tm="0">
                                          <p:val>
                                            <p:fltVal val="90"/>
                                          </p:val>
                                        </p:tav>
                                        <p:tav tm="100000">
                                          <p:val>
                                            <p:fltVal val="0"/>
                                          </p:val>
                                        </p:tav>
                                      </p:tavLst>
                                    </p:anim>
                                    <p:animEffect transition="in" filter="fade">
                                      <p:cBhvr>
                                        <p:cTn id="36" dur="1000"/>
                                        <p:tgtEl>
                                          <p:spTgt spid="13318"/>
                                        </p:tgtEl>
                                      </p:cBhvr>
                                    </p:animEffect>
                                  </p:childTnLst>
                                </p:cTn>
                              </p:par>
                            </p:childTnLst>
                          </p:cTn>
                        </p:par>
                      </p:childTnLst>
                    </p:cTn>
                  </p:par>
                  <p:par>
                    <p:cTn id="37" fill="hold">
                      <p:stCondLst>
                        <p:cond delay="indefinite"/>
                      </p:stCondLst>
                      <p:childTnLst>
                        <p:par>
                          <p:cTn id="38" fill="hold">
                            <p:stCondLst>
                              <p:cond delay="0"/>
                            </p:stCondLst>
                            <p:childTnLst>
                              <p:par>
                                <p:cTn id="39" presetID="31" presetClass="entr" presetSubtype="0" fill="hold" nodeType="clickEffect">
                                  <p:stCondLst>
                                    <p:cond delay="0"/>
                                  </p:stCondLst>
                                  <p:childTnLst>
                                    <p:set>
                                      <p:cBhvr>
                                        <p:cTn id="40" dur="1" fill="hold">
                                          <p:stCondLst>
                                            <p:cond delay="0"/>
                                          </p:stCondLst>
                                        </p:cTn>
                                        <p:tgtEl>
                                          <p:spTgt spid="13320"/>
                                        </p:tgtEl>
                                        <p:attrNameLst>
                                          <p:attrName>style.visibility</p:attrName>
                                        </p:attrNameLst>
                                      </p:cBhvr>
                                      <p:to>
                                        <p:strVal val="visible"/>
                                      </p:to>
                                    </p:set>
                                    <p:anim calcmode="lin" valueType="num">
                                      <p:cBhvr>
                                        <p:cTn id="41" dur="1000" fill="hold"/>
                                        <p:tgtEl>
                                          <p:spTgt spid="13320"/>
                                        </p:tgtEl>
                                        <p:attrNameLst>
                                          <p:attrName>ppt_w</p:attrName>
                                        </p:attrNameLst>
                                      </p:cBhvr>
                                      <p:tavLst>
                                        <p:tav tm="0">
                                          <p:val>
                                            <p:fltVal val="0"/>
                                          </p:val>
                                        </p:tav>
                                        <p:tav tm="100000">
                                          <p:val>
                                            <p:strVal val="#ppt_w"/>
                                          </p:val>
                                        </p:tav>
                                      </p:tavLst>
                                    </p:anim>
                                    <p:anim calcmode="lin" valueType="num">
                                      <p:cBhvr>
                                        <p:cTn id="42" dur="1000" fill="hold"/>
                                        <p:tgtEl>
                                          <p:spTgt spid="13320"/>
                                        </p:tgtEl>
                                        <p:attrNameLst>
                                          <p:attrName>ppt_h</p:attrName>
                                        </p:attrNameLst>
                                      </p:cBhvr>
                                      <p:tavLst>
                                        <p:tav tm="0">
                                          <p:val>
                                            <p:fltVal val="0"/>
                                          </p:val>
                                        </p:tav>
                                        <p:tav tm="100000">
                                          <p:val>
                                            <p:strVal val="#ppt_h"/>
                                          </p:val>
                                        </p:tav>
                                      </p:tavLst>
                                    </p:anim>
                                    <p:anim calcmode="lin" valueType="num">
                                      <p:cBhvr>
                                        <p:cTn id="43" dur="1000" fill="hold"/>
                                        <p:tgtEl>
                                          <p:spTgt spid="13320"/>
                                        </p:tgtEl>
                                        <p:attrNameLst>
                                          <p:attrName>style.rotation</p:attrName>
                                        </p:attrNameLst>
                                      </p:cBhvr>
                                      <p:tavLst>
                                        <p:tav tm="0">
                                          <p:val>
                                            <p:fltVal val="90"/>
                                          </p:val>
                                        </p:tav>
                                        <p:tav tm="100000">
                                          <p:val>
                                            <p:fltVal val="0"/>
                                          </p:val>
                                        </p:tav>
                                      </p:tavLst>
                                    </p:anim>
                                    <p:animEffect transition="in" filter="fade">
                                      <p:cBhvr>
                                        <p:cTn id="44" dur="1000"/>
                                        <p:tgtEl>
                                          <p:spTgt spid="13320"/>
                                        </p:tgtEl>
                                      </p:cBhvr>
                                    </p:animEffect>
                                  </p:childTnLst>
                                </p:cTn>
                              </p:par>
                            </p:childTnLst>
                          </p:cTn>
                        </p:par>
                      </p:childTnLst>
                    </p:cTn>
                  </p:par>
                  <p:par>
                    <p:cTn id="45" fill="hold">
                      <p:stCondLst>
                        <p:cond delay="indefinite"/>
                      </p:stCondLst>
                      <p:childTnLst>
                        <p:par>
                          <p:cTn id="46" fill="hold">
                            <p:stCondLst>
                              <p:cond delay="0"/>
                            </p:stCondLst>
                            <p:childTnLst>
                              <p:par>
                                <p:cTn id="47" presetID="31" presetClass="entr" presetSubtype="0" fill="hold" nodeType="clickEffect">
                                  <p:stCondLst>
                                    <p:cond delay="0"/>
                                  </p:stCondLst>
                                  <p:childTnLst>
                                    <p:set>
                                      <p:cBhvr>
                                        <p:cTn id="48" dur="1" fill="hold">
                                          <p:stCondLst>
                                            <p:cond delay="0"/>
                                          </p:stCondLst>
                                        </p:cTn>
                                        <p:tgtEl>
                                          <p:spTgt spid="13324"/>
                                        </p:tgtEl>
                                        <p:attrNameLst>
                                          <p:attrName>style.visibility</p:attrName>
                                        </p:attrNameLst>
                                      </p:cBhvr>
                                      <p:to>
                                        <p:strVal val="visible"/>
                                      </p:to>
                                    </p:set>
                                    <p:anim calcmode="lin" valueType="num">
                                      <p:cBhvr>
                                        <p:cTn id="49" dur="1000" fill="hold"/>
                                        <p:tgtEl>
                                          <p:spTgt spid="13324"/>
                                        </p:tgtEl>
                                        <p:attrNameLst>
                                          <p:attrName>ppt_w</p:attrName>
                                        </p:attrNameLst>
                                      </p:cBhvr>
                                      <p:tavLst>
                                        <p:tav tm="0">
                                          <p:val>
                                            <p:fltVal val="0"/>
                                          </p:val>
                                        </p:tav>
                                        <p:tav tm="100000">
                                          <p:val>
                                            <p:strVal val="#ppt_w"/>
                                          </p:val>
                                        </p:tav>
                                      </p:tavLst>
                                    </p:anim>
                                    <p:anim calcmode="lin" valueType="num">
                                      <p:cBhvr>
                                        <p:cTn id="50" dur="1000" fill="hold"/>
                                        <p:tgtEl>
                                          <p:spTgt spid="13324"/>
                                        </p:tgtEl>
                                        <p:attrNameLst>
                                          <p:attrName>ppt_h</p:attrName>
                                        </p:attrNameLst>
                                      </p:cBhvr>
                                      <p:tavLst>
                                        <p:tav tm="0">
                                          <p:val>
                                            <p:fltVal val="0"/>
                                          </p:val>
                                        </p:tav>
                                        <p:tav tm="100000">
                                          <p:val>
                                            <p:strVal val="#ppt_h"/>
                                          </p:val>
                                        </p:tav>
                                      </p:tavLst>
                                    </p:anim>
                                    <p:anim calcmode="lin" valueType="num">
                                      <p:cBhvr>
                                        <p:cTn id="51" dur="1000" fill="hold"/>
                                        <p:tgtEl>
                                          <p:spTgt spid="13324"/>
                                        </p:tgtEl>
                                        <p:attrNameLst>
                                          <p:attrName>style.rotation</p:attrName>
                                        </p:attrNameLst>
                                      </p:cBhvr>
                                      <p:tavLst>
                                        <p:tav tm="0">
                                          <p:val>
                                            <p:fltVal val="90"/>
                                          </p:val>
                                        </p:tav>
                                        <p:tav tm="100000">
                                          <p:val>
                                            <p:fltVal val="0"/>
                                          </p:val>
                                        </p:tav>
                                      </p:tavLst>
                                    </p:anim>
                                    <p:animEffect transition="in" filter="fade">
                                      <p:cBhvr>
                                        <p:cTn id="52" dur="1000"/>
                                        <p:tgtEl>
                                          <p:spTgt spid="13324"/>
                                        </p:tgtEl>
                                      </p:cBhvr>
                                    </p:animEffect>
                                  </p:childTnLst>
                                </p:cTn>
                              </p:par>
                            </p:childTnLst>
                          </p:cTn>
                        </p:par>
                      </p:childTnLst>
                    </p:cTn>
                  </p:par>
                  <p:par>
                    <p:cTn id="53" fill="hold">
                      <p:stCondLst>
                        <p:cond delay="indefinite"/>
                      </p:stCondLst>
                      <p:childTnLst>
                        <p:par>
                          <p:cTn id="54" fill="hold">
                            <p:stCondLst>
                              <p:cond delay="0"/>
                            </p:stCondLst>
                            <p:childTnLst>
                              <p:par>
                                <p:cTn id="55" presetID="31" presetClass="entr" presetSubtype="0" fill="hold" nodeType="clickEffect">
                                  <p:stCondLst>
                                    <p:cond delay="0"/>
                                  </p:stCondLst>
                                  <p:childTnLst>
                                    <p:set>
                                      <p:cBhvr>
                                        <p:cTn id="56" dur="1" fill="hold">
                                          <p:stCondLst>
                                            <p:cond delay="0"/>
                                          </p:stCondLst>
                                        </p:cTn>
                                        <p:tgtEl>
                                          <p:spTgt spid="13322"/>
                                        </p:tgtEl>
                                        <p:attrNameLst>
                                          <p:attrName>style.visibility</p:attrName>
                                        </p:attrNameLst>
                                      </p:cBhvr>
                                      <p:to>
                                        <p:strVal val="visible"/>
                                      </p:to>
                                    </p:set>
                                    <p:anim calcmode="lin" valueType="num">
                                      <p:cBhvr>
                                        <p:cTn id="57" dur="1000" fill="hold"/>
                                        <p:tgtEl>
                                          <p:spTgt spid="13322"/>
                                        </p:tgtEl>
                                        <p:attrNameLst>
                                          <p:attrName>ppt_w</p:attrName>
                                        </p:attrNameLst>
                                      </p:cBhvr>
                                      <p:tavLst>
                                        <p:tav tm="0">
                                          <p:val>
                                            <p:fltVal val="0"/>
                                          </p:val>
                                        </p:tav>
                                        <p:tav tm="100000">
                                          <p:val>
                                            <p:strVal val="#ppt_w"/>
                                          </p:val>
                                        </p:tav>
                                      </p:tavLst>
                                    </p:anim>
                                    <p:anim calcmode="lin" valueType="num">
                                      <p:cBhvr>
                                        <p:cTn id="58" dur="1000" fill="hold"/>
                                        <p:tgtEl>
                                          <p:spTgt spid="13322"/>
                                        </p:tgtEl>
                                        <p:attrNameLst>
                                          <p:attrName>ppt_h</p:attrName>
                                        </p:attrNameLst>
                                      </p:cBhvr>
                                      <p:tavLst>
                                        <p:tav tm="0">
                                          <p:val>
                                            <p:fltVal val="0"/>
                                          </p:val>
                                        </p:tav>
                                        <p:tav tm="100000">
                                          <p:val>
                                            <p:strVal val="#ppt_h"/>
                                          </p:val>
                                        </p:tav>
                                      </p:tavLst>
                                    </p:anim>
                                    <p:anim calcmode="lin" valueType="num">
                                      <p:cBhvr>
                                        <p:cTn id="59" dur="1000" fill="hold"/>
                                        <p:tgtEl>
                                          <p:spTgt spid="13322"/>
                                        </p:tgtEl>
                                        <p:attrNameLst>
                                          <p:attrName>style.rotation</p:attrName>
                                        </p:attrNameLst>
                                      </p:cBhvr>
                                      <p:tavLst>
                                        <p:tav tm="0">
                                          <p:val>
                                            <p:fltVal val="90"/>
                                          </p:val>
                                        </p:tav>
                                        <p:tav tm="100000">
                                          <p:val>
                                            <p:fltVal val="0"/>
                                          </p:val>
                                        </p:tav>
                                      </p:tavLst>
                                    </p:anim>
                                    <p:animEffect transition="in" filter="fade">
                                      <p:cBhvr>
                                        <p:cTn id="60" dur="1000"/>
                                        <p:tgtEl>
                                          <p:spTgt spid="13322"/>
                                        </p:tgtEl>
                                      </p:cBhvr>
                                    </p:animEffect>
                                  </p:childTnLst>
                                </p:cTn>
                              </p:par>
                            </p:childTnLst>
                          </p:cTn>
                        </p:par>
                      </p:childTnLst>
                    </p:cTn>
                  </p:par>
                  <p:par>
                    <p:cTn id="61" fill="hold">
                      <p:stCondLst>
                        <p:cond delay="indefinite"/>
                      </p:stCondLst>
                      <p:childTnLst>
                        <p:par>
                          <p:cTn id="62" fill="hold">
                            <p:stCondLst>
                              <p:cond delay="0"/>
                            </p:stCondLst>
                            <p:childTnLst>
                              <p:par>
                                <p:cTn id="63" presetID="53" presetClass="entr" presetSubtype="16" fill="hold" nodeType="clickEffect">
                                  <p:stCondLst>
                                    <p:cond delay="0"/>
                                  </p:stCondLst>
                                  <p:childTnLst>
                                    <p:set>
                                      <p:cBhvr>
                                        <p:cTn id="64" dur="1" fill="hold">
                                          <p:stCondLst>
                                            <p:cond delay="0"/>
                                          </p:stCondLst>
                                        </p:cTn>
                                        <p:tgtEl>
                                          <p:spTgt spid="13326"/>
                                        </p:tgtEl>
                                        <p:attrNameLst>
                                          <p:attrName>style.visibility</p:attrName>
                                        </p:attrNameLst>
                                      </p:cBhvr>
                                      <p:to>
                                        <p:strVal val="visible"/>
                                      </p:to>
                                    </p:set>
                                    <p:anim calcmode="lin" valueType="num">
                                      <p:cBhvr>
                                        <p:cTn id="65" dur="500" fill="hold"/>
                                        <p:tgtEl>
                                          <p:spTgt spid="13326"/>
                                        </p:tgtEl>
                                        <p:attrNameLst>
                                          <p:attrName>ppt_w</p:attrName>
                                        </p:attrNameLst>
                                      </p:cBhvr>
                                      <p:tavLst>
                                        <p:tav tm="0">
                                          <p:val>
                                            <p:fltVal val="0"/>
                                          </p:val>
                                        </p:tav>
                                        <p:tav tm="100000">
                                          <p:val>
                                            <p:strVal val="#ppt_w"/>
                                          </p:val>
                                        </p:tav>
                                      </p:tavLst>
                                    </p:anim>
                                    <p:anim calcmode="lin" valueType="num">
                                      <p:cBhvr>
                                        <p:cTn id="66" dur="500" fill="hold"/>
                                        <p:tgtEl>
                                          <p:spTgt spid="13326"/>
                                        </p:tgtEl>
                                        <p:attrNameLst>
                                          <p:attrName>ppt_h</p:attrName>
                                        </p:attrNameLst>
                                      </p:cBhvr>
                                      <p:tavLst>
                                        <p:tav tm="0">
                                          <p:val>
                                            <p:fltVal val="0"/>
                                          </p:val>
                                        </p:tav>
                                        <p:tav tm="100000">
                                          <p:val>
                                            <p:strVal val="#ppt_h"/>
                                          </p:val>
                                        </p:tav>
                                      </p:tavLst>
                                    </p:anim>
                                    <p:animEffect transition="in" filter="fade">
                                      <p:cBhvr>
                                        <p:cTn id="67" dur="500"/>
                                        <p:tgtEl>
                                          <p:spTgt spid="13326"/>
                                        </p:tgtEl>
                                      </p:cBhvr>
                                    </p:animEffect>
                                  </p:childTnLst>
                                </p:cTn>
                              </p:par>
                            </p:childTnLst>
                          </p:cTn>
                        </p:par>
                      </p:childTnLst>
                    </p:cTn>
                  </p:par>
                  <p:par>
                    <p:cTn id="68" fill="hold">
                      <p:stCondLst>
                        <p:cond delay="indefinite"/>
                      </p:stCondLst>
                      <p:childTnLst>
                        <p:par>
                          <p:cTn id="69" fill="hold">
                            <p:stCondLst>
                              <p:cond delay="0"/>
                            </p:stCondLst>
                            <p:childTnLst>
                              <p:par>
                                <p:cTn id="70" presetID="53" presetClass="exit" presetSubtype="32" fill="hold" nodeType="clickEffect">
                                  <p:stCondLst>
                                    <p:cond delay="0"/>
                                  </p:stCondLst>
                                  <p:childTnLst>
                                    <p:anim calcmode="lin" valueType="num">
                                      <p:cBhvr>
                                        <p:cTn id="71" dur="500"/>
                                        <p:tgtEl>
                                          <p:spTgt spid="13326"/>
                                        </p:tgtEl>
                                        <p:attrNameLst>
                                          <p:attrName>ppt_w</p:attrName>
                                        </p:attrNameLst>
                                      </p:cBhvr>
                                      <p:tavLst>
                                        <p:tav tm="0">
                                          <p:val>
                                            <p:strVal val="ppt_w"/>
                                          </p:val>
                                        </p:tav>
                                        <p:tav tm="100000">
                                          <p:val>
                                            <p:fltVal val="0"/>
                                          </p:val>
                                        </p:tav>
                                      </p:tavLst>
                                    </p:anim>
                                    <p:anim calcmode="lin" valueType="num">
                                      <p:cBhvr>
                                        <p:cTn id="72" dur="500"/>
                                        <p:tgtEl>
                                          <p:spTgt spid="13326"/>
                                        </p:tgtEl>
                                        <p:attrNameLst>
                                          <p:attrName>ppt_h</p:attrName>
                                        </p:attrNameLst>
                                      </p:cBhvr>
                                      <p:tavLst>
                                        <p:tav tm="0">
                                          <p:val>
                                            <p:strVal val="ppt_h"/>
                                          </p:val>
                                        </p:tav>
                                        <p:tav tm="100000">
                                          <p:val>
                                            <p:fltVal val="0"/>
                                          </p:val>
                                        </p:tav>
                                      </p:tavLst>
                                    </p:anim>
                                    <p:animEffect transition="out" filter="fade">
                                      <p:cBhvr>
                                        <p:cTn id="73" dur="500"/>
                                        <p:tgtEl>
                                          <p:spTgt spid="13326"/>
                                        </p:tgtEl>
                                      </p:cBhvr>
                                    </p:animEffect>
                                    <p:set>
                                      <p:cBhvr>
                                        <p:cTn id="74" dur="1" fill="hold">
                                          <p:stCondLst>
                                            <p:cond delay="499"/>
                                          </p:stCondLst>
                                        </p:cTn>
                                        <p:tgtEl>
                                          <p:spTgt spid="13326"/>
                                        </p:tgtEl>
                                        <p:attrNameLst>
                                          <p:attrName>style.visibility</p:attrName>
                                        </p:attrNameLst>
                                      </p:cBhvr>
                                      <p:to>
                                        <p:strVal val="hidden"/>
                                      </p:to>
                                    </p:set>
                                  </p:childTnLst>
                                </p:cTn>
                              </p:par>
                            </p:childTnLst>
                          </p:cTn>
                        </p:par>
                      </p:childTnLst>
                    </p:cTn>
                  </p:par>
                  <p:par>
                    <p:cTn id="75" fill="hold">
                      <p:stCondLst>
                        <p:cond delay="indefinite"/>
                      </p:stCondLst>
                      <p:childTnLst>
                        <p:par>
                          <p:cTn id="76" fill="hold">
                            <p:stCondLst>
                              <p:cond delay="0"/>
                            </p:stCondLst>
                            <p:childTnLst>
                              <p:par>
                                <p:cTn id="77" presetID="10" presetClass="entr" presetSubtype="0" fill="hold" grpId="0" nodeType="clickEffect">
                                  <p:stCondLst>
                                    <p:cond delay="0"/>
                                  </p:stCondLst>
                                  <p:childTnLst>
                                    <p:set>
                                      <p:cBhvr>
                                        <p:cTn id="78" dur="1" fill="hold">
                                          <p:stCondLst>
                                            <p:cond delay="0"/>
                                          </p:stCondLst>
                                        </p:cTn>
                                        <p:tgtEl>
                                          <p:spTgt spid="11"/>
                                        </p:tgtEl>
                                        <p:attrNameLst>
                                          <p:attrName>style.visibility</p:attrName>
                                        </p:attrNameLst>
                                      </p:cBhvr>
                                      <p:to>
                                        <p:strVal val="visible"/>
                                      </p:to>
                                    </p:set>
                                    <p:animEffect transition="in" filter="fade">
                                      <p:cBhvr>
                                        <p:cTn id="7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1" grpId="0"/>
    </p:bldLst>
  </p:timing>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lstStyle/>
          <a:p>
            <a:r>
              <a:rPr lang="es-ES_tradnl" dirty="0"/>
              <a:t>Los años pasan</a:t>
            </a:r>
            <a:endParaRPr lang="es-ES" dirty="0"/>
          </a:p>
        </p:txBody>
      </p:sp>
      <p:sp>
        <p:nvSpPr>
          <p:cNvPr id="4" name="3 Marcador de contenido"/>
          <p:cNvSpPr>
            <a:spLocks noGrp="1"/>
          </p:cNvSpPr>
          <p:nvPr>
            <p:ph idx="1"/>
          </p:nvPr>
        </p:nvSpPr>
        <p:spPr>
          <a:xfrm>
            <a:off x="457200" y="1600200"/>
            <a:ext cx="8229600" cy="5069160"/>
          </a:xfrm>
        </p:spPr>
        <p:txBody>
          <a:bodyPr/>
          <a:lstStyle/>
          <a:p>
            <a:r>
              <a:rPr lang="es-ES_tradnl" dirty="0"/>
              <a:t>El hardware se estropea</a:t>
            </a:r>
          </a:p>
          <a:p>
            <a:pPr lvl="1"/>
            <a:r>
              <a:rPr lang="es-ES_tradnl" dirty="0"/>
              <a:t>Los chips comerciales se pueden adquirir o sustituir por otros equivalentes</a:t>
            </a:r>
          </a:p>
          <a:p>
            <a:pPr lvl="1"/>
            <a:r>
              <a:rPr lang="es-ES_tradnl" dirty="0"/>
              <a:t>Los </a:t>
            </a:r>
            <a:r>
              <a:rPr lang="es-ES_tradnl" i="1" dirty="0" err="1"/>
              <a:t>custom</a:t>
            </a:r>
            <a:r>
              <a:rPr lang="es-ES_tradnl" dirty="0"/>
              <a:t> chips… sólo sacándolos de otro ordenador</a:t>
            </a:r>
          </a:p>
          <a:p>
            <a:r>
              <a:rPr lang="es-ES_tradnl" dirty="0"/>
              <a:t>Emulación de sistemas</a:t>
            </a:r>
          </a:p>
          <a:p>
            <a:pPr lvl="1"/>
            <a:r>
              <a:rPr lang="es-ES_tradnl" dirty="0"/>
              <a:t>Replicar por software un hardware</a:t>
            </a:r>
          </a:p>
          <a:p>
            <a:pPr lvl="1"/>
            <a:r>
              <a:rPr lang="es-ES_tradnl" dirty="0"/>
              <a:t>Necesitamos saber qué hace el hardware</a:t>
            </a:r>
          </a:p>
          <a:p>
            <a:r>
              <a:rPr lang="es-ES_tradnl" dirty="0"/>
              <a:t>ULA ZX </a:t>
            </a:r>
            <a:r>
              <a:rPr lang="es-ES_tradnl" dirty="0" err="1"/>
              <a:t>Spectrum</a:t>
            </a:r>
            <a:endParaRPr lang="es-ES_tradnl" dirty="0"/>
          </a:p>
          <a:p>
            <a:pPr lvl="1"/>
            <a:r>
              <a:rPr lang="es-ES_tradnl" dirty="0" err="1"/>
              <a:t>Custom</a:t>
            </a:r>
            <a:r>
              <a:rPr lang="es-ES_tradnl" dirty="0"/>
              <a:t> chip no documentado </a:t>
            </a:r>
            <a:r>
              <a:rPr lang="es-ES_tradnl" dirty="0">
                <a:sym typeface="Wingdings" panose="05000000000000000000" pitchFamily="2" charset="2"/>
              </a:rPr>
              <a:t></a:t>
            </a:r>
            <a:endParaRPr lang="es-ES" dirty="0"/>
          </a:p>
        </p:txBody>
      </p:sp>
    </p:spTree>
    <p:extLst>
      <p:ext uri="{BB962C8B-B14F-4D97-AF65-F5344CB8AC3E}">
        <p14:creationId xmlns:p14="http://schemas.microsoft.com/office/powerpoint/2010/main" val="130843422"/>
      </p:ext>
    </p:extLst>
  </p:cSld>
  <p:clrMapOvr>
    <a:masterClrMapping/>
  </p:clrMapOvr>
  <p:timing>
    <p:tnLst>
      <p:par>
        <p:cTn id="1" dur="indefinite" restart="never" nodeType="tmRoot"/>
      </p:par>
    </p:tnLst>
  </p:timing>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ZX </a:t>
            </a:r>
            <a:r>
              <a:rPr lang="es-ES_tradnl" dirty="0" err="1"/>
              <a:t>Spectrum</a:t>
            </a:r>
            <a:r>
              <a:rPr lang="es-ES_tradnl" dirty="0"/>
              <a:t> ULA</a:t>
            </a:r>
            <a:endParaRPr lang="es-ES" dirty="0"/>
          </a:p>
        </p:txBody>
      </p:sp>
      <p:sp>
        <p:nvSpPr>
          <p:cNvPr id="3" name="2 Marcador de contenido"/>
          <p:cNvSpPr>
            <a:spLocks noGrp="1"/>
          </p:cNvSpPr>
          <p:nvPr>
            <p:ph idx="1"/>
          </p:nvPr>
        </p:nvSpPr>
        <p:spPr>
          <a:xfrm>
            <a:off x="457200" y="1600200"/>
            <a:ext cx="8003232" cy="4533900"/>
          </a:xfrm>
        </p:spPr>
        <p:txBody>
          <a:bodyPr/>
          <a:lstStyle/>
          <a:p>
            <a:r>
              <a:rPr lang="es-ES_tradnl" sz="2800" dirty="0"/>
              <a:t>Chip </a:t>
            </a:r>
            <a:r>
              <a:rPr lang="es-ES_tradnl" sz="2800" i="1" dirty="0" err="1"/>
              <a:t>semi-custom</a:t>
            </a:r>
            <a:r>
              <a:rPr lang="es-ES_tradnl" sz="2800" dirty="0"/>
              <a:t> (</a:t>
            </a:r>
            <a:r>
              <a:rPr lang="es-ES_tradnl" sz="2800" dirty="0" err="1"/>
              <a:t>Ferranti</a:t>
            </a:r>
            <a:r>
              <a:rPr lang="es-ES_tradnl" sz="2800" dirty="0"/>
              <a:t>) propio del ZX </a:t>
            </a:r>
            <a:r>
              <a:rPr lang="es-ES_tradnl" sz="2800" dirty="0" err="1"/>
              <a:t>Spectrum</a:t>
            </a:r>
            <a:endParaRPr lang="es-ES_tradnl" sz="2800" dirty="0"/>
          </a:p>
          <a:p>
            <a:pPr lvl="1"/>
            <a:r>
              <a:rPr lang="es-ES_tradnl" sz="2400" dirty="0"/>
              <a:t>Creada por Richard </a:t>
            </a:r>
            <a:r>
              <a:rPr lang="es-ES_tradnl" sz="2400" dirty="0" err="1"/>
              <a:t>Altwasser</a:t>
            </a:r>
            <a:r>
              <a:rPr lang="es-ES_tradnl" sz="2400" dirty="0"/>
              <a:t> en seis semanas</a:t>
            </a:r>
          </a:p>
          <a:p>
            <a:r>
              <a:rPr lang="es-ES_tradnl" sz="2800" dirty="0"/>
              <a:t>Agrupa en un chip muchas funciones lógicas</a:t>
            </a:r>
          </a:p>
          <a:p>
            <a:pPr lvl="1"/>
            <a:r>
              <a:rPr lang="es-ES_tradnl" sz="2400" dirty="0"/>
              <a:t>Generación señal de video, sincronización, gestión memoria, acceso </a:t>
            </a:r>
            <a:r>
              <a:rPr lang="es-ES_tradnl" sz="2400" dirty="0" err="1"/>
              <a:t>cassette</a:t>
            </a:r>
            <a:r>
              <a:rPr lang="es-ES_tradnl" sz="2400" dirty="0"/>
              <a:t>, … muchas cosas!!</a:t>
            </a:r>
          </a:p>
          <a:p>
            <a:r>
              <a:rPr lang="es-ES_tradnl" sz="2800" dirty="0"/>
              <a:t>ULA + ROM = ZX </a:t>
            </a:r>
            <a:r>
              <a:rPr lang="es-ES_tradnl" sz="2800" dirty="0" err="1"/>
              <a:t>Spectrum</a:t>
            </a:r>
            <a:r>
              <a:rPr lang="es-ES_tradnl" sz="2800" dirty="0"/>
              <a:t>!!</a:t>
            </a:r>
          </a:p>
          <a:p>
            <a:r>
              <a:rPr lang="es-ES_tradnl" sz="2800" dirty="0"/>
              <a:t>Preguntas sin respuesta</a:t>
            </a:r>
          </a:p>
          <a:p>
            <a:pPr lvl="1"/>
            <a:r>
              <a:rPr lang="es-ES_tradnl" sz="2400" dirty="0">
                <a:hlinkClick r:id="rId2"/>
              </a:rPr>
              <a:t>Efecto nieve </a:t>
            </a:r>
            <a:r>
              <a:rPr lang="es-ES_tradnl" sz="2400" dirty="0"/>
              <a:t>en señal video</a:t>
            </a:r>
          </a:p>
          <a:p>
            <a:pPr lvl="1"/>
            <a:r>
              <a:rPr lang="es-ES_tradnl" sz="2400" dirty="0" err="1"/>
              <a:t>Etc</a:t>
            </a:r>
            <a:endParaRPr lang="es-ES_tradnl" sz="2400" dirty="0"/>
          </a:p>
          <a:p>
            <a:pPr lvl="1"/>
            <a:endParaRPr lang="es-ES_tradnl" sz="2400" dirty="0"/>
          </a:p>
          <a:p>
            <a:endParaRPr lang="es-ES" sz="2800" dirty="0"/>
          </a:p>
        </p:txBody>
      </p:sp>
      <p:pic>
        <p:nvPicPr>
          <p:cNvPr id="11266" name="Picture 2" descr="http://www.endangermice.co.uk/wp-content/uploads/2012/12/Speccy-ul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4920358"/>
            <a:ext cx="3203848" cy="1965026"/>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http://www.zxdesign.info/images/screenShot/harlequinSnow.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80112" y="4290102"/>
            <a:ext cx="3456384" cy="2592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8969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wipe(down)">
                                      <p:cBhvr>
                                        <p:cTn id="7" dur="5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Y por fin… en 2010</a:t>
            </a:r>
            <a:endParaRPr lang="es-ES" dirty="0"/>
          </a:p>
        </p:txBody>
      </p:sp>
      <p:sp>
        <p:nvSpPr>
          <p:cNvPr id="3" name="2 Marcador de contenido"/>
          <p:cNvSpPr>
            <a:spLocks noGrp="1"/>
          </p:cNvSpPr>
          <p:nvPr>
            <p:ph idx="1"/>
          </p:nvPr>
        </p:nvSpPr>
        <p:spPr>
          <a:xfrm>
            <a:off x="395536" y="1600200"/>
            <a:ext cx="5289748" cy="4533900"/>
          </a:xfrm>
        </p:spPr>
        <p:txBody>
          <a:bodyPr/>
          <a:lstStyle/>
          <a:p>
            <a:r>
              <a:rPr lang="es-ES_tradnl" dirty="0"/>
              <a:t>Ingeniería inversa</a:t>
            </a:r>
          </a:p>
          <a:p>
            <a:pPr lvl="1"/>
            <a:r>
              <a:rPr lang="es-ES_tradnl" dirty="0" err="1"/>
              <a:t>Desencapsular</a:t>
            </a:r>
            <a:r>
              <a:rPr lang="es-ES_tradnl" dirty="0"/>
              <a:t> ULA</a:t>
            </a:r>
          </a:p>
          <a:p>
            <a:pPr lvl="1"/>
            <a:r>
              <a:rPr lang="es-ES_tradnl" dirty="0"/>
              <a:t>Fotografiar silicio</a:t>
            </a:r>
          </a:p>
          <a:p>
            <a:pPr lvl="1"/>
            <a:r>
              <a:rPr lang="es-ES_tradnl" dirty="0"/>
              <a:t>Hacer esquema completo nivel </a:t>
            </a:r>
            <a:r>
              <a:rPr lang="es-ES_tradnl" dirty="0" err="1"/>
              <a:t>comp.</a:t>
            </a:r>
            <a:r>
              <a:rPr lang="es-ES_tradnl" dirty="0"/>
              <a:t> electrónicos (210x196cm)</a:t>
            </a:r>
          </a:p>
          <a:p>
            <a:pPr lvl="1"/>
            <a:r>
              <a:rPr lang="es-ES_tradnl" dirty="0"/>
              <a:t>Entender qué hace y cómo lo hace</a:t>
            </a:r>
          </a:p>
          <a:p>
            <a:pPr lvl="1"/>
            <a:r>
              <a:rPr lang="es-ES_tradnl" dirty="0"/>
              <a:t>Dos años de trabajo!!</a:t>
            </a:r>
          </a:p>
          <a:p>
            <a:r>
              <a:rPr lang="es-ES_tradnl" sz="2400" dirty="0">
                <a:hlinkClick r:id="rId2"/>
              </a:rPr>
              <a:t>Conferencia en </a:t>
            </a:r>
            <a:r>
              <a:rPr lang="es-ES_tradnl" sz="2400" dirty="0" err="1">
                <a:hlinkClick r:id="rId2"/>
              </a:rPr>
              <a:t>RetroEuskal</a:t>
            </a:r>
            <a:r>
              <a:rPr lang="es-ES_tradnl" sz="2400" dirty="0">
                <a:hlinkClick r:id="rId2"/>
              </a:rPr>
              <a:t> 2011</a:t>
            </a:r>
            <a:endParaRPr lang="es-ES" sz="2400" dirty="0"/>
          </a:p>
        </p:txBody>
      </p:sp>
      <p:pic>
        <p:nvPicPr>
          <p:cNvPr id="10242" name="Picture 2" descr="http://ecx.images-amazon.com/images/I/51rRjFB4CA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112" y="1427525"/>
            <a:ext cx="3528392" cy="5313843"/>
          </a:xfrm>
          <a:prstGeom prst="rect">
            <a:avLst/>
          </a:prstGeom>
          <a:noFill/>
          <a:extLst>
            <a:ext uri="{909E8E84-426E-40DD-AFC4-6F175D3DCCD1}">
              <a14:hiddenFill xmlns:a14="http://schemas.microsoft.com/office/drawing/2010/main">
                <a:solidFill>
                  <a:srgbClr val="FFFFFF"/>
                </a:solidFill>
              </a14:hiddenFill>
            </a:ext>
          </a:extLst>
        </p:spPr>
      </p:pic>
      <p:pic>
        <p:nvPicPr>
          <p:cNvPr id="9218" name="Picture 2" descr="http://www.zxdesign.info/images/book/ulaTrace_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62972" y="1879054"/>
            <a:ext cx="2857500" cy="2143125"/>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http://www.zxdesign.info/images/book/trSchematicClose2_s.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25118" y="4022179"/>
            <a:ext cx="2551338" cy="2143125"/>
          </a:xfrm>
          <a:prstGeom prst="rect">
            <a:avLst/>
          </a:prstGeom>
          <a:noFill/>
          <a:extLst>
            <a:ext uri="{909E8E84-426E-40DD-AFC4-6F175D3DCCD1}">
              <a14:hiddenFill xmlns:a14="http://schemas.microsoft.com/office/drawing/2010/main">
                <a:solidFill>
                  <a:srgbClr val="FFFFFF"/>
                </a:solidFill>
              </a14:hiddenFill>
            </a:ext>
          </a:extLst>
        </p:spPr>
      </p:pic>
      <p:pic>
        <p:nvPicPr>
          <p:cNvPr id="9224" name="Picture 8" descr="http://www.zxdesign.info/images/book/chip_xray.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99931" y="1789931"/>
            <a:ext cx="26765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http://www.zxdesign.info/images/book/rough_dieshot.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289873" y="1789930"/>
            <a:ext cx="231457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539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22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xit" presetSubtype="0" fill="hold" nodeType="clickEffect">
                                  <p:stCondLst>
                                    <p:cond delay="0"/>
                                  </p:stCondLst>
                                  <p:childTnLst>
                                    <p:animEffect transition="out" filter="fade">
                                      <p:cBhvr>
                                        <p:cTn id="10" dur="500"/>
                                        <p:tgtEl>
                                          <p:spTgt spid="9224"/>
                                        </p:tgtEl>
                                      </p:cBhvr>
                                    </p:animEffect>
                                    <p:set>
                                      <p:cBhvr>
                                        <p:cTn id="11" dur="1" fill="hold">
                                          <p:stCondLst>
                                            <p:cond delay="499"/>
                                          </p:stCondLst>
                                        </p:cTn>
                                        <p:tgtEl>
                                          <p:spTgt spid="9224"/>
                                        </p:tgtEl>
                                        <p:attrNameLst>
                                          <p:attrName>style.visibility</p:attrName>
                                        </p:attrNameLst>
                                      </p:cBhvr>
                                      <p:to>
                                        <p:strVal val="hidden"/>
                                      </p:to>
                                    </p:set>
                                  </p:childTnLst>
                                </p:cTn>
                              </p:par>
                              <p:par>
                                <p:cTn id="12" presetID="10" presetClass="entr" presetSubtype="0" fill="hold" nodeType="withEffect">
                                  <p:stCondLst>
                                    <p:cond delay="0"/>
                                  </p:stCondLst>
                                  <p:childTnLst>
                                    <p:set>
                                      <p:cBhvr>
                                        <p:cTn id="13" dur="1" fill="hold">
                                          <p:stCondLst>
                                            <p:cond delay="0"/>
                                          </p:stCondLst>
                                        </p:cTn>
                                        <p:tgtEl>
                                          <p:spTgt spid="9222"/>
                                        </p:tgtEl>
                                        <p:attrNameLst>
                                          <p:attrName>style.visibility</p:attrName>
                                        </p:attrNameLst>
                                      </p:cBhvr>
                                      <p:to>
                                        <p:strVal val="visible"/>
                                      </p:to>
                                    </p:set>
                                    <p:animEffect transition="in" filter="fade">
                                      <p:cBhvr>
                                        <p:cTn id="14" dur="500"/>
                                        <p:tgtEl>
                                          <p:spTgt spid="922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xit" presetSubtype="0" fill="hold" nodeType="clickEffect">
                                  <p:stCondLst>
                                    <p:cond delay="0"/>
                                  </p:stCondLst>
                                  <p:childTnLst>
                                    <p:animEffect transition="out" filter="fade">
                                      <p:cBhvr>
                                        <p:cTn id="18" dur="500"/>
                                        <p:tgtEl>
                                          <p:spTgt spid="9222"/>
                                        </p:tgtEl>
                                      </p:cBhvr>
                                    </p:animEffect>
                                    <p:set>
                                      <p:cBhvr>
                                        <p:cTn id="19" dur="1" fill="hold">
                                          <p:stCondLst>
                                            <p:cond delay="499"/>
                                          </p:stCondLst>
                                        </p:cTn>
                                        <p:tgtEl>
                                          <p:spTgt spid="9222"/>
                                        </p:tgtEl>
                                        <p:attrNameLst>
                                          <p:attrName>style.visibility</p:attrName>
                                        </p:attrNameLst>
                                      </p:cBhvr>
                                      <p:to>
                                        <p:strVal val="hidden"/>
                                      </p:to>
                                    </p:set>
                                  </p:childTnLst>
                                </p:cTn>
                              </p:par>
                              <p:par>
                                <p:cTn id="20" presetID="1" presetClass="entr" presetSubtype="0" fill="hold" nodeType="withEffect">
                                  <p:stCondLst>
                                    <p:cond delay="0"/>
                                  </p:stCondLst>
                                  <p:childTnLst>
                                    <p:set>
                                      <p:cBhvr>
                                        <p:cTn id="21" dur="1" fill="hold">
                                          <p:stCondLst>
                                            <p:cond delay="0"/>
                                          </p:stCondLst>
                                        </p:cTn>
                                        <p:tgtEl>
                                          <p:spTgt spid="9218"/>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92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Consecuencias (I)</a:t>
            </a:r>
            <a:endParaRPr lang="es-ES" dirty="0"/>
          </a:p>
        </p:txBody>
      </p:sp>
      <p:sp>
        <p:nvSpPr>
          <p:cNvPr id="3" name="2 Marcador de contenido"/>
          <p:cNvSpPr>
            <a:spLocks noGrp="1"/>
          </p:cNvSpPr>
          <p:nvPr>
            <p:ph idx="1"/>
          </p:nvPr>
        </p:nvSpPr>
        <p:spPr>
          <a:xfrm>
            <a:off x="457200" y="1600200"/>
            <a:ext cx="4330824" cy="4533900"/>
          </a:xfrm>
        </p:spPr>
        <p:txBody>
          <a:bodyPr/>
          <a:lstStyle/>
          <a:p>
            <a:r>
              <a:rPr lang="es-ES_tradnl" sz="2800" dirty="0"/>
              <a:t>Emuladores </a:t>
            </a:r>
            <a:r>
              <a:rPr lang="es-ES_tradnl" sz="2800" u="sng" dirty="0"/>
              <a:t>100%</a:t>
            </a:r>
            <a:r>
              <a:rPr lang="es-ES_tradnl" sz="2800" dirty="0"/>
              <a:t> fieles al ZX </a:t>
            </a:r>
            <a:r>
              <a:rPr lang="es-ES_tradnl" sz="2800" dirty="0" err="1"/>
              <a:t>Spectrum</a:t>
            </a:r>
            <a:endParaRPr lang="es-ES_tradnl" sz="2800" dirty="0"/>
          </a:p>
          <a:p>
            <a:endParaRPr lang="es-ES_tradnl" sz="2800" dirty="0">
              <a:hlinkClick r:id="rId2"/>
            </a:endParaRPr>
          </a:p>
          <a:p>
            <a:r>
              <a:rPr lang="es-ES_tradnl" sz="2800" dirty="0" err="1">
                <a:hlinkClick r:id="rId2"/>
              </a:rPr>
              <a:t>Harlequin</a:t>
            </a:r>
            <a:endParaRPr lang="es-ES_tradnl" sz="2800" dirty="0"/>
          </a:p>
          <a:p>
            <a:pPr lvl="1"/>
            <a:r>
              <a:rPr lang="es-ES_tradnl" sz="2400" dirty="0"/>
              <a:t>Clon hardware </a:t>
            </a:r>
            <a:r>
              <a:rPr lang="es-ES_tradnl" sz="2400" u="sng" dirty="0"/>
              <a:t>exacto</a:t>
            </a:r>
            <a:r>
              <a:rPr lang="es-ES_tradnl" sz="2400" dirty="0"/>
              <a:t> del ZX </a:t>
            </a:r>
            <a:r>
              <a:rPr lang="es-ES_tradnl" sz="2400" dirty="0" err="1"/>
              <a:t>Spectrum</a:t>
            </a:r>
            <a:endParaRPr lang="es-ES_tradnl" sz="2400" dirty="0"/>
          </a:p>
          <a:p>
            <a:pPr lvl="2"/>
            <a:r>
              <a:rPr lang="es-ES_tradnl" sz="2000" dirty="0"/>
              <a:t>Con salida RGB</a:t>
            </a:r>
          </a:p>
        </p:txBody>
      </p:sp>
      <p:pic>
        <p:nvPicPr>
          <p:cNvPr id="12290" name="Picture 2" descr="clo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95936" y="4293096"/>
            <a:ext cx="4243600" cy="2376416"/>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9" descr="http://sites.google.com/site/ulaplus/BASIC.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5" name="AutoShape 11" descr="http://sites.google.com/site/ulaplus/BASIC.pn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6" name="AutoShape 13" descr="http://sites.google.com/site/ulaplus/BASIC.pn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7" name="Picture 2" descr="ZX Spectrum PCB images">
            <a:extLst>
              <a:ext uri="{FF2B5EF4-FFF2-40B4-BE49-F238E27FC236}">
                <a16:creationId xmlns:a16="http://schemas.microsoft.com/office/drawing/2014/main" id="{CF86F5B8-2C2B-4080-80E5-C028F3ACB90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4048" y="1600200"/>
            <a:ext cx="3816424" cy="23034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3818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fade">
                                      <p:cBhvr>
                                        <p:cTn id="7" dur="500"/>
                                        <p:tgtEl>
                                          <p:spTgt spid="122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5"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94495" y="1468764"/>
            <a:ext cx="4191000" cy="2962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1 Título"/>
          <p:cNvSpPr>
            <a:spLocks noGrp="1"/>
          </p:cNvSpPr>
          <p:nvPr>
            <p:ph type="title"/>
          </p:nvPr>
        </p:nvSpPr>
        <p:spPr/>
        <p:txBody>
          <a:bodyPr/>
          <a:lstStyle/>
          <a:p>
            <a:r>
              <a:rPr lang="es-ES_tradnl" dirty="0"/>
              <a:t>Consecuencias (y II)</a:t>
            </a:r>
            <a:endParaRPr lang="es-ES" dirty="0"/>
          </a:p>
        </p:txBody>
      </p:sp>
      <p:sp>
        <p:nvSpPr>
          <p:cNvPr id="3" name="2 Marcador de contenido"/>
          <p:cNvSpPr>
            <a:spLocks noGrp="1"/>
          </p:cNvSpPr>
          <p:nvPr>
            <p:ph idx="1"/>
          </p:nvPr>
        </p:nvSpPr>
        <p:spPr>
          <a:xfrm>
            <a:off x="457200" y="1600200"/>
            <a:ext cx="4330824" cy="4533900"/>
          </a:xfrm>
        </p:spPr>
        <p:txBody>
          <a:bodyPr/>
          <a:lstStyle/>
          <a:p>
            <a:r>
              <a:rPr lang="es-ES_tradnl" sz="2800" dirty="0"/>
              <a:t>ULA mejorada: ULA+</a:t>
            </a:r>
          </a:p>
          <a:p>
            <a:pPr lvl="1"/>
            <a:r>
              <a:rPr lang="es-ES_tradnl" sz="2400" dirty="0">
                <a:sym typeface="Symbol"/>
              </a:rPr>
              <a:t></a:t>
            </a:r>
            <a:r>
              <a:rPr lang="es-ES_tradnl" sz="2400" dirty="0"/>
              <a:t> + paleta 260 colores</a:t>
            </a:r>
          </a:p>
          <a:p>
            <a:pPr lvl="1"/>
            <a:r>
              <a:rPr lang="es-ES_tradnl" sz="2400" dirty="0">
                <a:sym typeface="Wingdings" panose="05000000000000000000" pitchFamily="2" charset="2"/>
              </a:rPr>
              <a:t> </a:t>
            </a:r>
            <a:r>
              <a:rPr lang="es-ES_tradnl" sz="2400" dirty="0"/>
              <a:t>emuladores</a:t>
            </a:r>
          </a:p>
          <a:p>
            <a:pPr lvl="1"/>
            <a:r>
              <a:rPr lang="es-ES_tradnl" sz="2400" dirty="0"/>
              <a:t>Adaptación de videojuegos clásicos</a:t>
            </a:r>
          </a:p>
          <a:p>
            <a:r>
              <a:rPr lang="es-ES_tradnl" sz="2800" dirty="0"/>
              <a:t>ZX </a:t>
            </a:r>
            <a:r>
              <a:rPr lang="es-ES_tradnl" sz="2800" dirty="0" err="1"/>
              <a:t>Spectrum</a:t>
            </a:r>
            <a:r>
              <a:rPr lang="es-ES_tradnl" sz="2800" dirty="0"/>
              <a:t> NEXT</a:t>
            </a:r>
          </a:p>
          <a:p>
            <a:pPr lvl="1"/>
            <a:r>
              <a:rPr lang="es-ES_tradnl" sz="2400" dirty="0" err="1"/>
              <a:t>Proy</a:t>
            </a:r>
            <a:r>
              <a:rPr lang="es-ES_tradnl" sz="2400" dirty="0"/>
              <a:t>. Kickstarter (2017)</a:t>
            </a:r>
          </a:p>
          <a:p>
            <a:pPr lvl="1"/>
            <a:r>
              <a:rPr lang="es-ES_tradnl" sz="2400" dirty="0"/>
              <a:t>FPGA, 3.5-28Mhz, 512Kb-2.5Mb, µSD, HDMI, µUSB, </a:t>
            </a:r>
            <a:r>
              <a:rPr lang="es-ES_tradnl" sz="2400" dirty="0" err="1"/>
              <a:t>ps</a:t>
            </a:r>
            <a:r>
              <a:rPr lang="es-ES_tradnl" sz="2400" dirty="0"/>
              <a:t>/2</a:t>
            </a:r>
          </a:p>
          <a:p>
            <a:pPr lvl="2"/>
            <a:endParaRPr lang="es-ES" sz="2000" dirty="0"/>
          </a:p>
        </p:txBody>
      </p:sp>
      <p:sp>
        <p:nvSpPr>
          <p:cNvPr id="4" name="AutoShape 9" descr="http://sites.google.com/site/ulaplus/BASIC.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5" name="AutoShape 11" descr="http://sites.google.com/site/ulaplus/BASIC.pn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6" name="AutoShape 13" descr="http://sites.google.com/site/ulaplus/BASIC.pn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2"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98075" y="1635830"/>
            <a:ext cx="3600400" cy="2700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6" name="Picture 4" descr="The latest pre-production fully working prototype board">
            <a:extLst>
              <a:ext uri="{FF2B5EF4-FFF2-40B4-BE49-F238E27FC236}">
                <a16:creationId xmlns:a16="http://schemas.microsoft.com/office/drawing/2014/main" id="{2C4803E1-F318-4A73-A596-EBBB66279BE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6337" t="8564" r="10370" b="6925"/>
          <a:stretch/>
        </p:blipFill>
        <p:spPr bwMode="auto">
          <a:xfrm>
            <a:off x="4937249" y="1489310"/>
            <a:ext cx="4170491" cy="2822454"/>
          </a:xfrm>
          <a:prstGeom prst="rect">
            <a:avLst/>
          </a:prstGeom>
          <a:noFill/>
          <a:extLst>
            <a:ext uri="{909E8E84-426E-40DD-AFC4-6F175D3DCCD1}">
              <a14:hiddenFill xmlns:a14="http://schemas.microsoft.com/office/drawing/2010/main">
                <a:solidFill>
                  <a:srgbClr val="FFFFFF"/>
                </a:solidFill>
              </a14:hiddenFill>
            </a:ext>
          </a:extLst>
        </p:spPr>
      </p:pic>
      <p:pic>
        <p:nvPicPr>
          <p:cNvPr id="7" name="Imagen 6">
            <a:extLst>
              <a:ext uri="{FF2B5EF4-FFF2-40B4-BE49-F238E27FC236}">
                <a16:creationId xmlns:a16="http://schemas.microsoft.com/office/drawing/2014/main" id="{9B7090F4-D0EE-4A6D-807D-0D96F82E1A68}"/>
              </a:ext>
            </a:extLst>
          </p:cNvPr>
          <p:cNvPicPr>
            <a:picLocks noChangeAspect="1"/>
          </p:cNvPicPr>
          <p:nvPr/>
        </p:nvPicPr>
        <p:blipFill>
          <a:blip r:embed="rId5"/>
          <a:stretch>
            <a:fillRect/>
          </a:stretch>
        </p:blipFill>
        <p:spPr>
          <a:xfrm>
            <a:off x="627015" y="5968663"/>
            <a:ext cx="4191001" cy="889337"/>
          </a:xfrm>
          <a:prstGeom prst="rect">
            <a:avLst/>
          </a:prstGeom>
        </p:spPr>
      </p:pic>
      <p:pic>
        <p:nvPicPr>
          <p:cNvPr id="8194" name="Picture 2" descr="The Spectrum Next, designed by Rick Dickinson, in all its glory.">
            <a:extLst>
              <a:ext uri="{FF2B5EF4-FFF2-40B4-BE49-F238E27FC236}">
                <a16:creationId xmlns:a16="http://schemas.microsoft.com/office/drawing/2014/main" id="{01AB0023-259A-4A35-9FE3-2DA0613BEDB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920673" y="4332310"/>
            <a:ext cx="4217989" cy="24055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9818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175"/>
                                        </p:tgtEl>
                                        <p:attrNameLst>
                                          <p:attrName>style.visibility</p:attrName>
                                        </p:attrNameLst>
                                      </p:cBhvr>
                                      <p:to>
                                        <p:strVal val="visible"/>
                                      </p:to>
                                    </p:set>
                                    <p:animEffect transition="in" filter="fade">
                                      <p:cBhvr>
                                        <p:cTn id="7" dur="1000"/>
                                        <p:tgtEl>
                                          <p:spTgt spid="7175"/>
                                        </p:tgtEl>
                                      </p:cBhvr>
                                    </p:animEffect>
                                    <p:anim calcmode="lin" valueType="num">
                                      <p:cBhvr>
                                        <p:cTn id="8" dur="1000" fill="hold"/>
                                        <p:tgtEl>
                                          <p:spTgt spid="7175"/>
                                        </p:tgtEl>
                                        <p:attrNameLst>
                                          <p:attrName>ppt_x</p:attrName>
                                        </p:attrNameLst>
                                      </p:cBhvr>
                                      <p:tavLst>
                                        <p:tav tm="0">
                                          <p:val>
                                            <p:strVal val="#ppt_x"/>
                                          </p:val>
                                        </p:tav>
                                        <p:tav tm="100000">
                                          <p:val>
                                            <p:strVal val="#ppt_x"/>
                                          </p:val>
                                        </p:tav>
                                      </p:tavLst>
                                    </p:anim>
                                    <p:anim calcmode="lin" valueType="num">
                                      <p:cBhvr>
                                        <p:cTn id="9" dur="1000" fill="hold"/>
                                        <p:tgtEl>
                                          <p:spTgt spid="717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500"/>
                                        <p:tgtEl>
                                          <p:spTgt spid="1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8196"/>
                                        </p:tgtEl>
                                        <p:attrNameLst>
                                          <p:attrName>style.visibility</p:attrName>
                                        </p:attrNameLst>
                                      </p:cBhvr>
                                      <p:to>
                                        <p:strVal val="visible"/>
                                      </p:to>
                                    </p:set>
                                    <p:animEffect transition="in" filter="fade">
                                      <p:cBhvr>
                                        <p:cTn id="19" dur="500"/>
                                        <p:tgtEl>
                                          <p:spTgt spid="8196"/>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8194"/>
                                        </p:tgtEl>
                                        <p:attrNameLst>
                                          <p:attrName>style.visibility</p:attrName>
                                        </p:attrNameLst>
                                      </p:cBhvr>
                                      <p:to>
                                        <p:strVal val="visible"/>
                                      </p:to>
                                    </p:set>
                                    <p:animEffect transition="in" filter="fade">
                                      <p:cBhvr>
                                        <p:cTn id="24" dur="500"/>
                                        <p:tgtEl>
                                          <p:spTgt spid="8194"/>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n-US" dirty="0" err="1"/>
              <a:t>Caso</a:t>
            </a:r>
            <a:r>
              <a:rPr lang="en-US" dirty="0"/>
              <a:t> real: WINE</a:t>
            </a:r>
          </a:p>
        </p:txBody>
      </p:sp>
      <p:sp>
        <p:nvSpPr>
          <p:cNvPr id="3" name="2 Marcador de contenido"/>
          <p:cNvSpPr>
            <a:spLocks noGrp="1"/>
          </p:cNvSpPr>
          <p:nvPr>
            <p:ph idx="1"/>
          </p:nvPr>
        </p:nvSpPr>
        <p:spPr>
          <a:xfrm>
            <a:off x="323528" y="1772816"/>
            <a:ext cx="8820472" cy="1323528"/>
          </a:xfrm>
        </p:spPr>
        <p:txBody>
          <a:bodyPr/>
          <a:lstStyle/>
          <a:p>
            <a:r>
              <a:rPr lang="es-ES" sz="2400" dirty="0"/>
              <a:t>Ejecuta binarios Windows en Linux</a:t>
            </a:r>
          </a:p>
          <a:p>
            <a:pPr lvl="1"/>
            <a:r>
              <a:rPr lang="es-ES_tradnl" sz="2000" dirty="0"/>
              <a:t> </a:t>
            </a:r>
            <a:r>
              <a:rPr lang="es-ES_tradnl" sz="2000" dirty="0" err="1"/>
              <a:t>Ej</a:t>
            </a:r>
            <a:r>
              <a:rPr lang="es-ES_tradnl" sz="2000" dirty="0"/>
              <a:t>: $ </a:t>
            </a:r>
            <a:r>
              <a:rPr lang="es-ES_tradnl" sz="2000" dirty="0" err="1"/>
              <a:t>wine</a:t>
            </a:r>
            <a:r>
              <a:rPr lang="es-ES_tradnl" sz="2000" dirty="0"/>
              <a:t> mspaint.exe</a:t>
            </a:r>
            <a:endParaRPr lang="es-ES" sz="2000" dirty="0"/>
          </a:p>
          <a:p>
            <a:r>
              <a:rPr lang="es-ES_tradnl" sz="2400" i="1" dirty="0" err="1"/>
              <a:t>WINdows</a:t>
            </a:r>
            <a:r>
              <a:rPr lang="es-ES_tradnl" sz="2400" i="1" dirty="0"/>
              <a:t> </a:t>
            </a:r>
            <a:r>
              <a:rPr lang="es-ES_tradnl" sz="2400" i="1" dirty="0" err="1"/>
              <a:t>Emulator</a:t>
            </a:r>
            <a:r>
              <a:rPr lang="es-ES_tradnl" sz="2400" i="1" dirty="0"/>
              <a:t>?</a:t>
            </a:r>
            <a:endParaRPr lang="es-ES" sz="2400" i="1" dirty="0"/>
          </a:p>
        </p:txBody>
      </p:sp>
      <p:grpSp>
        <p:nvGrpSpPr>
          <p:cNvPr id="13" name="12 Grupo"/>
          <p:cNvGrpSpPr/>
          <p:nvPr/>
        </p:nvGrpSpPr>
        <p:grpSpPr>
          <a:xfrm>
            <a:off x="611560" y="2636912"/>
            <a:ext cx="3096344" cy="351656"/>
            <a:chOff x="1043608" y="1853208"/>
            <a:chExt cx="3096344" cy="351656"/>
          </a:xfrm>
        </p:grpSpPr>
        <p:cxnSp>
          <p:nvCxnSpPr>
            <p:cNvPr id="6" name="5 Conector recto"/>
            <p:cNvCxnSpPr/>
            <p:nvPr/>
          </p:nvCxnSpPr>
          <p:spPr>
            <a:xfrm>
              <a:off x="1043608" y="1853208"/>
              <a:ext cx="3096344" cy="351656"/>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 name="6 Conector recto"/>
            <p:cNvCxnSpPr/>
            <p:nvPr/>
          </p:nvCxnSpPr>
          <p:spPr>
            <a:xfrm flipV="1">
              <a:off x="1043608" y="1853208"/>
              <a:ext cx="3096344" cy="351656"/>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grpSp>
      <p:sp>
        <p:nvSpPr>
          <p:cNvPr id="14" name="2 Marcador de contenido"/>
          <p:cNvSpPr txBox="1">
            <a:spLocks/>
          </p:cNvSpPr>
          <p:nvPr/>
        </p:nvSpPr>
        <p:spPr bwMode="auto">
          <a:xfrm>
            <a:off x="323528" y="3096344"/>
            <a:ext cx="8820472" cy="3761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hlink"/>
              </a:buClr>
              <a:buFont typeface="Wingdings" pitchFamily="2" charset="2"/>
              <a:buBlip>
                <a:blip r:embed="rId2"/>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5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Blip>
                <a:blip r:embed="rId2"/>
              </a:buBlip>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folHlink"/>
              </a:buClr>
              <a:buSzPct val="5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9pPr>
          </a:lstStyle>
          <a:p>
            <a:r>
              <a:rPr lang="en-US" sz="2400" i="1" kern="0" dirty="0"/>
              <a:t>WINE Is Not an Emulator </a:t>
            </a:r>
            <a:r>
              <a:rPr lang="es-ES" sz="2400" kern="0" dirty="0"/>
              <a:t>(1993)</a:t>
            </a:r>
          </a:p>
          <a:p>
            <a:r>
              <a:rPr lang="es-ES" sz="2400" kern="0" dirty="0"/>
              <a:t>API de Windows </a:t>
            </a:r>
            <a:r>
              <a:rPr lang="es-ES" sz="2400" kern="0" dirty="0" err="1"/>
              <a:t>reimplementada</a:t>
            </a:r>
            <a:r>
              <a:rPr lang="es-ES" sz="2400" kern="0" dirty="0"/>
              <a:t> mediante caja negra</a:t>
            </a:r>
          </a:p>
          <a:p>
            <a:pPr lvl="1"/>
            <a:r>
              <a:rPr lang="es-ES_tradnl" sz="2000" kern="0" dirty="0"/>
              <a:t>Para MS-DOS y todas las versiones de Windows</a:t>
            </a:r>
          </a:p>
          <a:p>
            <a:pPr lvl="1"/>
            <a:r>
              <a:rPr lang="es-ES" sz="2000" kern="0" dirty="0"/>
              <a:t>Microsoft Office en 2003, soporte 64 bits en 2008, Microsoft Office 2010 en 2012, </a:t>
            </a:r>
            <a:r>
              <a:rPr lang="es-ES" sz="2000" kern="0" dirty="0" err="1"/>
              <a:t>.Net</a:t>
            </a:r>
            <a:r>
              <a:rPr lang="es-ES" sz="2000" kern="0" dirty="0"/>
              <a:t> en 2013</a:t>
            </a:r>
          </a:p>
          <a:p>
            <a:pPr lvl="1"/>
            <a:r>
              <a:rPr lang="es-ES" sz="2000" kern="0" dirty="0"/>
              <a:t>Financiado en parte por empresas para que su software ejecute en Linux (ej. Google y su Picasa en 2007)</a:t>
            </a:r>
          </a:p>
          <a:p>
            <a:r>
              <a:rPr lang="es-ES" sz="2400" kern="0" dirty="0"/>
              <a:t>¿Qué hace Microsoft?</a:t>
            </a:r>
          </a:p>
          <a:p>
            <a:pPr lvl="1"/>
            <a:r>
              <a:rPr lang="es-ES" sz="2000" kern="0" dirty="0"/>
              <a:t>Detecta y bloquea actualizaciones con WGA (</a:t>
            </a:r>
            <a:r>
              <a:rPr lang="es-ES" sz="2000" i="1" kern="0" dirty="0"/>
              <a:t>Windows </a:t>
            </a:r>
            <a:r>
              <a:rPr lang="es-ES" sz="2000" i="1" kern="0" dirty="0" err="1"/>
              <a:t>Genuine</a:t>
            </a:r>
            <a:r>
              <a:rPr lang="es-ES" sz="2000" i="1" kern="0" dirty="0"/>
              <a:t> </a:t>
            </a:r>
            <a:r>
              <a:rPr lang="es-ES" sz="2000" i="1" kern="0" dirty="0" err="1"/>
              <a:t>Advantage</a:t>
            </a:r>
            <a:r>
              <a:rPr lang="es-ES" sz="2000" kern="0" dirty="0"/>
              <a:t>)</a:t>
            </a:r>
          </a:p>
          <a:p>
            <a:pPr lvl="1">
              <a:buFont typeface="Wingdings" pitchFamily="2" charset="2"/>
              <a:buNone/>
            </a:pPr>
            <a:endParaRPr lang="es-ES" kern="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p:cTn id="17" dur="500" fill="hold"/>
                                        <p:tgtEl>
                                          <p:spTgt spid="13"/>
                                        </p:tgtEl>
                                        <p:attrNameLst>
                                          <p:attrName>ppt_w</p:attrName>
                                        </p:attrNameLst>
                                      </p:cBhvr>
                                      <p:tavLst>
                                        <p:tav tm="0">
                                          <p:val>
                                            <p:fltVal val="0"/>
                                          </p:val>
                                        </p:tav>
                                        <p:tav tm="100000">
                                          <p:val>
                                            <p:strVal val="#ppt_w"/>
                                          </p:val>
                                        </p:tav>
                                      </p:tavLst>
                                    </p:anim>
                                    <p:anim calcmode="lin" valueType="num">
                                      <p:cBhvr>
                                        <p:cTn id="18" dur="500" fill="hold"/>
                                        <p:tgtEl>
                                          <p:spTgt spid="13"/>
                                        </p:tgtEl>
                                        <p:attrNameLst>
                                          <p:attrName>ppt_h</p:attrName>
                                        </p:attrNameLst>
                                      </p:cBhvr>
                                      <p:tavLst>
                                        <p:tav tm="0">
                                          <p:val>
                                            <p:fltVal val="0"/>
                                          </p:val>
                                        </p:tav>
                                        <p:tav tm="100000">
                                          <p:val>
                                            <p:strVal val="#ppt_h"/>
                                          </p:val>
                                        </p:tav>
                                      </p:tavLst>
                                    </p:anim>
                                    <p:animEffect transition="in" filter="fade">
                                      <p:cBhvr>
                                        <p:cTn id="19" dur="500"/>
                                        <p:tgtEl>
                                          <p:spTgt spid="13"/>
                                        </p:tgtEl>
                                      </p:cBhvr>
                                    </p:animEffec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14">
                                            <p:txEl>
                                              <p:pRg st="0" end="0"/>
                                            </p:txEl>
                                          </p:spTgt>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14">
                                            <p:txEl>
                                              <p:pRg st="1" end="1"/>
                                            </p:txEl>
                                          </p:spTgt>
                                        </p:tgtEl>
                                        <p:attrNameLst>
                                          <p:attrName>style.visibility</p:attrName>
                                        </p:attrNameLst>
                                      </p:cBhvr>
                                      <p:to>
                                        <p:strVal val="visible"/>
                                      </p:to>
                                    </p:set>
                                  </p:childTnLst>
                                </p:cTn>
                              </p:par>
                              <p:par>
                                <p:cTn id="28" presetID="1" presetClass="entr" presetSubtype="0" fill="hold" grpId="0" nodeType="withEffect">
                                  <p:stCondLst>
                                    <p:cond delay="0"/>
                                  </p:stCondLst>
                                  <p:childTnLst>
                                    <p:set>
                                      <p:cBhvr>
                                        <p:cTn id="29" dur="1" fill="hold">
                                          <p:stCondLst>
                                            <p:cond delay="0"/>
                                          </p:stCondLst>
                                        </p:cTn>
                                        <p:tgtEl>
                                          <p:spTgt spid="14">
                                            <p:txEl>
                                              <p:pRg st="2" end="2"/>
                                            </p:txEl>
                                          </p:spTgt>
                                        </p:tgtEl>
                                        <p:attrNameLst>
                                          <p:attrName>style.visibility</p:attrName>
                                        </p:attrNameLst>
                                      </p:cBhvr>
                                      <p:to>
                                        <p:strVal val="visible"/>
                                      </p:to>
                                    </p:set>
                                  </p:childTnLst>
                                </p:cTn>
                              </p:par>
                              <p:par>
                                <p:cTn id="30" presetID="1" presetClass="entr" presetSubtype="0" fill="hold" grpId="0" nodeType="withEffect">
                                  <p:stCondLst>
                                    <p:cond delay="0"/>
                                  </p:stCondLst>
                                  <p:childTnLst>
                                    <p:set>
                                      <p:cBhvr>
                                        <p:cTn id="31" dur="1" fill="hold">
                                          <p:stCondLst>
                                            <p:cond delay="0"/>
                                          </p:stCondLst>
                                        </p:cTn>
                                        <p:tgtEl>
                                          <p:spTgt spid="14">
                                            <p:txEl>
                                              <p:pRg st="3" end="3"/>
                                            </p:txEl>
                                          </p:spTgt>
                                        </p:tgtEl>
                                        <p:attrNameLst>
                                          <p:attrName>style.visibility</p:attrName>
                                        </p:attrNameLst>
                                      </p:cBhvr>
                                      <p:to>
                                        <p:strVal val="visible"/>
                                      </p:to>
                                    </p:set>
                                  </p:childTnLst>
                                </p:cTn>
                              </p:par>
                              <p:par>
                                <p:cTn id="32" presetID="1" presetClass="entr" presetSubtype="0" fill="hold" grpId="0" nodeType="withEffect">
                                  <p:stCondLst>
                                    <p:cond delay="0"/>
                                  </p:stCondLst>
                                  <p:childTnLst>
                                    <p:set>
                                      <p:cBhvr>
                                        <p:cTn id="33" dur="1" fill="hold">
                                          <p:stCondLst>
                                            <p:cond delay="0"/>
                                          </p:stCondLst>
                                        </p:cTn>
                                        <p:tgtEl>
                                          <p:spTgt spid="14">
                                            <p:txEl>
                                              <p:pRg st="4" end="4"/>
                                            </p:txEl>
                                          </p:spTgt>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grpId="0" nodeType="clickEffect">
                                  <p:stCondLst>
                                    <p:cond delay="0"/>
                                  </p:stCondLst>
                                  <p:childTnLst>
                                    <p:set>
                                      <p:cBhvr>
                                        <p:cTn id="37" dur="1" fill="hold">
                                          <p:stCondLst>
                                            <p:cond delay="0"/>
                                          </p:stCondLst>
                                        </p:cTn>
                                        <p:tgtEl>
                                          <p:spTgt spid="14">
                                            <p:txEl>
                                              <p:pRg st="5" end="5"/>
                                            </p:txEl>
                                          </p:spTgt>
                                        </p:tgtEl>
                                        <p:attrNameLst>
                                          <p:attrName>style.visibility</p:attrName>
                                        </p:attrNameLst>
                                      </p:cBhvr>
                                      <p:to>
                                        <p:strVal val="visible"/>
                                      </p:to>
                                    </p:set>
                                  </p:childTnLst>
                                </p:cTn>
                              </p:par>
                              <p:par>
                                <p:cTn id="38" presetID="1" presetClass="entr" presetSubtype="0" fill="hold" grpId="0" nodeType="withEffect">
                                  <p:stCondLst>
                                    <p:cond delay="0"/>
                                  </p:stCondLst>
                                  <p:childTnLst>
                                    <p:set>
                                      <p:cBhvr>
                                        <p:cTn id="39" dur="1" fill="hold">
                                          <p:stCondLst>
                                            <p:cond delay="0"/>
                                          </p:stCondLst>
                                        </p:cTn>
                                        <p:tgtEl>
                                          <p:spTgt spid="1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4" grpId="0" build="p"/>
    </p:bldLst>
  </p:timing>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n-US" dirty="0"/>
              <a:t>WINE</a:t>
            </a:r>
          </a:p>
        </p:txBody>
      </p:sp>
      <p:grpSp>
        <p:nvGrpSpPr>
          <p:cNvPr id="17" name="16 Grupo"/>
          <p:cNvGrpSpPr/>
          <p:nvPr/>
        </p:nvGrpSpPr>
        <p:grpSpPr>
          <a:xfrm>
            <a:off x="467544" y="1268760"/>
            <a:ext cx="6192688" cy="4320479"/>
            <a:chOff x="467544" y="1268760"/>
            <a:chExt cx="6192688" cy="4320479"/>
          </a:xfrm>
        </p:grpSpPr>
        <p:pic>
          <p:nvPicPr>
            <p:cNvPr id="53252" name="Picture 4"/>
            <p:cNvPicPr>
              <a:picLocks noChangeAspect="1" noChangeArrowheads="1"/>
            </p:cNvPicPr>
            <p:nvPr/>
          </p:nvPicPr>
          <p:blipFill>
            <a:blip r:embed="rId2" cstate="print"/>
            <a:srcRect/>
            <a:stretch>
              <a:fillRect/>
            </a:stretch>
          </p:blipFill>
          <p:spPr bwMode="auto">
            <a:xfrm>
              <a:off x="467544" y="1412776"/>
              <a:ext cx="5581205" cy="4176463"/>
            </a:xfrm>
            <a:prstGeom prst="rect">
              <a:avLst/>
            </a:prstGeom>
            <a:noFill/>
            <a:ln w="9525">
              <a:noFill/>
              <a:miter lim="800000"/>
              <a:headEnd/>
              <a:tailEnd/>
            </a:ln>
          </p:spPr>
        </p:pic>
        <p:sp>
          <p:nvSpPr>
            <p:cNvPr id="13" name="12 CuadroTexto"/>
            <p:cNvSpPr txBox="1"/>
            <p:nvPr/>
          </p:nvSpPr>
          <p:spPr>
            <a:xfrm>
              <a:off x="5004048" y="1268760"/>
              <a:ext cx="1656184" cy="646331"/>
            </a:xfrm>
            <a:prstGeom prst="rect">
              <a:avLst/>
            </a:prstGeom>
            <a:solidFill>
              <a:schemeClr val="tx1"/>
            </a:solidFill>
            <a:ln>
              <a:solidFill>
                <a:schemeClr val="accent1"/>
              </a:solidFill>
            </a:ln>
          </p:spPr>
          <p:txBody>
            <a:bodyPr wrap="square" rtlCol="0">
              <a:spAutoFit/>
            </a:bodyPr>
            <a:lstStyle/>
            <a:p>
              <a:pPr algn="ctr"/>
              <a:r>
                <a:rPr lang="en-US" dirty="0" err="1">
                  <a:solidFill>
                    <a:schemeClr val="bg2"/>
                  </a:solidFill>
                </a:rPr>
                <a:t>Arquitectura</a:t>
              </a:r>
              <a:r>
                <a:rPr lang="en-US" dirty="0">
                  <a:solidFill>
                    <a:schemeClr val="bg2"/>
                  </a:solidFill>
                </a:rPr>
                <a:t> Windows</a:t>
              </a:r>
            </a:p>
          </p:txBody>
        </p:sp>
      </p:grpSp>
      <p:grpSp>
        <p:nvGrpSpPr>
          <p:cNvPr id="19" name="18 Grupo"/>
          <p:cNvGrpSpPr/>
          <p:nvPr/>
        </p:nvGrpSpPr>
        <p:grpSpPr>
          <a:xfrm>
            <a:off x="3707904" y="2025650"/>
            <a:ext cx="5436096" cy="4832350"/>
            <a:chOff x="3707904" y="2025650"/>
            <a:chExt cx="5436096" cy="4832350"/>
          </a:xfrm>
        </p:grpSpPr>
        <p:pic>
          <p:nvPicPr>
            <p:cNvPr id="53253" name="Picture 5"/>
            <p:cNvPicPr>
              <a:picLocks noChangeAspect="1" noChangeArrowheads="1"/>
            </p:cNvPicPr>
            <p:nvPr/>
          </p:nvPicPr>
          <p:blipFill>
            <a:blip r:embed="rId3" cstate="print"/>
            <a:srcRect/>
            <a:stretch>
              <a:fillRect/>
            </a:stretch>
          </p:blipFill>
          <p:spPr bwMode="auto">
            <a:xfrm>
              <a:off x="3707904" y="2025650"/>
              <a:ext cx="5181600" cy="4832350"/>
            </a:xfrm>
            <a:prstGeom prst="rect">
              <a:avLst/>
            </a:prstGeom>
            <a:noFill/>
            <a:ln w="9525">
              <a:solidFill>
                <a:schemeClr val="accent1"/>
              </a:solidFill>
              <a:miter lim="800000"/>
              <a:headEnd/>
              <a:tailEnd/>
            </a:ln>
          </p:spPr>
        </p:pic>
        <p:sp>
          <p:nvSpPr>
            <p:cNvPr id="16" name="15 CuadroTexto"/>
            <p:cNvSpPr txBox="1"/>
            <p:nvPr/>
          </p:nvSpPr>
          <p:spPr>
            <a:xfrm>
              <a:off x="7487816" y="3933056"/>
              <a:ext cx="1656184" cy="646331"/>
            </a:xfrm>
            <a:prstGeom prst="rect">
              <a:avLst/>
            </a:prstGeom>
            <a:solidFill>
              <a:schemeClr val="tx1"/>
            </a:solidFill>
            <a:ln>
              <a:solidFill>
                <a:schemeClr val="accent1"/>
              </a:solidFill>
            </a:ln>
          </p:spPr>
          <p:txBody>
            <a:bodyPr wrap="square" rtlCol="0">
              <a:spAutoFit/>
            </a:bodyPr>
            <a:lstStyle/>
            <a:p>
              <a:pPr algn="ctr"/>
              <a:r>
                <a:rPr lang="en-US" dirty="0" err="1">
                  <a:solidFill>
                    <a:schemeClr val="bg2"/>
                  </a:solidFill>
                </a:rPr>
                <a:t>Arquitectura</a:t>
              </a:r>
              <a:r>
                <a:rPr lang="en-US" dirty="0">
                  <a:solidFill>
                    <a:schemeClr val="bg2"/>
                  </a:solidFill>
                </a:rPr>
                <a:t> Wine</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435280" cy="1143000"/>
          </a:xfrm>
        </p:spPr>
        <p:txBody>
          <a:bodyPr/>
          <a:lstStyle/>
          <a:p>
            <a:r>
              <a:rPr lang="es-ES" dirty="0"/>
              <a:t>Caso real: </a:t>
            </a:r>
            <a:r>
              <a:rPr lang="es-ES" dirty="0" err="1"/>
              <a:t>OpenOffice</a:t>
            </a:r>
            <a:r>
              <a:rPr lang="es-ES" dirty="0"/>
              <a:t> / </a:t>
            </a:r>
            <a:r>
              <a:rPr lang="es-ES" dirty="0" err="1"/>
              <a:t>LibreOffice</a:t>
            </a:r>
            <a:endParaRPr lang="es-ES" dirty="0"/>
          </a:p>
        </p:txBody>
      </p:sp>
      <p:sp>
        <p:nvSpPr>
          <p:cNvPr id="3" name="2 Marcador de contenido"/>
          <p:cNvSpPr>
            <a:spLocks noGrp="1"/>
          </p:cNvSpPr>
          <p:nvPr>
            <p:ph idx="1"/>
          </p:nvPr>
        </p:nvSpPr>
        <p:spPr>
          <a:xfrm>
            <a:off x="395536" y="1412776"/>
            <a:ext cx="8686800" cy="5373216"/>
          </a:xfrm>
        </p:spPr>
        <p:txBody>
          <a:bodyPr/>
          <a:lstStyle/>
          <a:p>
            <a:r>
              <a:rPr lang="es-ES_tradnl" sz="2800" dirty="0" smtClean="0"/>
              <a:t>Suite </a:t>
            </a:r>
            <a:r>
              <a:rPr lang="es-ES_tradnl" sz="2800" dirty="0"/>
              <a:t>ofimática </a:t>
            </a:r>
            <a:r>
              <a:rPr lang="es-ES_tradnl" sz="2400" dirty="0" err="1"/>
              <a:t>OpenOffice</a:t>
            </a:r>
            <a:r>
              <a:rPr lang="es-ES_tradnl" sz="2400" dirty="0"/>
              <a:t> (2002)</a:t>
            </a:r>
          </a:p>
          <a:p>
            <a:pPr lvl="2"/>
            <a:r>
              <a:rPr lang="es-ES_tradnl" sz="2000" dirty="0"/>
              <a:t>Que sigue como Apache </a:t>
            </a:r>
            <a:r>
              <a:rPr lang="es-ES_tradnl" sz="2000" dirty="0" err="1"/>
              <a:t>OpenOffice</a:t>
            </a:r>
            <a:endParaRPr lang="es-ES_tradnl" sz="2000" dirty="0"/>
          </a:p>
          <a:p>
            <a:pPr lvl="2"/>
            <a:r>
              <a:rPr lang="es-ES_tradnl" sz="2000" dirty="0"/>
              <a:t>Derivada de </a:t>
            </a:r>
            <a:r>
              <a:rPr lang="es-ES_tradnl" sz="2000" dirty="0" err="1"/>
              <a:t>StarOffice</a:t>
            </a:r>
            <a:r>
              <a:rPr lang="es-ES_tradnl" sz="2000" dirty="0"/>
              <a:t> (1985)</a:t>
            </a:r>
          </a:p>
          <a:p>
            <a:pPr lvl="2"/>
            <a:r>
              <a:rPr lang="es-ES_tradnl" sz="2000" dirty="0" err="1"/>
              <a:t>LibreOffice</a:t>
            </a:r>
            <a:r>
              <a:rPr lang="es-ES_tradnl" sz="2000" dirty="0"/>
              <a:t> (2010) es una derivación libre de Open Office</a:t>
            </a:r>
          </a:p>
          <a:p>
            <a:pPr lvl="1"/>
            <a:r>
              <a:rPr lang="es-ES_tradnl" sz="2400" dirty="0" smtClean="0"/>
              <a:t>Comparten </a:t>
            </a:r>
            <a:r>
              <a:rPr lang="es-ES_tradnl" sz="2400" dirty="0"/>
              <a:t>el 90% del código</a:t>
            </a:r>
          </a:p>
          <a:p>
            <a:pPr lvl="1"/>
            <a:r>
              <a:rPr lang="es-ES_tradnl" sz="2400" dirty="0"/>
              <a:t>Usan formatos abiertos </a:t>
            </a:r>
            <a:r>
              <a:rPr lang="es-ES_tradnl" sz="2400" i="1" dirty="0" err="1"/>
              <a:t>OpenDocument</a:t>
            </a:r>
            <a:r>
              <a:rPr lang="es-ES_tradnl" sz="2400" i="1" dirty="0"/>
              <a:t> </a:t>
            </a:r>
            <a:r>
              <a:rPr lang="es-ES_tradnl" sz="2400" dirty="0"/>
              <a:t>(</a:t>
            </a:r>
            <a:r>
              <a:rPr lang="es-ES" sz="2400" dirty="0"/>
              <a:t>ISO/IEC 26300)</a:t>
            </a:r>
          </a:p>
          <a:p>
            <a:pPr lvl="2"/>
            <a:r>
              <a:rPr lang="es-ES" sz="2000" dirty="0">
                <a:latin typeface="Courier New" pitchFamily="49" charset="0"/>
                <a:cs typeface="Courier New" pitchFamily="49" charset="0"/>
              </a:rPr>
              <a:t>.</a:t>
            </a:r>
            <a:r>
              <a:rPr lang="es-ES" sz="2000" dirty="0" err="1">
                <a:latin typeface="Courier New" pitchFamily="49" charset="0"/>
                <a:cs typeface="Courier New" pitchFamily="49" charset="0"/>
              </a:rPr>
              <a:t>odt</a:t>
            </a:r>
            <a:r>
              <a:rPr lang="es-ES" sz="2000" dirty="0"/>
              <a:t>, </a:t>
            </a:r>
            <a:r>
              <a:rPr lang="es-ES" sz="2000" dirty="0">
                <a:latin typeface="Courier New" pitchFamily="49" charset="0"/>
                <a:cs typeface="Courier New" pitchFamily="49" charset="0"/>
              </a:rPr>
              <a:t>.</a:t>
            </a:r>
            <a:r>
              <a:rPr lang="es-ES" sz="2000" dirty="0" err="1">
                <a:latin typeface="Courier New" pitchFamily="49" charset="0"/>
                <a:cs typeface="Courier New" pitchFamily="49" charset="0"/>
              </a:rPr>
              <a:t>ods</a:t>
            </a:r>
            <a:r>
              <a:rPr lang="es-ES" sz="2000" dirty="0"/>
              <a:t>, </a:t>
            </a:r>
            <a:r>
              <a:rPr lang="es-ES" sz="2000" dirty="0">
                <a:latin typeface="Courier New" pitchFamily="49" charset="0"/>
                <a:cs typeface="Courier New" pitchFamily="49" charset="0"/>
              </a:rPr>
              <a:t>.</a:t>
            </a:r>
            <a:r>
              <a:rPr lang="es-ES" sz="2000" dirty="0" err="1">
                <a:latin typeface="Courier New" pitchFamily="49" charset="0"/>
                <a:cs typeface="Courier New" pitchFamily="49" charset="0"/>
              </a:rPr>
              <a:t>odp</a:t>
            </a:r>
            <a:endParaRPr lang="es-ES_tradnl" sz="2000" dirty="0" err="1">
              <a:latin typeface="Courier New" pitchFamily="49" charset="0"/>
              <a:cs typeface="Courier New" pitchFamily="49" charset="0"/>
            </a:endParaRPr>
          </a:p>
          <a:p>
            <a:pPr lvl="1"/>
            <a:r>
              <a:rPr lang="es-ES_tradnl" sz="2400" dirty="0"/>
              <a:t>Ingeniería inversa para trabajar con formatos binarios propietarios de Microsoft Office (</a:t>
            </a:r>
            <a:r>
              <a:rPr lang="es-ES_tradnl" sz="2200" dirty="0">
                <a:latin typeface="Courier New" pitchFamily="49" charset="0"/>
                <a:cs typeface="Courier New" pitchFamily="49" charset="0"/>
              </a:rPr>
              <a:t>.</a:t>
            </a:r>
            <a:r>
              <a:rPr lang="es-ES_tradnl" sz="2200" dirty="0" err="1">
                <a:latin typeface="Courier New" pitchFamily="49" charset="0"/>
                <a:cs typeface="Courier New" pitchFamily="49" charset="0"/>
              </a:rPr>
              <a:t>doc</a:t>
            </a:r>
            <a:r>
              <a:rPr lang="es-ES_tradnl" sz="2400" dirty="0"/>
              <a:t>, </a:t>
            </a:r>
            <a:r>
              <a:rPr lang="es-ES_tradnl" sz="2200" dirty="0">
                <a:latin typeface="Courier New" pitchFamily="49" charset="0"/>
                <a:cs typeface="Courier New" pitchFamily="49" charset="0"/>
              </a:rPr>
              <a:t>.</a:t>
            </a:r>
            <a:r>
              <a:rPr lang="es-ES_tradnl" sz="2200" dirty="0" err="1">
                <a:latin typeface="Courier New" pitchFamily="49" charset="0"/>
                <a:cs typeface="Courier New" pitchFamily="49" charset="0"/>
              </a:rPr>
              <a:t>xls</a:t>
            </a:r>
            <a:r>
              <a:rPr lang="es-ES_tradnl" sz="2400" dirty="0"/>
              <a:t>, </a:t>
            </a:r>
            <a:r>
              <a:rPr lang="es-ES_tradnl" sz="2200" dirty="0">
                <a:latin typeface="Courier New" pitchFamily="49" charset="0"/>
                <a:cs typeface="Courier New" pitchFamily="49" charset="0"/>
              </a:rPr>
              <a:t>.</a:t>
            </a:r>
            <a:r>
              <a:rPr lang="es-ES_tradnl" sz="2200" dirty="0" err="1">
                <a:latin typeface="Courier New" pitchFamily="49" charset="0"/>
                <a:cs typeface="Courier New" pitchFamily="49" charset="0"/>
              </a:rPr>
              <a:t>ppt</a:t>
            </a:r>
            <a:r>
              <a:rPr lang="es-ES_tradnl" sz="2400" dirty="0"/>
              <a:t>)</a:t>
            </a:r>
          </a:p>
          <a:p>
            <a:pPr lvl="2"/>
            <a:r>
              <a:rPr lang="es-ES_tradnl" sz="2000" dirty="0"/>
              <a:t>Microsoft cambiaba sus formatos frecuentemente</a:t>
            </a:r>
          </a:p>
          <a:p>
            <a:pPr lvl="1"/>
            <a:r>
              <a:rPr lang="es-ES_tradnl" sz="2400" dirty="0"/>
              <a:t>En 2007 Microsoft abre sus nuevos formatos basados en XML (</a:t>
            </a:r>
            <a:r>
              <a:rPr lang="es-ES" sz="2400" i="1" dirty="0"/>
              <a:t>Office Open XML </a:t>
            </a:r>
            <a:r>
              <a:rPr lang="es-ES" sz="2400" dirty="0"/>
              <a:t>ISO/IEC 29500)</a:t>
            </a:r>
          </a:p>
          <a:p>
            <a:pPr lvl="2"/>
            <a:r>
              <a:rPr lang="es-ES_tradnl" sz="2000" dirty="0">
                <a:latin typeface="Courier New" pitchFamily="49" charset="0"/>
                <a:cs typeface="Courier New" pitchFamily="49" charset="0"/>
              </a:rPr>
              <a:t>.</a:t>
            </a:r>
            <a:r>
              <a:rPr lang="es-ES_tradnl" sz="2000" dirty="0" err="1">
                <a:latin typeface="Courier New" pitchFamily="49" charset="0"/>
                <a:cs typeface="Courier New" pitchFamily="49" charset="0"/>
              </a:rPr>
              <a:t>docx</a:t>
            </a:r>
            <a:r>
              <a:rPr lang="es-ES_tradnl" sz="2000" dirty="0"/>
              <a:t>, </a:t>
            </a:r>
            <a:r>
              <a:rPr lang="es-ES_tradnl" sz="2000" dirty="0">
                <a:latin typeface="Courier New" pitchFamily="49" charset="0"/>
                <a:cs typeface="Courier New" pitchFamily="49" charset="0"/>
              </a:rPr>
              <a:t>.</a:t>
            </a:r>
            <a:r>
              <a:rPr lang="es-ES_tradnl" sz="2000" dirty="0" err="1">
                <a:latin typeface="Courier New" pitchFamily="49" charset="0"/>
                <a:cs typeface="Courier New" pitchFamily="49" charset="0"/>
              </a:rPr>
              <a:t>xlsx</a:t>
            </a:r>
            <a:r>
              <a:rPr lang="es-ES_tradnl" sz="2000" dirty="0"/>
              <a:t>, </a:t>
            </a:r>
            <a:r>
              <a:rPr lang="es-ES_tradnl" sz="2000" dirty="0">
                <a:latin typeface="Courier New" pitchFamily="49" charset="0"/>
                <a:cs typeface="Courier New" pitchFamily="49" charset="0"/>
              </a:rPr>
              <a:t>.</a:t>
            </a:r>
            <a:r>
              <a:rPr lang="es-ES_tradnl" sz="2000" dirty="0" err="1">
                <a:latin typeface="Courier New" pitchFamily="49" charset="0"/>
                <a:cs typeface="Courier New" pitchFamily="49" charset="0"/>
              </a:rPr>
              <a:t>pptx</a:t>
            </a:r>
            <a:endParaRPr lang="es-ES_tradnl" sz="2000" dirty="0"/>
          </a:p>
        </p:txBody>
      </p:sp>
    </p:spTree>
    <p:extLst>
      <p:ext uri="{BB962C8B-B14F-4D97-AF65-F5344CB8AC3E}">
        <p14:creationId xmlns:p14="http://schemas.microsoft.com/office/powerpoint/2010/main" val="1578358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
                                            <p:txEl>
                                              <p:pRg st="9" end="9"/>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p:bldLst>
  </p:timing>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Caso real: Proyecto MAME</a:t>
            </a:r>
            <a:endParaRPr lang="es-ES" dirty="0"/>
          </a:p>
        </p:txBody>
      </p:sp>
      <p:sp>
        <p:nvSpPr>
          <p:cNvPr id="3" name="2 Marcador de contenido"/>
          <p:cNvSpPr>
            <a:spLocks noGrp="1"/>
          </p:cNvSpPr>
          <p:nvPr>
            <p:ph idx="1"/>
          </p:nvPr>
        </p:nvSpPr>
        <p:spPr/>
        <p:txBody>
          <a:bodyPr/>
          <a:lstStyle/>
          <a:p>
            <a:r>
              <a:rPr lang="es-ES_tradnl" dirty="0"/>
              <a:t>Emular videojuegos de recreativas</a:t>
            </a:r>
          </a:p>
          <a:p>
            <a:pPr marL="914400" lvl="1" indent="-514350">
              <a:buSzPct val="100000"/>
              <a:buFont typeface="+mj-lt"/>
              <a:buAutoNum type="arabicParenR"/>
            </a:pPr>
            <a:r>
              <a:rPr lang="es-ES_tradnl" dirty="0"/>
              <a:t>Obtener placa de un juego y analizar su hardware</a:t>
            </a:r>
          </a:p>
          <a:p>
            <a:pPr marL="914400" lvl="1" indent="-514350">
              <a:buSzPct val="100000"/>
              <a:buFont typeface="+mj-lt"/>
              <a:buAutoNum type="arabicParenR"/>
            </a:pPr>
            <a:r>
              <a:rPr lang="es-ES_tradnl" dirty="0"/>
              <a:t>Contenido de los chips ROM </a:t>
            </a:r>
            <a:r>
              <a:rPr lang="es-ES_tradnl" dirty="0">
                <a:sym typeface="Wingdings" panose="05000000000000000000" pitchFamily="2" charset="2"/>
              </a:rPr>
              <a:t> archivo</a:t>
            </a:r>
          </a:p>
          <a:p>
            <a:pPr marL="914400" lvl="1" indent="-514350">
              <a:buSzPct val="100000"/>
              <a:buFont typeface="+mj-lt"/>
              <a:buAutoNum type="arabicParenR"/>
            </a:pPr>
            <a:r>
              <a:rPr lang="es-ES_tradnl" dirty="0"/>
              <a:t>Analizar el contenido de las </a:t>
            </a:r>
            <a:r>
              <a:rPr lang="es-ES_tradnl" dirty="0" err="1"/>
              <a:t>ROMs</a:t>
            </a:r>
            <a:r>
              <a:rPr lang="es-ES_tradnl" dirty="0"/>
              <a:t> </a:t>
            </a:r>
          </a:p>
          <a:p>
            <a:pPr marL="914400" lvl="1" indent="-514350">
              <a:buSzPct val="100000"/>
              <a:buFont typeface="+mj-lt"/>
              <a:buAutoNum type="arabicParenR"/>
            </a:pPr>
            <a:r>
              <a:rPr lang="es-ES_tradnl" dirty="0"/>
              <a:t>Detectar entrada salida básica</a:t>
            </a:r>
          </a:p>
          <a:p>
            <a:pPr marL="914400" lvl="1" indent="-514350">
              <a:buSzPct val="100000"/>
              <a:buFont typeface="+mj-lt"/>
              <a:buAutoNum type="arabicParenR"/>
            </a:pPr>
            <a:r>
              <a:rPr lang="es-ES_tradnl" dirty="0"/>
              <a:t>Gestión de gráficos</a:t>
            </a:r>
          </a:p>
          <a:p>
            <a:pPr marL="914400" lvl="1" indent="-514350">
              <a:buSzPct val="100000"/>
              <a:buFont typeface="+mj-lt"/>
              <a:buAutoNum type="arabicParenR"/>
            </a:pPr>
            <a:r>
              <a:rPr lang="es-ES_tradnl" dirty="0"/>
              <a:t>Añadir el sonido</a:t>
            </a:r>
          </a:p>
          <a:p>
            <a:pPr marL="514350" indent="-514350">
              <a:buAutoNum type="arabicParenR"/>
            </a:pPr>
            <a:endParaRPr lang="es-ES" dirty="0"/>
          </a:p>
        </p:txBody>
      </p:sp>
      <p:pic>
        <p:nvPicPr>
          <p:cNvPr id="4" name="Picture 6" descr="http://www.raspberry.cat/wp-content/uploads/2013/01/logo-mame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5299" y="4941168"/>
            <a:ext cx="4498701" cy="17555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4316838"/>
      </p:ext>
    </p:extLst>
  </p:cSld>
  <p:clrMapOvr>
    <a:masterClrMapping/>
  </p:clrMapOvr>
  <p:timing>
    <p:tnLst>
      <p:par>
        <p:cTn id="1" dur="indefinite" restart="never" nodeType="tmRoot"/>
      </p:par>
    </p:tnLst>
  </p:timing>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Caso real: Proyecto MAME</a:t>
            </a:r>
            <a:endParaRPr lang="es-ES" dirty="0"/>
          </a:p>
        </p:txBody>
      </p:sp>
      <p:sp>
        <p:nvSpPr>
          <p:cNvPr id="3" name="2 Marcador de contenido"/>
          <p:cNvSpPr>
            <a:spLocks noGrp="1"/>
          </p:cNvSpPr>
          <p:nvPr>
            <p:ph idx="1"/>
          </p:nvPr>
        </p:nvSpPr>
        <p:spPr/>
        <p:txBody>
          <a:bodyPr/>
          <a:lstStyle/>
          <a:p>
            <a:pPr marL="0" indent="0">
              <a:buNone/>
            </a:pPr>
            <a:r>
              <a:rPr lang="es-ES_tradnl" dirty="0"/>
              <a:t>1) Obtener placa de un juego y analizar su hardware</a:t>
            </a:r>
          </a:p>
          <a:p>
            <a:pPr lvl="1"/>
            <a:r>
              <a:rPr lang="es-ES_tradnl" dirty="0" err="1"/>
              <a:t>CPUs</a:t>
            </a:r>
            <a:r>
              <a:rPr lang="es-ES_tradnl" dirty="0"/>
              <a:t>, RAM, ROM, </a:t>
            </a:r>
            <a:r>
              <a:rPr lang="es-ES_tradnl" dirty="0" err="1"/>
              <a:t>clocks</a:t>
            </a:r>
            <a:r>
              <a:rPr lang="es-ES_tradnl" dirty="0"/>
              <a:t>, chips propietarios (gráficos)</a:t>
            </a:r>
          </a:p>
          <a:p>
            <a:pPr lvl="1"/>
            <a:r>
              <a:rPr lang="es-ES_tradnl" dirty="0"/>
              <a:t>CPU nueva </a:t>
            </a:r>
            <a:r>
              <a:rPr lang="es-ES_tradnl" dirty="0">
                <a:sym typeface="Wingdings" panose="05000000000000000000" pitchFamily="2" charset="2"/>
              </a:rPr>
              <a:t> crear emulador</a:t>
            </a:r>
            <a:endParaRPr lang="es-ES_tradnl" dirty="0"/>
          </a:p>
          <a:p>
            <a:pPr lvl="1"/>
            <a:endParaRPr lang="es-ES" dirty="0"/>
          </a:p>
        </p:txBody>
      </p:sp>
      <p:pic>
        <p:nvPicPr>
          <p:cNvPr id="10" name="Picture 12" descr="http://www.system16.com/boards/model2a.jpg"/>
          <p:cNvPicPr>
            <a:picLocks noChangeAspect="1" noChangeArrowheads="1"/>
          </p:cNvPicPr>
          <p:nvPr/>
        </p:nvPicPr>
        <p:blipFill>
          <a:blip r:embed="rId2" cstate="print"/>
          <a:srcRect/>
          <a:stretch>
            <a:fillRect/>
          </a:stretch>
        </p:blipFill>
        <p:spPr bwMode="auto">
          <a:xfrm>
            <a:off x="107504" y="4500563"/>
            <a:ext cx="2964894" cy="2230381"/>
          </a:xfrm>
          <a:prstGeom prst="rect">
            <a:avLst/>
          </a:prstGeom>
          <a:noFill/>
          <a:ln w="9525">
            <a:noFill/>
            <a:miter lim="800000"/>
            <a:headEnd/>
            <a:tailEnd/>
          </a:ln>
        </p:spPr>
      </p:pic>
      <p:pic>
        <p:nvPicPr>
          <p:cNvPr id="11" name="Picture 16" descr="http://www.system16.com/boards/gaiapolis.jpg"/>
          <p:cNvPicPr>
            <a:picLocks noChangeAspect="1" noChangeArrowheads="1"/>
          </p:cNvPicPr>
          <p:nvPr/>
        </p:nvPicPr>
        <p:blipFill>
          <a:blip r:embed="rId3" cstate="print"/>
          <a:srcRect/>
          <a:stretch>
            <a:fillRect/>
          </a:stretch>
        </p:blipFill>
        <p:spPr bwMode="auto">
          <a:xfrm>
            <a:off x="3121946" y="4503472"/>
            <a:ext cx="3452699" cy="2227471"/>
          </a:xfrm>
          <a:prstGeom prst="rect">
            <a:avLst/>
          </a:prstGeom>
          <a:noFill/>
          <a:ln w="9525">
            <a:noFill/>
            <a:miter lim="800000"/>
            <a:headEnd/>
            <a:tailEnd/>
          </a:ln>
        </p:spPr>
      </p:pic>
      <p:pic>
        <p:nvPicPr>
          <p:cNvPr id="12" name="Picture 19" descr="http://www.system16.com/boards/crystal_pcb.jpg"/>
          <p:cNvPicPr>
            <a:picLocks noChangeAspect="1" noChangeArrowheads="1"/>
          </p:cNvPicPr>
          <p:nvPr/>
        </p:nvPicPr>
        <p:blipFill>
          <a:blip r:embed="rId4" cstate="print"/>
          <a:srcRect/>
          <a:stretch>
            <a:fillRect/>
          </a:stretch>
        </p:blipFill>
        <p:spPr bwMode="auto">
          <a:xfrm>
            <a:off x="6732240" y="4675370"/>
            <a:ext cx="2274831" cy="1880765"/>
          </a:xfrm>
          <a:prstGeom prst="rect">
            <a:avLst/>
          </a:prstGeom>
          <a:noFill/>
          <a:ln w="9525">
            <a:noFill/>
            <a:miter lim="800000"/>
            <a:headEnd/>
            <a:tailEnd/>
          </a:ln>
        </p:spPr>
      </p:pic>
    </p:spTree>
    <p:extLst>
      <p:ext uri="{BB962C8B-B14F-4D97-AF65-F5344CB8AC3E}">
        <p14:creationId xmlns:p14="http://schemas.microsoft.com/office/powerpoint/2010/main" val="2789814665"/>
      </p:ext>
    </p:extLst>
  </p:cSld>
  <p:clrMapOvr>
    <a:masterClrMapping/>
  </p:clrMapOvr>
  <p:timing>
    <p:tnLst>
      <p:par>
        <p:cTn id="1" dur="indefinite" restart="never" nodeType="tmRoot"/>
      </p:par>
    </p:tnLst>
  </p:timing>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8312" y="1628775"/>
            <a:ext cx="8496175" cy="3312393"/>
          </a:xfrm>
        </p:spPr>
        <p:txBody>
          <a:bodyPr/>
          <a:lstStyle/>
          <a:p>
            <a:pPr marL="0" indent="0">
              <a:buNone/>
            </a:pPr>
            <a:r>
              <a:rPr lang="es-ES_tradnl" dirty="0"/>
              <a:t>2) Contenido de los chips ROM </a:t>
            </a:r>
            <a:r>
              <a:rPr lang="es-ES_tradnl" dirty="0">
                <a:sym typeface="Wingdings" panose="05000000000000000000" pitchFamily="2" charset="2"/>
              </a:rPr>
              <a:t> archivo</a:t>
            </a:r>
            <a:endParaRPr lang="es-ES_tradnl" dirty="0"/>
          </a:p>
          <a:p>
            <a:pPr lvl="1"/>
            <a:r>
              <a:rPr lang="es-ES_tradnl" dirty="0"/>
              <a:t>Contendrán programas y datos</a:t>
            </a:r>
          </a:p>
          <a:p>
            <a:pPr lvl="2"/>
            <a:r>
              <a:rPr lang="es-ES_tradnl" dirty="0"/>
              <a:t>Datos generales, gráficos, sonidos</a:t>
            </a:r>
          </a:p>
          <a:p>
            <a:pPr lvl="1"/>
            <a:r>
              <a:rPr lang="es-ES_tradnl" dirty="0"/>
              <a:t>Puede ser más o menos costoso</a:t>
            </a:r>
          </a:p>
          <a:p>
            <a:pPr lvl="2"/>
            <a:r>
              <a:rPr lang="es-ES_tradnl" dirty="0"/>
              <a:t>Desoldado del chip</a:t>
            </a:r>
          </a:p>
          <a:p>
            <a:pPr lvl="2"/>
            <a:r>
              <a:rPr lang="es-ES_tradnl" dirty="0"/>
              <a:t>Lector de chips</a:t>
            </a:r>
          </a:p>
          <a:p>
            <a:pPr lvl="2"/>
            <a:r>
              <a:rPr lang="es-ES_tradnl" dirty="0"/>
              <a:t>Decapado (!!)</a:t>
            </a:r>
          </a:p>
          <a:p>
            <a:pPr lvl="3"/>
            <a:r>
              <a:rPr lang="es-ES_tradnl" dirty="0"/>
              <a:t>Decapar chip sin dañarlo</a:t>
            </a:r>
          </a:p>
          <a:p>
            <a:pPr lvl="3"/>
            <a:r>
              <a:rPr lang="es-ES_tradnl" dirty="0"/>
              <a:t>Fotografiar circuito</a:t>
            </a:r>
          </a:p>
          <a:p>
            <a:pPr lvl="3"/>
            <a:r>
              <a:rPr lang="es-ES_tradnl" dirty="0"/>
              <a:t>Detectar bit a bit y transcribir a fichero </a:t>
            </a:r>
            <a:endParaRPr lang="es-ES" dirty="0"/>
          </a:p>
        </p:txBody>
      </p:sp>
      <p:sp>
        <p:nvSpPr>
          <p:cNvPr id="4" name="1 Título"/>
          <p:cNvSpPr>
            <a:spLocks noGrp="1"/>
          </p:cNvSpPr>
          <p:nvPr>
            <p:ph type="title"/>
          </p:nvPr>
        </p:nvSpPr>
        <p:spPr/>
        <p:txBody>
          <a:bodyPr/>
          <a:lstStyle/>
          <a:p>
            <a:r>
              <a:rPr lang="es-ES_tradnl" dirty="0"/>
              <a:t>Caso real: Proyecto MAME</a:t>
            </a:r>
            <a:endParaRPr lang="es-ES" dirty="0"/>
          </a:p>
        </p:txBody>
      </p:sp>
      <p:pic>
        <p:nvPicPr>
          <p:cNvPr id="5" name="Picture 2"/>
          <p:cNvPicPr>
            <a:picLocks noChangeAspect="1" noChangeArrowheads="1"/>
          </p:cNvPicPr>
          <p:nvPr/>
        </p:nvPicPr>
        <p:blipFill>
          <a:blip r:embed="rId2" cstate="print"/>
          <a:srcRect/>
          <a:stretch>
            <a:fillRect/>
          </a:stretch>
        </p:blipFill>
        <p:spPr bwMode="auto">
          <a:xfrm>
            <a:off x="6876256" y="2708920"/>
            <a:ext cx="2071687" cy="1830388"/>
          </a:xfrm>
          <a:prstGeom prst="rect">
            <a:avLst/>
          </a:prstGeom>
          <a:noFill/>
          <a:ln w="9525">
            <a:noFill/>
            <a:miter lim="800000"/>
            <a:headEnd/>
            <a:tailEnd/>
          </a:ln>
        </p:spPr>
      </p:pic>
    </p:spTree>
    <p:extLst>
      <p:ext uri="{BB962C8B-B14F-4D97-AF65-F5344CB8AC3E}">
        <p14:creationId xmlns:p14="http://schemas.microsoft.com/office/powerpoint/2010/main" val="1243491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500"/>
                                        <p:tgtEl>
                                          <p:spTgt spid="3">
                                            <p:txEl>
                                              <p:pRg st="5" end="5"/>
                                            </p:tx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fade">
                                      <p:cBhvr>
                                        <p:cTn id="29" dur="500"/>
                                        <p:tgtEl>
                                          <p:spTgt spid="3">
                                            <p:txEl>
                                              <p:pRg st="6" end="6"/>
                                            </p:txEl>
                                          </p:spTgt>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fade">
                                      <p:cBhvr>
                                        <p:cTn id="35" dur="500"/>
                                        <p:tgtEl>
                                          <p:spTgt spid="3">
                                            <p:txEl>
                                              <p:pRg st="8" end="8"/>
                                            </p:txEl>
                                          </p:spTgt>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
                                            <p:txEl>
                                              <p:pRg st="9" end="9"/>
                                            </p:txEl>
                                          </p:spTgt>
                                        </p:tgtEl>
                                        <p:attrNameLst>
                                          <p:attrName>style.visibility</p:attrName>
                                        </p:attrNameLst>
                                      </p:cBhvr>
                                      <p:to>
                                        <p:strVal val="visible"/>
                                      </p:to>
                                    </p:set>
                                    <p:animEffect transition="in" filter="fade">
                                      <p:cBhvr>
                                        <p:cTn id="38"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p:bldLst>
  </p:timing>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 name="Picture 10" descr="http://2.bp.blogspot.com/-kGdJF5HG9t8/UStJeCp1VqI/AAAAAAAAAHs/14Ht-RVIUH8/s1600/opened_stat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8728" y="4530874"/>
            <a:ext cx="3810000" cy="188595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3.bp.blogspot.com/-SdOGeaOP8-g/USOA9AubCSI/AAAAAAAAAHc/WPWaHRY_804/s320/new_jetetch.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3398" y="2132856"/>
            <a:ext cx="3048000" cy="2247901"/>
          </a:xfrm>
          <a:prstGeom prst="rect">
            <a:avLst/>
          </a:prstGeom>
          <a:noFill/>
          <a:extLst>
            <a:ext uri="{909E8E84-426E-40DD-AFC4-6F175D3DCCD1}">
              <a14:hiddenFill xmlns:a14="http://schemas.microsoft.com/office/drawing/2010/main">
                <a:solidFill>
                  <a:srgbClr val="FFFFFF"/>
                </a:solidFill>
              </a14:hiddenFill>
            </a:ext>
          </a:extLst>
        </p:spPr>
      </p:pic>
      <p:pic>
        <p:nvPicPr>
          <p:cNvPr id="1037" name="Picture 1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62055" y="1477476"/>
            <a:ext cx="7070809" cy="52968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1 Título"/>
          <p:cNvSpPr>
            <a:spLocks noGrp="1"/>
          </p:cNvSpPr>
          <p:nvPr>
            <p:ph type="title"/>
          </p:nvPr>
        </p:nvSpPr>
        <p:spPr>
          <a:xfrm>
            <a:off x="457200" y="274638"/>
            <a:ext cx="8229600" cy="778098"/>
          </a:xfrm>
        </p:spPr>
        <p:txBody>
          <a:bodyPr/>
          <a:lstStyle/>
          <a:p>
            <a:r>
              <a:rPr lang="es-ES_tradnl" dirty="0"/>
              <a:t>Decapado de chips</a:t>
            </a:r>
            <a:endParaRPr lang="es-ES" dirty="0"/>
          </a:p>
        </p:txBody>
      </p:sp>
      <p:pic>
        <p:nvPicPr>
          <p:cNvPr id="1026" name="Picture 2" descr="http://3.bp.blogspot.com/-KKdQlIiPJvg/UQP3Ioi0yII/AAAAAAAAAEw/9AQ4eND_BGQ/s640/top+left+clean+read.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37171" y="2204864"/>
            <a:ext cx="6092607" cy="4569455"/>
          </a:xfrm>
          <a:prstGeom prst="rect">
            <a:avLst/>
          </a:prstGeom>
          <a:noFill/>
          <a:extLst>
            <a:ext uri="{909E8E84-426E-40DD-AFC4-6F175D3DCCD1}">
              <a14:hiddenFill xmlns:a14="http://schemas.microsoft.com/office/drawing/2010/main">
                <a:solidFill>
                  <a:srgbClr val="FFFFFF"/>
                </a:solidFill>
              </a14:hiddenFill>
            </a:ext>
          </a:extLst>
        </p:spPr>
      </p:pic>
      <p:sp>
        <p:nvSpPr>
          <p:cNvPr id="4" name="3 CuadroTexto"/>
          <p:cNvSpPr txBox="1"/>
          <p:nvPr/>
        </p:nvSpPr>
        <p:spPr>
          <a:xfrm>
            <a:off x="218728" y="1246643"/>
            <a:ext cx="3384376" cy="461665"/>
          </a:xfrm>
          <a:prstGeom prst="rect">
            <a:avLst/>
          </a:prstGeom>
          <a:solidFill>
            <a:srgbClr val="0000FF"/>
          </a:solidFill>
        </p:spPr>
        <p:txBody>
          <a:bodyPr wrap="square" rtlCol="0">
            <a:spAutoFit/>
          </a:bodyPr>
          <a:lstStyle/>
          <a:p>
            <a:r>
              <a:rPr lang="es-ES_tradnl" sz="2400" dirty="0" err="1">
                <a:solidFill>
                  <a:schemeClr val="bg2">
                    <a:lumMod val="60000"/>
                    <a:lumOff val="40000"/>
                  </a:schemeClr>
                </a:solidFill>
                <a:hlinkClick r:id="rId6"/>
              </a:rPr>
              <a:t>The</a:t>
            </a:r>
            <a:r>
              <a:rPr lang="es-ES_tradnl" sz="2400" dirty="0">
                <a:solidFill>
                  <a:schemeClr val="bg2">
                    <a:lumMod val="60000"/>
                    <a:lumOff val="40000"/>
                  </a:schemeClr>
                </a:solidFill>
                <a:hlinkClick r:id="rId6"/>
              </a:rPr>
              <a:t> </a:t>
            </a:r>
            <a:r>
              <a:rPr lang="es-ES_tradnl" sz="2400" dirty="0" err="1">
                <a:solidFill>
                  <a:schemeClr val="bg2">
                    <a:lumMod val="60000"/>
                    <a:lumOff val="40000"/>
                  </a:schemeClr>
                </a:solidFill>
                <a:hlinkClick r:id="rId6"/>
              </a:rPr>
              <a:t>Decapping</a:t>
            </a:r>
            <a:r>
              <a:rPr lang="es-ES_tradnl" sz="2400" dirty="0">
                <a:solidFill>
                  <a:schemeClr val="bg2">
                    <a:lumMod val="60000"/>
                    <a:lumOff val="40000"/>
                  </a:schemeClr>
                </a:solidFill>
                <a:hlinkClick r:id="rId6"/>
              </a:rPr>
              <a:t> Project</a:t>
            </a:r>
            <a:endParaRPr lang="es-ES" sz="2400" dirty="0">
              <a:solidFill>
                <a:schemeClr val="bg2">
                  <a:lumMod val="60000"/>
                  <a:lumOff val="40000"/>
                </a:schemeClr>
              </a:solidFill>
            </a:endParaRPr>
          </a:p>
        </p:txBody>
      </p:sp>
    </p:spTree>
    <p:extLst>
      <p:ext uri="{BB962C8B-B14F-4D97-AF65-F5344CB8AC3E}">
        <p14:creationId xmlns:p14="http://schemas.microsoft.com/office/powerpoint/2010/main" val="698380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3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3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3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2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6"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580">
                                          <p:stCondLst>
                                            <p:cond delay="0"/>
                                          </p:stCondLst>
                                        </p:cTn>
                                        <p:tgtEl>
                                          <p:spTgt spid="4"/>
                                        </p:tgtEl>
                                      </p:cBhvr>
                                    </p:animEffect>
                                    <p:anim calcmode="lin" valueType="num">
                                      <p:cBhvr>
                                        <p:cTn id="24"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9" dur="26">
                                          <p:stCondLst>
                                            <p:cond delay="650"/>
                                          </p:stCondLst>
                                        </p:cTn>
                                        <p:tgtEl>
                                          <p:spTgt spid="4"/>
                                        </p:tgtEl>
                                      </p:cBhvr>
                                      <p:to x="100000" y="60000"/>
                                    </p:animScale>
                                    <p:animScale>
                                      <p:cBhvr>
                                        <p:cTn id="30" dur="166" decel="50000">
                                          <p:stCondLst>
                                            <p:cond delay="676"/>
                                          </p:stCondLst>
                                        </p:cTn>
                                        <p:tgtEl>
                                          <p:spTgt spid="4"/>
                                        </p:tgtEl>
                                      </p:cBhvr>
                                      <p:to x="100000" y="100000"/>
                                    </p:animScale>
                                    <p:animScale>
                                      <p:cBhvr>
                                        <p:cTn id="31" dur="26">
                                          <p:stCondLst>
                                            <p:cond delay="1312"/>
                                          </p:stCondLst>
                                        </p:cTn>
                                        <p:tgtEl>
                                          <p:spTgt spid="4"/>
                                        </p:tgtEl>
                                      </p:cBhvr>
                                      <p:to x="100000" y="80000"/>
                                    </p:animScale>
                                    <p:animScale>
                                      <p:cBhvr>
                                        <p:cTn id="32" dur="166" decel="50000">
                                          <p:stCondLst>
                                            <p:cond delay="1338"/>
                                          </p:stCondLst>
                                        </p:cTn>
                                        <p:tgtEl>
                                          <p:spTgt spid="4"/>
                                        </p:tgtEl>
                                      </p:cBhvr>
                                      <p:to x="100000" y="100000"/>
                                    </p:animScale>
                                    <p:animScale>
                                      <p:cBhvr>
                                        <p:cTn id="33" dur="26">
                                          <p:stCondLst>
                                            <p:cond delay="1642"/>
                                          </p:stCondLst>
                                        </p:cTn>
                                        <p:tgtEl>
                                          <p:spTgt spid="4"/>
                                        </p:tgtEl>
                                      </p:cBhvr>
                                      <p:to x="100000" y="90000"/>
                                    </p:animScale>
                                    <p:animScale>
                                      <p:cBhvr>
                                        <p:cTn id="34" dur="166" decel="50000">
                                          <p:stCondLst>
                                            <p:cond delay="1668"/>
                                          </p:stCondLst>
                                        </p:cTn>
                                        <p:tgtEl>
                                          <p:spTgt spid="4"/>
                                        </p:tgtEl>
                                      </p:cBhvr>
                                      <p:to x="100000" y="100000"/>
                                    </p:animScale>
                                    <p:animScale>
                                      <p:cBhvr>
                                        <p:cTn id="35" dur="26">
                                          <p:stCondLst>
                                            <p:cond delay="1808"/>
                                          </p:stCondLst>
                                        </p:cTn>
                                        <p:tgtEl>
                                          <p:spTgt spid="4"/>
                                        </p:tgtEl>
                                      </p:cBhvr>
                                      <p:to x="100000" y="95000"/>
                                    </p:animScale>
                                    <p:animScale>
                                      <p:cBhvr>
                                        <p:cTn id="36"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Caso real: Proyecto MAME</a:t>
            </a:r>
            <a:endParaRPr lang="es-ES" dirty="0"/>
          </a:p>
        </p:txBody>
      </p:sp>
      <p:sp>
        <p:nvSpPr>
          <p:cNvPr id="3" name="2 Marcador de contenido"/>
          <p:cNvSpPr>
            <a:spLocks noGrp="1"/>
          </p:cNvSpPr>
          <p:nvPr>
            <p:ph idx="1"/>
          </p:nvPr>
        </p:nvSpPr>
        <p:spPr>
          <a:xfrm>
            <a:off x="468312" y="1628775"/>
            <a:ext cx="8568183" cy="5040585"/>
          </a:xfrm>
        </p:spPr>
        <p:txBody>
          <a:bodyPr/>
          <a:lstStyle/>
          <a:p>
            <a:pPr marL="0" indent="0">
              <a:buNone/>
            </a:pPr>
            <a:r>
              <a:rPr lang="es-ES_tradnl" dirty="0"/>
              <a:t>3) Analizar el contenido de las </a:t>
            </a:r>
            <a:r>
              <a:rPr lang="es-ES_tradnl" dirty="0" err="1"/>
              <a:t>ROMs</a:t>
            </a:r>
            <a:r>
              <a:rPr lang="es-ES_tradnl" dirty="0"/>
              <a:t> </a:t>
            </a:r>
          </a:p>
          <a:p>
            <a:pPr lvl="1"/>
            <a:r>
              <a:rPr lang="es-ES_tradnl" dirty="0"/>
              <a:t>Identificar a que CPU corresponden</a:t>
            </a:r>
          </a:p>
          <a:p>
            <a:pPr lvl="2"/>
            <a:r>
              <a:rPr lang="es-ES_tradnl" dirty="0"/>
              <a:t>Conocer CM de varios procesadores</a:t>
            </a:r>
          </a:p>
          <a:p>
            <a:pPr lvl="3"/>
            <a:r>
              <a:rPr lang="es-ES_tradnl" dirty="0"/>
              <a:t>Ej. Truco: (</a:t>
            </a:r>
            <a:r>
              <a:rPr lang="es-ES_tradnl" dirty="0" err="1"/>
              <a:t>Norm</a:t>
            </a:r>
            <a:r>
              <a:rPr lang="es-ES_tradnl" dirty="0"/>
              <a:t>.) </a:t>
            </a:r>
            <a:r>
              <a:rPr lang="es-ES_tradnl" dirty="0" err="1"/>
              <a:t>prog</a:t>
            </a:r>
            <a:r>
              <a:rPr lang="es-ES_tradnl" dirty="0"/>
              <a:t>. Z80 comienza por instrucción DI (</a:t>
            </a:r>
            <a:r>
              <a:rPr lang="es-ES_tradnl" dirty="0" err="1"/>
              <a:t>Disable</a:t>
            </a:r>
            <a:r>
              <a:rPr lang="es-ES_tradnl" dirty="0"/>
              <a:t> </a:t>
            </a:r>
            <a:r>
              <a:rPr lang="es-ES_tradnl" dirty="0" err="1"/>
              <a:t>Interrupts</a:t>
            </a:r>
            <a:r>
              <a:rPr lang="es-ES_tradnl" dirty="0"/>
              <a:t>), </a:t>
            </a:r>
            <a:r>
              <a:rPr lang="es-ES_tradnl" dirty="0" err="1"/>
              <a:t>opcode</a:t>
            </a:r>
            <a:r>
              <a:rPr lang="es-ES_tradnl" dirty="0"/>
              <a:t> 0xF3</a:t>
            </a:r>
          </a:p>
          <a:p>
            <a:pPr lvl="2"/>
            <a:r>
              <a:rPr lang="es-ES_tradnl" dirty="0"/>
              <a:t>Desensamblar (Ej. IDA Pro)</a:t>
            </a:r>
          </a:p>
          <a:p>
            <a:pPr lvl="2"/>
            <a:r>
              <a:rPr lang="es-ES_tradnl" dirty="0"/>
              <a:t>A veces, procesadores  16 bits </a:t>
            </a:r>
            <a:r>
              <a:rPr lang="es-ES_tradnl" dirty="0">
                <a:sym typeface="Wingdings" panose="05000000000000000000" pitchFamily="2" charset="2"/>
              </a:rPr>
              <a:t> 2 x </a:t>
            </a:r>
            <a:r>
              <a:rPr lang="es-ES_tradnl" dirty="0" err="1">
                <a:sym typeface="Wingdings" panose="05000000000000000000" pitchFamily="2" charset="2"/>
              </a:rPr>
              <a:t>ROMs</a:t>
            </a:r>
            <a:r>
              <a:rPr lang="es-ES_tradnl" dirty="0">
                <a:sym typeface="Wingdings" panose="05000000000000000000" pitchFamily="2" charset="2"/>
              </a:rPr>
              <a:t> de 8 bits</a:t>
            </a:r>
            <a:endParaRPr lang="es-ES_tradnl" dirty="0"/>
          </a:p>
          <a:p>
            <a:pPr lvl="1"/>
            <a:r>
              <a:rPr lang="es-ES_tradnl" dirty="0"/>
              <a:t>Identificar mapa de memoria</a:t>
            </a:r>
          </a:p>
          <a:p>
            <a:pPr lvl="2"/>
            <a:r>
              <a:rPr lang="es-ES_tradnl" dirty="0"/>
              <a:t>ROM, RAM, </a:t>
            </a:r>
            <a:r>
              <a:rPr lang="es-ES_tradnl" dirty="0" err="1"/>
              <a:t>stack</a:t>
            </a:r>
            <a:endParaRPr lang="es-ES_tradnl" dirty="0"/>
          </a:p>
          <a:p>
            <a:pPr lvl="2"/>
            <a:r>
              <a:rPr lang="es-ES_tradnl" dirty="0"/>
              <a:t>Trucos: al comienzo escribirá el nombre del juego o textos de test </a:t>
            </a:r>
            <a:endParaRPr lang="es-ES" dirty="0"/>
          </a:p>
        </p:txBody>
      </p:sp>
    </p:spTree>
    <p:extLst>
      <p:ext uri="{BB962C8B-B14F-4D97-AF65-F5344CB8AC3E}">
        <p14:creationId xmlns:p14="http://schemas.microsoft.com/office/powerpoint/2010/main" val="4015736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fade">
                                      <p:cBhvr>
                                        <p:cTn id="24" dur="500"/>
                                        <p:tgtEl>
                                          <p:spTgt spid="3">
                                            <p:txEl>
                                              <p:pRg st="5" end="5"/>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fade">
                                      <p:cBhvr>
                                        <p:cTn id="29" dur="500"/>
                                        <p:tgtEl>
                                          <p:spTgt spid="3">
                                            <p:txEl>
                                              <p:pRg st="6" end="6"/>
                                            </p:txEl>
                                          </p:spTgt>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fade">
                                      <p:cBhvr>
                                        <p:cTn id="35"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p:bldLst>
  </p:timing>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Caso real: Proyecto MAME</a:t>
            </a:r>
            <a:endParaRPr lang="es-ES" dirty="0"/>
          </a:p>
        </p:txBody>
      </p:sp>
      <p:sp>
        <p:nvSpPr>
          <p:cNvPr id="3" name="2 Marcador de contenido"/>
          <p:cNvSpPr>
            <a:spLocks noGrp="1"/>
          </p:cNvSpPr>
          <p:nvPr>
            <p:ph idx="1"/>
          </p:nvPr>
        </p:nvSpPr>
        <p:spPr/>
        <p:txBody>
          <a:bodyPr/>
          <a:lstStyle/>
          <a:p>
            <a:pPr marL="0" indent="0">
              <a:buNone/>
            </a:pPr>
            <a:r>
              <a:rPr lang="es-ES_tradnl" dirty="0"/>
              <a:t>4) Detectar entrada salida básica</a:t>
            </a:r>
          </a:p>
          <a:p>
            <a:pPr lvl="1"/>
            <a:r>
              <a:rPr lang="es-ES_tradnl" dirty="0"/>
              <a:t>Identificar donde se leen los controles</a:t>
            </a:r>
          </a:p>
          <a:p>
            <a:pPr lvl="2"/>
            <a:r>
              <a:rPr lang="es-ES_tradnl" dirty="0" err="1"/>
              <a:t>Norm</a:t>
            </a:r>
            <a:r>
              <a:rPr lang="es-ES_tradnl" dirty="0"/>
              <a:t>. durante interrupción de refresco vertical</a:t>
            </a:r>
          </a:p>
          <a:p>
            <a:pPr lvl="1"/>
            <a:r>
              <a:rPr lang="es-ES_tradnl" dirty="0"/>
              <a:t>Identificar cómo se escriben textos</a:t>
            </a:r>
          </a:p>
          <a:p>
            <a:pPr lvl="2"/>
            <a:r>
              <a:rPr lang="es-ES_tradnl" dirty="0"/>
              <a:t>Emular esa parte gráfica, de forma provisional</a:t>
            </a:r>
          </a:p>
          <a:p>
            <a:pPr lvl="1"/>
            <a:r>
              <a:rPr lang="es-ES_tradnl" dirty="0"/>
              <a:t>Acceder al </a:t>
            </a:r>
            <a:r>
              <a:rPr lang="es-ES_tradnl" dirty="0" err="1"/>
              <a:t>menu</a:t>
            </a:r>
            <a:r>
              <a:rPr lang="es-ES_tradnl" dirty="0"/>
              <a:t> de test (RAM y ROM) </a:t>
            </a:r>
            <a:r>
              <a:rPr lang="es-ES_tradnl" dirty="0">
                <a:sym typeface="Wingdings" panose="05000000000000000000" pitchFamily="2" charset="2"/>
              </a:rPr>
              <a:t> completar mapa memoria</a:t>
            </a:r>
            <a:endParaRPr lang="es-ES_tradnl" dirty="0"/>
          </a:p>
          <a:p>
            <a:pPr lvl="1"/>
            <a:endParaRPr lang="es-ES" dirty="0"/>
          </a:p>
        </p:txBody>
      </p:sp>
      <p:pic>
        <p:nvPicPr>
          <p:cNvPr id="2052" name="Picture 4" descr="http://www.supermodel3.com/Images/FAQ_VF3TB_0.png"/>
          <p:cNvPicPr>
            <a:picLocks noChangeAspect="1" noChangeArrowheads="1"/>
          </p:cNvPicPr>
          <p:nvPr/>
        </p:nvPicPr>
        <p:blipFill rotWithShape="1">
          <a:blip r:embed="rId2">
            <a:extLst>
              <a:ext uri="{28A0092B-C50C-407E-A947-70E740481C1C}">
                <a14:useLocalDpi xmlns:a14="http://schemas.microsoft.com/office/drawing/2010/main" val="0"/>
              </a:ext>
            </a:extLst>
          </a:blip>
          <a:srcRect l="15397" r="12818"/>
          <a:stretch/>
        </p:blipFill>
        <p:spPr bwMode="auto">
          <a:xfrm>
            <a:off x="116887" y="3481477"/>
            <a:ext cx="3038230" cy="3276612"/>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http://www.outerworldarcade.com/arcade/targ/_images/test_rom/targ_ram.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5816" y="3606107"/>
            <a:ext cx="3263177" cy="299124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arcade.vastheman.com/service/capcom/jyangoku/img/testmode.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64088" y="4149080"/>
            <a:ext cx="3657600" cy="21336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8332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animEffect transition="in" filter="fade">
                                      <p:cBhvr>
                                        <p:cTn id="7" dur="1000"/>
                                        <p:tgtEl>
                                          <p:spTgt spid="2052"/>
                                        </p:tgtEl>
                                      </p:cBhvr>
                                    </p:animEffect>
                                    <p:anim calcmode="lin" valueType="num">
                                      <p:cBhvr>
                                        <p:cTn id="8" dur="1000" fill="hold"/>
                                        <p:tgtEl>
                                          <p:spTgt spid="2052"/>
                                        </p:tgtEl>
                                        <p:attrNameLst>
                                          <p:attrName>ppt_x</p:attrName>
                                        </p:attrNameLst>
                                      </p:cBhvr>
                                      <p:tavLst>
                                        <p:tav tm="0">
                                          <p:val>
                                            <p:strVal val="#ppt_x"/>
                                          </p:val>
                                        </p:tav>
                                        <p:tav tm="100000">
                                          <p:val>
                                            <p:strVal val="#ppt_x"/>
                                          </p:val>
                                        </p:tav>
                                      </p:tavLst>
                                    </p:anim>
                                    <p:anim calcmode="lin" valueType="num">
                                      <p:cBhvr>
                                        <p:cTn id="9" dur="1000" fill="hold"/>
                                        <p:tgtEl>
                                          <p:spTgt spid="205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050"/>
                                        </p:tgtEl>
                                        <p:attrNameLst>
                                          <p:attrName>style.visibility</p:attrName>
                                        </p:attrNameLst>
                                      </p:cBhvr>
                                      <p:to>
                                        <p:strVal val="visible"/>
                                      </p:to>
                                    </p:set>
                                    <p:animEffect transition="in" filter="fade">
                                      <p:cBhvr>
                                        <p:cTn id="14" dur="1000"/>
                                        <p:tgtEl>
                                          <p:spTgt spid="2050"/>
                                        </p:tgtEl>
                                      </p:cBhvr>
                                    </p:animEffect>
                                    <p:anim calcmode="lin" valueType="num">
                                      <p:cBhvr>
                                        <p:cTn id="15" dur="1000" fill="hold"/>
                                        <p:tgtEl>
                                          <p:spTgt spid="2050"/>
                                        </p:tgtEl>
                                        <p:attrNameLst>
                                          <p:attrName>ppt_x</p:attrName>
                                        </p:attrNameLst>
                                      </p:cBhvr>
                                      <p:tavLst>
                                        <p:tav tm="0">
                                          <p:val>
                                            <p:strVal val="#ppt_x"/>
                                          </p:val>
                                        </p:tav>
                                        <p:tav tm="100000">
                                          <p:val>
                                            <p:strVal val="#ppt_x"/>
                                          </p:val>
                                        </p:tav>
                                      </p:tavLst>
                                    </p:anim>
                                    <p:anim calcmode="lin" valueType="num">
                                      <p:cBhvr>
                                        <p:cTn id="16" dur="1000" fill="hold"/>
                                        <p:tgtEl>
                                          <p:spTgt spid="205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054"/>
                                        </p:tgtEl>
                                        <p:attrNameLst>
                                          <p:attrName>style.visibility</p:attrName>
                                        </p:attrNameLst>
                                      </p:cBhvr>
                                      <p:to>
                                        <p:strVal val="visible"/>
                                      </p:to>
                                    </p:set>
                                    <p:animEffect transition="in" filter="fade">
                                      <p:cBhvr>
                                        <p:cTn id="21" dur="1000"/>
                                        <p:tgtEl>
                                          <p:spTgt spid="2054"/>
                                        </p:tgtEl>
                                      </p:cBhvr>
                                    </p:animEffect>
                                    <p:anim calcmode="lin" valueType="num">
                                      <p:cBhvr>
                                        <p:cTn id="22" dur="1000" fill="hold"/>
                                        <p:tgtEl>
                                          <p:spTgt spid="2054"/>
                                        </p:tgtEl>
                                        <p:attrNameLst>
                                          <p:attrName>ppt_x</p:attrName>
                                        </p:attrNameLst>
                                      </p:cBhvr>
                                      <p:tavLst>
                                        <p:tav tm="0">
                                          <p:val>
                                            <p:strVal val="#ppt_x"/>
                                          </p:val>
                                        </p:tav>
                                        <p:tav tm="100000">
                                          <p:val>
                                            <p:strVal val="#ppt_x"/>
                                          </p:val>
                                        </p:tav>
                                      </p:tavLst>
                                    </p:anim>
                                    <p:anim calcmode="lin" valueType="num">
                                      <p:cBhvr>
                                        <p:cTn id="23" dur="1000" fill="hold"/>
                                        <p:tgtEl>
                                          <p:spTgt spid="205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Caso real: Proyecto MAME</a:t>
            </a:r>
            <a:endParaRPr lang="es-ES" dirty="0"/>
          </a:p>
        </p:txBody>
      </p:sp>
      <p:sp>
        <p:nvSpPr>
          <p:cNvPr id="3" name="2 Marcador de contenido"/>
          <p:cNvSpPr>
            <a:spLocks noGrp="1"/>
          </p:cNvSpPr>
          <p:nvPr>
            <p:ph idx="1"/>
          </p:nvPr>
        </p:nvSpPr>
        <p:spPr>
          <a:xfrm>
            <a:off x="468313" y="1628775"/>
            <a:ext cx="8352160" cy="4608513"/>
          </a:xfrm>
        </p:spPr>
        <p:txBody>
          <a:bodyPr/>
          <a:lstStyle/>
          <a:p>
            <a:pPr marL="0" indent="0">
              <a:buNone/>
            </a:pPr>
            <a:r>
              <a:rPr lang="es-ES_tradnl" dirty="0"/>
              <a:t>5) Gestión de gráficos</a:t>
            </a:r>
          </a:p>
          <a:p>
            <a:pPr lvl="1"/>
            <a:r>
              <a:rPr lang="es-ES_tradnl" dirty="0"/>
              <a:t> Averiguar cómo están codificados</a:t>
            </a:r>
          </a:p>
          <a:p>
            <a:pPr lvl="1"/>
            <a:r>
              <a:rPr lang="es-ES_tradnl" dirty="0"/>
              <a:t>4 bits/pixel</a:t>
            </a:r>
            <a:endParaRPr lang="es-ES" dirty="0"/>
          </a:p>
          <a:p>
            <a:pPr lvl="2"/>
            <a:r>
              <a:rPr lang="es-ES" dirty="0">
                <a:sym typeface="Wingdings" panose="05000000000000000000" pitchFamily="2" charset="2"/>
              </a:rPr>
              <a:t>A veces repartidos en 4 ROMS!!</a:t>
            </a:r>
          </a:p>
          <a:p>
            <a:pPr lvl="1"/>
            <a:r>
              <a:rPr lang="es-ES_tradnl" dirty="0">
                <a:sym typeface="Wingdings" panose="05000000000000000000" pitchFamily="2" charset="2"/>
              </a:rPr>
              <a:t>Detección de:</a:t>
            </a:r>
          </a:p>
          <a:p>
            <a:pPr lvl="2"/>
            <a:r>
              <a:rPr lang="es-ES_tradnl" dirty="0">
                <a:sym typeface="Wingdings" panose="05000000000000000000" pitchFamily="2" charset="2"/>
              </a:rPr>
              <a:t>Tiles</a:t>
            </a:r>
          </a:p>
          <a:p>
            <a:pPr lvl="2"/>
            <a:r>
              <a:rPr lang="es-ES_tradnl" dirty="0" err="1">
                <a:sym typeface="Wingdings" panose="05000000000000000000" pitchFamily="2" charset="2"/>
              </a:rPr>
              <a:t>Sprites</a:t>
            </a:r>
            <a:r>
              <a:rPr lang="es-ES_tradnl" dirty="0">
                <a:sym typeface="Wingdings" panose="05000000000000000000" pitchFamily="2" charset="2"/>
              </a:rPr>
              <a:t>, lo más complicado</a:t>
            </a:r>
          </a:p>
          <a:p>
            <a:pPr lvl="3"/>
            <a:r>
              <a:rPr lang="es-ES_tradnl" dirty="0">
                <a:sym typeface="Wingdings" panose="05000000000000000000" pitchFamily="2" charset="2"/>
              </a:rPr>
              <a:t>coord. (</a:t>
            </a:r>
            <a:r>
              <a:rPr lang="es-ES_tradnl" dirty="0" err="1">
                <a:sym typeface="Wingdings" panose="05000000000000000000" pitchFamily="2" charset="2"/>
              </a:rPr>
              <a:t>x,y</a:t>
            </a:r>
            <a:r>
              <a:rPr lang="es-ES_tradnl" dirty="0">
                <a:sym typeface="Wingdings" panose="05000000000000000000" pitchFamily="2" charset="2"/>
              </a:rPr>
              <a:t>), código en ROM, invertido, zoom, rotación</a:t>
            </a:r>
          </a:p>
          <a:p>
            <a:pPr lvl="2"/>
            <a:r>
              <a:rPr lang="es-ES_tradnl" dirty="0">
                <a:sym typeface="Wingdings" panose="05000000000000000000" pitchFamily="2" charset="2"/>
              </a:rPr>
              <a:t>Gráficos 3D</a:t>
            </a:r>
          </a:p>
          <a:p>
            <a:pPr lvl="1"/>
            <a:r>
              <a:rPr lang="es-ES_tradnl" dirty="0">
                <a:sym typeface="Wingdings" panose="05000000000000000000" pitchFamily="2" charset="2"/>
              </a:rPr>
              <a:t>Emular hardware gráfico</a:t>
            </a:r>
            <a:endParaRPr lang="es-ES_tradnl" dirty="0"/>
          </a:p>
        </p:txBody>
      </p:sp>
      <p:pic>
        <p:nvPicPr>
          <p:cNvPr id="4" name="Picture 10" descr="C:\Documents and Settings\Miguel Angel.MUY-C6XF9BFXXAS\Mis documentos\Mis imágenes\junk.png"/>
          <p:cNvPicPr>
            <a:picLocks noChangeAspect="1" noChangeArrowheads="1"/>
          </p:cNvPicPr>
          <p:nvPr/>
        </p:nvPicPr>
        <p:blipFill>
          <a:blip r:embed="rId2" cstate="print"/>
          <a:srcRect/>
          <a:stretch>
            <a:fillRect/>
          </a:stretch>
        </p:blipFill>
        <p:spPr bwMode="auto">
          <a:xfrm>
            <a:off x="5004048" y="1484784"/>
            <a:ext cx="4000500" cy="2786063"/>
          </a:xfrm>
          <a:prstGeom prst="rect">
            <a:avLst/>
          </a:prstGeom>
          <a:noFill/>
          <a:ln w="9525">
            <a:noFill/>
            <a:miter lim="800000"/>
            <a:headEnd/>
            <a:tailEnd/>
          </a:ln>
        </p:spPr>
      </p:pic>
      <p:pic>
        <p:nvPicPr>
          <p:cNvPr id="5" name="Picture 8" descr="C:\Documents and Settings\Miguel Angel.MUY-C6XF9BFXXAS\Mis documentos\Mis imágenes\sf32ipal.PNG"/>
          <p:cNvPicPr>
            <a:picLocks noChangeAspect="1" noChangeArrowheads="1"/>
          </p:cNvPicPr>
          <p:nvPr/>
        </p:nvPicPr>
        <p:blipFill>
          <a:blip r:embed="rId3" cstate="print"/>
          <a:srcRect/>
          <a:stretch>
            <a:fillRect/>
          </a:stretch>
        </p:blipFill>
        <p:spPr bwMode="auto">
          <a:xfrm>
            <a:off x="4602163" y="1988840"/>
            <a:ext cx="4102100" cy="2857500"/>
          </a:xfrm>
          <a:prstGeom prst="rect">
            <a:avLst/>
          </a:prstGeom>
          <a:noFill/>
          <a:ln w="9525">
            <a:noFill/>
            <a:miter lim="800000"/>
            <a:headEnd/>
            <a:tailEnd/>
          </a:ln>
        </p:spPr>
      </p:pic>
      <p:pic>
        <p:nvPicPr>
          <p:cNvPr id="6" name="Picture 9"/>
          <p:cNvPicPr>
            <a:picLocks noChangeAspect="1" noChangeArrowheads="1"/>
          </p:cNvPicPr>
          <p:nvPr/>
        </p:nvPicPr>
        <p:blipFill>
          <a:blip r:embed="rId4" cstate="print"/>
          <a:srcRect/>
          <a:stretch>
            <a:fillRect/>
          </a:stretch>
        </p:blipFill>
        <p:spPr bwMode="auto">
          <a:xfrm>
            <a:off x="5040312" y="2564904"/>
            <a:ext cx="4103688" cy="2857500"/>
          </a:xfrm>
          <a:prstGeom prst="rect">
            <a:avLst/>
          </a:prstGeom>
          <a:noFill/>
          <a:ln w="9525">
            <a:noFill/>
            <a:miter lim="800000"/>
            <a:headEnd/>
            <a:tailEnd/>
          </a:ln>
        </p:spPr>
      </p:pic>
      <p:pic>
        <p:nvPicPr>
          <p:cNvPr id="7" name="3 Imagen" descr="schamp8"/>
          <p:cNvPicPr>
            <a:picLocks noChangeAspect="1" noChangeArrowheads="1"/>
          </p:cNvPicPr>
          <p:nvPr/>
        </p:nvPicPr>
        <p:blipFill>
          <a:blip r:embed="rId5" cstate="print"/>
          <a:srcRect/>
          <a:stretch>
            <a:fillRect/>
          </a:stretch>
        </p:blipFill>
        <p:spPr bwMode="auto">
          <a:xfrm>
            <a:off x="4283968" y="3039533"/>
            <a:ext cx="3416300" cy="2928938"/>
          </a:xfrm>
          <a:prstGeom prst="rect">
            <a:avLst/>
          </a:prstGeom>
          <a:noFill/>
          <a:ln w="9525">
            <a:noFill/>
            <a:miter lim="800000"/>
            <a:headEnd/>
            <a:tailEnd/>
          </a:ln>
        </p:spPr>
      </p:pic>
      <p:pic>
        <p:nvPicPr>
          <p:cNvPr id="8" name="7 Imagen" descr="sonic2"/>
          <p:cNvPicPr>
            <a:picLocks noChangeAspect="1" noChangeArrowheads="1"/>
          </p:cNvPicPr>
          <p:nvPr/>
        </p:nvPicPr>
        <p:blipFill>
          <a:blip r:embed="rId6" cstate="print"/>
          <a:srcRect/>
          <a:stretch>
            <a:fillRect/>
          </a:stretch>
        </p:blipFill>
        <p:spPr bwMode="auto">
          <a:xfrm>
            <a:off x="5046628" y="3356992"/>
            <a:ext cx="3929063" cy="3332163"/>
          </a:xfrm>
          <a:prstGeom prst="rect">
            <a:avLst/>
          </a:prstGeom>
          <a:noFill/>
          <a:ln w="9525">
            <a:noFill/>
            <a:miter lim="800000"/>
            <a:headEnd/>
            <a:tailEnd/>
          </a:ln>
        </p:spPr>
      </p:pic>
      <p:pic>
        <p:nvPicPr>
          <p:cNvPr id="9" name="9 Imagen"/>
          <p:cNvPicPr>
            <a:picLocks noChangeAspect="1" noChangeArrowheads="1"/>
          </p:cNvPicPr>
          <p:nvPr/>
        </p:nvPicPr>
        <p:blipFill>
          <a:blip r:embed="rId7" cstate="print"/>
          <a:srcRect/>
          <a:stretch>
            <a:fillRect/>
          </a:stretch>
        </p:blipFill>
        <p:spPr bwMode="auto">
          <a:xfrm>
            <a:off x="4067944" y="3643313"/>
            <a:ext cx="4119562" cy="3214687"/>
          </a:xfrm>
          <a:prstGeom prst="rect">
            <a:avLst/>
          </a:prstGeom>
          <a:noFill/>
          <a:ln w="9525">
            <a:noFill/>
            <a:miter lim="800000"/>
            <a:headEnd/>
            <a:tailEnd/>
          </a:ln>
        </p:spPr>
      </p:pic>
    </p:spTree>
    <p:extLst>
      <p:ext uri="{BB962C8B-B14F-4D97-AF65-F5344CB8AC3E}">
        <p14:creationId xmlns:p14="http://schemas.microsoft.com/office/powerpoint/2010/main" val="3680616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Caso real: Proyecto MAME</a:t>
            </a:r>
            <a:endParaRPr lang="es-ES" dirty="0"/>
          </a:p>
        </p:txBody>
      </p:sp>
      <p:sp>
        <p:nvSpPr>
          <p:cNvPr id="3" name="2 Marcador de contenido"/>
          <p:cNvSpPr>
            <a:spLocks noGrp="1"/>
          </p:cNvSpPr>
          <p:nvPr>
            <p:ph idx="1"/>
          </p:nvPr>
        </p:nvSpPr>
        <p:spPr>
          <a:xfrm>
            <a:off x="467544" y="1556792"/>
            <a:ext cx="8568183" cy="4608513"/>
          </a:xfrm>
        </p:spPr>
        <p:txBody>
          <a:bodyPr/>
          <a:lstStyle/>
          <a:p>
            <a:pPr marL="0" indent="0">
              <a:buNone/>
            </a:pPr>
            <a:r>
              <a:rPr lang="es-ES_tradnl" dirty="0"/>
              <a:t>6) Añadir el sonido</a:t>
            </a:r>
          </a:p>
          <a:p>
            <a:pPr lvl="1"/>
            <a:r>
              <a:rPr lang="es-ES_tradnl" dirty="0"/>
              <a:t>Componentes discretos</a:t>
            </a:r>
          </a:p>
          <a:p>
            <a:pPr lvl="1"/>
            <a:r>
              <a:rPr lang="es-ES_tradnl" dirty="0"/>
              <a:t>Chips generadores de sonido conocidos (Ej. Yamaha)</a:t>
            </a:r>
          </a:p>
          <a:p>
            <a:pPr lvl="1"/>
            <a:r>
              <a:rPr lang="es-ES_tradnl" dirty="0" err="1"/>
              <a:t>Sample</a:t>
            </a:r>
            <a:r>
              <a:rPr lang="es-ES_tradnl" dirty="0"/>
              <a:t> </a:t>
            </a:r>
            <a:r>
              <a:rPr lang="es-ES_tradnl" dirty="0" err="1"/>
              <a:t>players</a:t>
            </a:r>
            <a:r>
              <a:rPr lang="es-ES_tradnl" dirty="0"/>
              <a:t> propios, sonido digitalizado controlado por una CPU inferior (Z80)</a:t>
            </a:r>
          </a:p>
          <a:p>
            <a:pPr lvl="2"/>
            <a:r>
              <a:rPr lang="es-ES_tradnl" dirty="0"/>
              <a:t>Cargar sonido digitalizado en programa de edición de audio (Ej. </a:t>
            </a:r>
            <a:r>
              <a:rPr lang="es-ES_tradnl" dirty="0" err="1"/>
              <a:t>Audicity</a:t>
            </a:r>
            <a:r>
              <a:rPr lang="es-ES_tradnl" dirty="0"/>
              <a:t>)</a:t>
            </a:r>
          </a:p>
          <a:p>
            <a:pPr lvl="2"/>
            <a:r>
              <a:rPr lang="es-ES_tradnl" dirty="0"/>
              <a:t>Probar diferentes configuraciones de canales,</a:t>
            </a:r>
          </a:p>
          <a:p>
            <a:pPr lvl="3"/>
            <a:r>
              <a:rPr lang="es-ES_tradnl" dirty="0"/>
              <a:t>buscar (</a:t>
            </a:r>
            <a:r>
              <a:rPr lang="es-ES_tradnl" dirty="0" err="1"/>
              <a:t>insert</a:t>
            </a:r>
            <a:r>
              <a:rPr lang="es-ES_tradnl" dirty="0"/>
              <a:t> </a:t>
            </a:r>
            <a:r>
              <a:rPr lang="es-ES_tradnl" dirty="0" err="1"/>
              <a:t>coin</a:t>
            </a:r>
            <a:r>
              <a:rPr lang="es-ES_tradnl" dirty="0"/>
              <a:t>, </a:t>
            </a:r>
            <a:r>
              <a:rPr lang="es-ES_tradnl" dirty="0" err="1"/>
              <a:t>start</a:t>
            </a:r>
            <a:r>
              <a:rPr lang="es-ES_tradnl" dirty="0"/>
              <a:t> </a:t>
            </a:r>
            <a:r>
              <a:rPr lang="es-ES_tradnl" dirty="0" err="1"/>
              <a:t>game</a:t>
            </a:r>
            <a:r>
              <a:rPr lang="es-ES_tradnl" dirty="0"/>
              <a:t>, etc.)</a:t>
            </a:r>
          </a:p>
        </p:txBody>
      </p:sp>
    </p:spTree>
    <p:extLst>
      <p:ext uri="{BB962C8B-B14F-4D97-AF65-F5344CB8AC3E}">
        <p14:creationId xmlns:p14="http://schemas.microsoft.com/office/powerpoint/2010/main" val="376553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p:bldLst>
  </p:timing>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Caso real: Proyecto MAME</a:t>
            </a:r>
            <a:endParaRPr lang="es-ES" dirty="0"/>
          </a:p>
        </p:txBody>
      </p:sp>
      <p:sp>
        <p:nvSpPr>
          <p:cNvPr id="3" name="2 Marcador de contenido"/>
          <p:cNvSpPr>
            <a:spLocks noGrp="1"/>
          </p:cNvSpPr>
          <p:nvPr>
            <p:ph idx="1"/>
          </p:nvPr>
        </p:nvSpPr>
        <p:spPr>
          <a:xfrm>
            <a:off x="468312" y="1628775"/>
            <a:ext cx="8675688" cy="4608513"/>
          </a:xfrm>
        </p:spPr>
        <p:txBody>
          <a:bodyPr/>
          <a:lstStyle/>
          <a:p>
            <a:pPr marL="0" indent="0">
              <a:buNone/>
            </a:pPr>
            <a:r>
              <a:rPr lang="es-ES_tradnl" dirty="0"/>
              <a:t>7) Disfrutar del juego!!</a:t>
            </a:r>
          </a:p>
          <a:p>
            <a:endParaRPr lang="es-ES_tradnl" dirty="0"/>
          </a:p>
          <a:p>
            <a:pPr marL="0" indent="0">
              <a:buNone/>
            </a:pPr>
            <a:r>
              <a:rPr lang="es-ES_tradnl" dirty="0"/>
              <a:t>… Y así se han emulado </a:t>
            </a:r>
            <a:r>
              <a:rPr lang="es-ES_tradnl" dirty="0">
                <a:sym typeface="Symbol"/>
              </a:rPr>
              <a:t> 7000 recreativas!!!</a:t>
            </a:r>
            <a:endParaRPr lang="es-ES" dirty="0"/>
          </a:p>
          <a:p>
            <a:endParaRPr lang="es-ES" dirty="0"/>
          </a:p>
        </p:txBody>
      </p:sp>
      <p:pic>
        <p:nvPicPr>
          <p:cNvPr id="3074" name="Picture 2" descr="http://www.gifde.com/gif/positivos/aplausos/aplausos-018.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5148064" y="3950681"/>
            <a:ext cx="3709638" cy="278222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http://www.raspberry.cat/wp-content/uploads/2013/01/logo-mame2.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5536" y="4077072"/>
            <a:ext cx="4498701" cy="1755591"/>
          </a:xfrm>
          <a:prstGeom prst="rect">
            <a:avLst/>
          </a:prstGeom>
          <a:noFill/>
          <a:extLst>
            <a:ext uri="{909E8E84-426E-40DD-AFC4-6F175D3DCCD1}">
              <a14:hiddenFill xmlns:a14="http://schemas.microsoft.com/office/drawing/2010/main">
                <a:solidFill>
                  <a:srgbClr val="FFFFFF"/>
                </a:solidFill>
              </a14:hiddenFill>
            </a:ext>
          </a:extLst>
        </p:spPr>
      </p:pic>
      <p:pic>
        <p:nvPicPr>
          <p:cNvPr id="4" name="aplausos.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274768" y="1700808"/>
            <a:ext cx="609600" cy="609600"/>
          </a:xfrm>
          <a:prstGeom prst="rect">
            <a:avLst/>
          </a:prstGeom>
        </p:spPr>
      </p:pic>
    </p:spTree>
    <p:extLst>
      <p:ext uri="{BB962C8B-B14F-4D97-AF65-F5344CB8AC3E}">
        <p14:creationId xmlns:p14="http://schemas.microsoft.com/office/powerpoint/2010/main" val="1904640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1000"/>
                                        <p:tgtEl>
                                          <p:spTgt spid="3074"/>
                                        </p:tgtEl>
                                      </p:cBhvr>
                                    </p:animEffect>
                                    <p:anim calcmode="lin" valueType="num">
                                      <p:cBhvr>
                                        <p:cTn id="8" dur="1000" fill="hold"/>
                                        <p:tgtEl>
                                          <p:spTgt spid="3074"/>
                                        </p:tgtEl>
                                        <p:attrNameLst>
                                          <p:attrName>ppt_x</p:attrName>
                                        </p:attrNameLst>
                                      </p:cBhvr>
                                      <p:tavLst>
                                        <p:tav tm="0">
                                          <p:val>
                                            <p:strVal val="#ppt_x"/>
                                          </p:val>
                                        </p:tav>
                                        <p:tav tm="100000">
                                          <p:val>
                                            <p:strVal val="#ppt_x"/>
                                          </p:val>
                                        </p:tav>
                                      </p:tavLst>
                                    </p:anim>
                                    <p:anim calcmode="lin" valueType="num">
                                      <p:cBhvr>
                                        <p:cTn id="9" dur="1000" fill="hold"/>
                                        <p:tgtEl>
                                          <p:spTgt spid="3074"/>
                                        </p:tgtEl>
                                        <p:attrNameLst>
                                          <p:attrName>ppt_y</p:attrName>
                                        </p:attrNameLst>
                                      </p:cBhvr>
                                      <p:tavLst>
                                        <p:tav tm="0">
                                          <p:val>
                                            <p:strVal val="#ppt_y+.1"/>
                                          </p:val>
                                        </p:tav>
                                        <p:tav tm="100000">
                                          <p:val>
                                            <p:strVal val="#ppt_y"/>
                                          </p:val>
                                        </p:tav>
                                      </p:tavLst>
                                    </p:anim>
                                  </p:childTnLst>
                                </p:cTn>
                              </p:par>
                              <p:par>
                                <p:cTn id="10" presetID="1" presetClass="mediacall" presetSubtype="0" fill="hold" nodeType="withEffect">
                                  <p:stCondLst>
                                    <p:cond delay="0"/>
                                  </p:stCondLst>
                                  <p:childTnLst>
                                    <p:cmd type="call" cmd="playFrom(0.0)">
                                      <p:cBhvr>
                                        <p:cTn id="11" dur="1687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12" fill="hold" display="0">
                  <p:stCondLst>
                    <p:cond delay="indefinite"/>
                  </p:stCondLst>
                  <p:endCondLst>
                    <p:cond evt="onStopAudio" delay="0">
                      <p:tgtEl>
                        <p:sldTgt/>
                      </p:tgtEl>
                    </p:cond>
                  </p:endCondLst>
                </p:cTn>
                <p:tgtEl>
                  <p:spTgt spid="4"/>
                </p:tgtEl>
              </p:cMediaNode>
            </p:audio>
          </p:childTnLst>
        </p:cTn>
      </p:par>
    </p:tnLst>
  </p:timing>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Caso real: el contraejemplo  </a:t>
            </a:r>
            <a:endParaRPr lang="es-ES" dirty="0"/>
          </a:p>
        </p:txBody>
      </p:sp>
      <p:sp>
        <p:nvSpPr>
          <p:cNvPr id="3" name="2 Marcador de contenido"/>
          <p:cNvSpPr>
            <a:spLocks noGrp="1"/>
          </p:cNvSpPr>
          <p:nvPr>
            <p:ph idx="1"/>
          </p:nvPr>
        </p:nvSpPr>
        <p:spPr>
          <a:xfrm>
            <a:off x="457200" y="1600200"/>
            <a:ext cx="8229600" cy="1468760"/>
          </a:xfrm>
        </p:spPr>
        <p:txBody>
          <a:bodyPr/>
          <a:lstStyle/>
          <a:p>
            <a:r>
              <a:rPr lang="es-ES_tradnl" sz="2800" dirty="0"/>
              <a:t>Desgraciadamente, a veces la ingeniería inversa no consigue su objetivo</a:t>
            </a:r>
          </a:p>
          <a:p>
            <a:r>
              <a:rPr lang="es-ES_tradnl" sz="2800" dirty="0"/>
              <a:t>Y entonces… sólo queda rezar </a:t>
            </a:r>
            <a:r>
              <a:rPr lang="es-ES_tradnl" sz="2800" dirty="0">
                <a:sym typeface="Wingdings" panose="05000000000000000000" pitchFamily="2" charset="2"/>
              </a:rPr>
              <a:t></a:t>
            </a:r>
            <a:endParaRPr lang="es-ES_tradnl" sz="2800" dirty="0"/>
          </a:p>
          <a:p>
            <a:endParaRPr lang="es-ES_tradnl" sz="2800" dirty="0"/>
          </a:p>
          <a:p>
            <a:endParaRPr lang="es-ES_tradnl" sz="2800" dirty="0"/>
          </a:p>
        </p:txBody>
      </p:sp>
      <p:pic>
        <p:nvPicPr>
          <p:cNvPr id="3076" name="Picture 4" descr="http://www.best-story.net/userfiles/The-Ten-Commandments-Water-Effect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9792" y="4412335"/>
            <a:ext cx="3429608" cy="2269257"/>
          </a:xfrm>
          <a:prstGeom prst="rect">
            <a:avLst/>
          </a:prstGeom>
          <a:noFill/>
          <a:extLst>
            <a:ext uri="{909E8E84-426E-40DD-AFC4-6F175D3DCCD1}">
              <a14:hiddenFill xmlns:a14="http://schemas.microsoft.com/office/drawing/2010/main">
                <a:solidFill>
                  <a:srgbClr val="FFFFFF"/>
                </a:solidFill>
              </a14:hiddenFill>
            </a:ext>
          </a:extLst>
        </p:spPr>
      </p:pic>
      <p:pic>
        <p:nvPicPr>
          <p:cNvPr id="3079"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84254" y="2132856"/>
            <a:ext cx="2453457" cy="15368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2 Marcador de contenido"/>
          <p:cNvSpPr txBox="1">
            <a:spLocks/>
          </p:cNvSpPr>
          <p:nvPr/>
        </p:nvSpPr>
        <p:spPr bwMode="auto">
          <a:xfrm>
            <a:off x="467544" y="3692550"/>
            <a:ext cx="8229600" cy="14687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hlink"/>
              </a:buClr>
              <a:buFont typeface="Wingdings" pitchFamily="2" charset="2"/>
              <a:buBlip>
                <a:blip r:embed="rId4"/>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5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Blip>
                <a:blip r:embed="rId4"/>
              </a:buBlip>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folHlink"/>
              </a:buClr>
              <a:buSzPct val="5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Blip>
                <a:blip r:embed="rId4"/>
              </a:buBlip>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Blip>
                <a:blip r:embed="rId4"/>
              </a:buBlip>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Blip>
                <a:blip r:embed="rId4"/>
              </a:buBlip>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Blip>
                <a:blip r:embed="rId4"/>
              </a:buBlip>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Blip>
                <a:blip r:embed="rId4"/>
              </a:buBlip>
              <a:defRPr sz="2000">
                <a:solidFill>
                  <a:schemeClr val="tx1"/>
                </a:solidFill>
                <a:effectLst>
                  <a:outerShdw blurRad="38100" dist="38100" dir="2700000" algn="tl">
                    <a:srgbClr val="000000"/>
                  </a:outerShdw>
                </a:effectLst>
                <a:latin typeface="+mn-lt"/>
              </a:defRPr>
            </a:lvl9pPr>
          </a:lstStyle>
          <a:p>
            <a:r>
              <a:rPr lang="es-ES_tradnl" sz="2800" kern="0" dirty="0"/>
              <a:t>…porque a veces se producen milagros!!!</a:t>
            </a:r>
          </a:p>
          <a:p>
            <a:endParaRPr lang="es-ES_tradnl" sz="2800" kern="0" dirty="0"/>
          </a:p>
          <a:p>
            <a:endParaRPr lang="es-ES_tradnl" sz="2800" kern="0" dirty="0"/>
          </a:p>
        </p:txBody>
      </p:sp>
    </p:spTree>
    <p:extLst>
      <p:ext uri="{BB962C8B-B14F-4D97-AF65-F5344CB8AC3E}">
        <p14:creationId xmlns:p14="http://schemas.microsoft.com/office/powerpoint/2010/main" val="1783767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par>
                                <p:cTn id="13" presetID="21" presetClass="entr" presetSubtype="1" fill="hold" nodeType="withEffect">
                                  <p:stCondLst>
                                    <p:cond delay="0"/>
                                  </p:stCondLst>
                                  <p:childTnLst>
                                    <p:set>
                                      <p:cBhvr>
                                        <p:cTn id="14" dur="1" fill="hold">
                                          <p:stCondLst>
                                            <p:cond delay="0"/>
                                          </p:stCondLst>
                                        </p:cTn>
                                        <p:tgtEl>
                                          <p:spTgt spid="3079"/>
                                        </p:tgtEl>
                                        <p:attrNameLst>
                                          <p:attrName>style.visibility</p:attrName>
                                        </p:attrNameLst>
                                      </p:cBhvr>
                                      <p:to>
                                        <p:strVal val="visible"/>
                                      </p:to>
                                    </p:set>
                                    <p:animEffect transition="in" filter="wheel(1)">
                                      <p:cBhvr>
                                        <p:cTn id="15" dur="2000"/>
                                        <p:tgtEl>
                                          <p:spTgt spid="3079"/>
                                        </p:tgtEl>
                                      </p:cBhvr>
                                    </p:animEffect>
                                  </p:childTnLst>
                                </p:cTn>
                              </p:par>
                            </p:childTnLst>
                          </p:cTn>
                        </p:par>
                      </p:childTnLst>
                    </p:cTn>
                  </p:par>
                  <p:par>
                    <p:cTn id="16" fill="hold">
                      <p:stCondLst>
                        <p:cond delay="indefinite"/>
                      </p:stCondLst>
                      <p:childTnLst>
                        <p:par>
                          <p:cTn id="17" fill="hold">
                            <p:stCondLst>
                              <p:cond delay="0"/>
                            </p:stCondLst>
                            <p:childTnLst>
                              <p:par>
                                <p:cTn id="18" presetID="26" presetClass="entr" presetSubtype="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ipe(down)">
                                      <p:cBhvr>
                                        <p:cTn id="20" dur="580">
                                          <p:stCondLst>
                                            <p:cond delay="0"/>
                                          </p:stCondLst>
                                        </p:cTn>
                                        <p:tgtEl>
                                          <p:spTgt spid="9"/>
                                        </p:tgtEl>
                                      </p:cBhvr>
                                    </p:animEffect>
                                    <p:anim calcmode="lin" valueType="num">
                                      <p:cBhvr>
                                        <p:cTn id="21"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22"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23"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24"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25"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26" dur="26">
                                          <p:stCondLst>
                                            <p:cond delay="650"/>
                                          </p:stCondLst>
                                        </p:cTn>
                                        <p:tgtEl>
                                          <p:spTgt spid="9"/>
                                        </p:tgtEl>
                                      </p:cBhvr>
                                      <p:to x="100000" y="60000"/>
                                    </p:animScale>
                                    <p:animScale>
                                      <p:cBhvr>
                                        <p:cTn id="27" dur="166" decel="50000">
                                          <p:stCondLst>
                                            <p:cond delay="676"/>
                                          </p:stCondLst>
                                        </p:cTn>
                                        <p:tgtEl>
                                          <p:spTgt spid="9"/>
                                        </p:tgtEl>
                                      </p:cBhvr>
                                      <p:to x="100000" y="100000"/>
                                    </p:animScale>
                                    <p:animScale>
                                      <p:cBhvr>
                                        <p:cTn id="28" dur="26">
                                          <p:stCondLst>
                                            <p:cond delay="1312"/>
                                          </p:stCondLst>
                                        </p:cTn>
                                        <p:tgtEl>
                                          <p:spTgt spid="9"/>
                                        </p:tgtEl>
                                      </p:cBhvr>
                                      <p:to x="100000" y="80000"/>
                                    </p:animScale>
                                    <p:animScale>
                                      <p:cBhvr>
                                        <p:cTn id="29" dur="166" decel="50000">
                                          <p:stCondLst>
                                            <p:cond delay="1338"/>
                                          </p:stCondLst>
                                        </p:cTn>
                                        <p:tgtEl>
                                          <p:spTgt spid="9"/>
                                        </p:tgtEl>
                                      </p:cBhvr>
                                      <p:to x="100000" y="100000"/>
                                    </p:animScale>
                                    <p:animScale>
                                      <p:cBhvr>
                                        <p:cTn id="30" dur="26">
                                          <p:stCondLst>
                                            <p:cond delay="1642"/>
                                          </p:stCondLst>
                                        </p:cTn>
                                        <p:tgtEl>
                                          <p:spTgt spid="9"/>
                                        </p:tgtEl>
                                      </p:cBhvr>
                                      <p:to x="100000" y="90000"/>
                                    </p:animScale>
                                    <p:animScale>
                                      <p:cBhvr>
                                        <p:cTn id="31" dur="166" decel="50000">
                                          <p:stCondLst>
                                            <p:cond delay="1668"/>
                                          </p:stCondLst>
                                        </p:cTn>
                                        <p:tgtEl>
                                          <p:spTgt spid="9"/>
                                        </p:tgtEl>
                                      </p:cBhvr>
                                      <p:to x="100000" y="100000"/>
                                    </p:animScale>
                                    <p:animScale>
                                      <p:cBhvr>
                                        <p:cTn id="32" dur="26">
                                          <p:stCondLst>
                                            <p:cond delay="1808"/>
                                          </p:stCondLst>
                                        </p:cTn>
                                        <p:tgtEl>
                                          <p:spTgt spid="9"/>
                                        </p:tgtEl>
                                      </p:cBhvr>
                                      <p:to x="100000" y="95000"/>
                                    </p:animScale>
                                    <p:animScale>
                                      <p:cBhvr>
                                        <p:cTn id="33" dur="166" decel="50000">
                                          <p:stCondLst>
                                            <p:cond delay="1834"/>
                                          </p:stCondLst>
                                        </p:cTn>
                                        <p:tgtEl>
                                          <p:spTgt spid="9"/>
                                        </p:tgtEl>
                                      </p:cBhvr>
                                      <p:to x="100000" y="100000"/>
                                    </p:animScale>
                                  </p:childTnLst>
                                </p:cTn>
                              </p:par>
                              <p:par>
                                <p:cTn id="34" presetID="53" presetClass="entr" presetSubtype="16" fill="hold" nodeType="withEffect">
                                  <p:stCondLst>
                                    <p:cond delay="0"/>
                                  </p:stCondLst>
                                  <p:childTnLst>
                                    <p:set>
                                      <p:cBhvr>
                                        <p:cTn id="35" dur="1" fill="hold">
                                          <p:stCondLst>
                                            <p:cond delay="0"/>
                                          </p:stCondLst>
                                        </p:cTn>
                                        <p:tgtEl>
                                          <p:spTgt spid="3076"/>
                                        </p:tgtEl>
                                        <p:attrNameLst>
                                          <p:attrName>style.visibility</p:attrName>
                                        </p:attrNameLst>
                                      </p:cBhvr>
                                      <p:to>
                                        <p:strVal val="visible"/>
                                      </p:to>
                                    </p:set>
                                    <p:anim calcmode="lin" valueType="num">
                                      <p:cBhvr>
                                        <p:cTn id="36" dur="500" fill="hold"/>
                                        <p:tgtEl>
                                          <p:spTgt spid="3076"/>
                                        </p:tgtEl>
                                        <p:attrNameLst>
                                          <p:attrName>ppt_w</p:attrName>
                                        </p:attrNameLst>
                                      </p:cBhvr>
                                      <p:tavLst>
                                        <p:tav tm="0">
                                          <p:val>
                                            <p:fltVal val="0"/>
                                          </p:val>
                                        </p:tav>
                                        <p:tav tm="100000">
                                          <p:val>
                                            <p:strVal val="#ppt_w"/>
                                          </p:val>
                                        </p:tav>
                                      </p:tavLst>
                                    </p:anim>
                                    <p:anim calcmode="lin" valueType="num">
                                      <p:cBhvr>
                                        <p:cTn id="37" dur="500" fill="hold"/>
                                        <p:tgtEl>
                                          <p:spTgt spid="3076"/>
                                        </p:tgtEl>
                                        <p:attrNameLst>
                                          <p:attrName>ppt_h</p:attrName>
                                        </p:attrNameLst>
                                      </p:cBhvr>
                                      <p:tavLst>
                                        <p:tav tm="0">
                                          <p:val>
                                            <p:fltVal val="0"/>
                                          </p:val>
                                        </p:tav>
                                        <p:tav tm="100000">
                                          <p:val>
                                            <p:strVal val="#ppt_h"/>
                                          </p:val>
                                        </p:tav>
                                      </p:tavLst>
                                    </p:anim>
                                    <p:animEffect transition="in" filter="fade">
                                      <p:cBhvr>
                                        <p:cTn id="38" dur="5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9" grpId="0"/>
    </p:bldLst>
  </p:timing>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51520" y="274638"/>
            <a:ext cx="8650932" cy="1143000"/>
          </a:xfrm>
        </p:spPr>
        <p:txBody>
          <a:bodyPr/>
          <a:lstStyle/>
          <a:p>
            <a:r>
              <a:rPr lang="es-ES_tradnl" dirty="0"/>
              <a:t>Caso real: Recreativa </a:t>
            </a:r>
            <a:r>
              <a:rPr lang="es-ES_tradnl" dirty="0" err="1"/>
              <a:t>World</a:t>
            </a:r>
            <a:r>
              <a:rPr lang="es-ES_tradnl" dirty="0"/>
              <a:t> Rally</a:t>
            </a:r>
            <a:endParaRPr lang="es-ES" dirty="0"/>
          </a:p>
        </p:txBody>
      </p:sp>
      <p:sp>
        <p:nvSpPr>
          <p:cNvPr id="3" name="2 Marcador de contenido"/>
          <p:cNvSpPr>
            <a:spLocks noGrp="1"/>
          </p:cNvSpPr>
          <p:nvPr>
            <p:ph idx="1"/>
          </p:nvPr>
        </p:nvSpPr>
        <p:spPr>
          <a:xfrm>
            <a:off x="106711" y="1591344"/>
            <a:ext cx="8892480" cy="5006007"/>
          </a:xfrm>
        </p:spPr>
        <p:txBody>
          <a:bodyPr/>
          <a:lstStyle/>
          <a:p>
            <a:r>
              <a:rPr lang="es-ES_tradnl" sz="2800" dirty="0"/>
              <a:t>Recreativa </a:t>
            </a:r>
            <a:r>
              <a:rPr lang="es-ES_tradnl" sz="2800" dirty="0" err="1"/>
              <a:t>World</a:t>
            </a:r>
            <a:r>
              <a:rPr lang="es-ES_tradnl" sz="2800" dirty="0"/>
              <a:t> Rally </a:t>
            </a:r>
            <a:r>
              <a:rPr lang="es-ES_tradnl" sz="2800" dirty="0" err="1"/>
              <a:t>Championship</a:t>
            </a:r>
            <a:r>
              <a:rPr lang="es-ES_tradnl" sz="2800" dirty="0"/>
              <a:t> (</a:t>
            </a:r>
            <a:r>
              <a:rPr lang="es-ES_tradnl" sz="2800" dirty="0" err="1"/>
              <a:t>Gaelco</a:t>
            </a:r>
            <a:r>
              <a:rPr lang="es-ES_tradnl" sz="2800" dirty="0"/>
              <a:t> 1993)</a:t>
            </a:r>
          </a:p>
          <a:p>
            <a:r>
              <a:rPr lang="es-ES_tradnl" sz="2800" dirty="0"/>
              <a:t>Protección </a:t>
            </a:r>
            <a:r>
              <a:rPr lang="es-ES_tradnl" sz="2800" dirty="0" err="1"/>
              <a:t>anticopia</a:t>
            </a:r>
            <a:r>
              <a:rPr lang="es-ES_tradnl" sz="2800" dirty="0"/>
              <a:t> que nadie conseguía romper</a:t>
            </a:r>
          </a:p>
          <a:p>
            <a:pPr lvl="1"/>
            <a:r>
              <a:rPr lang="es-ES_tradnl" sz="2400" dirty="0" err="1"/>
              <a:t>ROMs</a:t>
            </a:r>
            <a:r>
              <a:rPr lang="es-ES_tradnl" sz="2400" dirty="0"/>
              <a:t> encriptadas + chip </a:t>
            </a:r>
            <a:r>
              <a:rPr lang="es-ES_tradnl" sz="2400" dirty="0" err="1"/>
              <a:t>desencriptador</a:t>
            </a:r>
            <a:r>
              <a:rPr lang="es-ES_tradnl" sz="2400" dirty="0"/>
              <a:t> + batería suicida</a:t>
            </a:r>
          </a:p>
          <a:p>
            <a:pPr lvl="2"/>
            <a:r>
              <a:rPr lang="es-ES_tradnl" sz="2000" dirty="0"/>
              <a:t>Al intentar acceder a las ROM, al chip de protección, acabarse la batería </a:t>
            </a:r>
            <a:r>
              <a:rPr lang="es-ES_tradnl" sz="2000" dirty="0">
                <a:sym typeface="Wingdings" panose="05000000000000000000" pitchFamily="2" charset="2"/>
              </a:rPr>
              <a:t> tensión</a:t>
            </a:r>
            <a:r>
              <a:rPr lang="es-ES_tradnl" sz="2000" dirty="0">
                <a:sym typeface="Wingdings 3"/>
              </a:rPr>
              <a:t></a:t>
            </a:r>
            <a:r>
              <a:rPr lang="es-ES_tradnl" sz="2000" dirty="0">
                <a:sym typeface="Wingdings" panose="05000000000000000000" pitchFamily="2" charset="2"/>
              </a:rPr>
              <a:t>  borrado clave </a:t>
            </a:r>
            <a:r>
              <a:rPr lang="es-ES_tradnl" sz="2000" dirty="0" err="1">
                <a:sym typeface="Wingdings" panose="05000000000000000000" pitchFamily="2" charset="2"/>
              </a:rPr>
              <a:t>desencript</a:t>
            </a:r>
            <a:r>
              <a:rPr lang="es-ES_tradnl" sz="2000" dirty="0">
                <a:sym typeface="Wingdings" panose="05000000000000000000" pitchFamily="2" charset="2"/>
              </a:rPr>
              <a:t>  datos corruptos</a:t>
            </a:r>
          </a:p>
          <a:p>
            <a:pPr lvl="2"/>
            <a:r>
              <a:rPr lang="es-ES_tradnl" sz="2000" dirty="0"/>
              <a:t>8 meses de trabajo </a:t>
            </a:r>
            <a:r>
              <a:rPr lang="es-ES_tradnl" sz="2000" dirty="0">
                <a:sym typeface="Wingdings" panose="05000000000000000000" pitchFamily="2" charset="2"/>
              </a:rPr>
              <a:t> </a:t>
            </a:r>
            <a:r>
              <a:rPr lang="es-ES_tradnl" sz="2000" dirty="0"/>
              <a:t>el único juego </a:t>
            </a:r>
            <a:r>
              <a:rPr lang="es-ES_tradnl" sz="2000" dirty="0" err="1"/>
              <a:t>arcade</a:t>
            </a:r>
            <a:r>
              <a:rPr lang="es-ES_tradnl" sz="2000" dirty="0"/>
              <a:t> sin piratear!!!</a:t>
            </a:r>
          </a:p>
          <a:p>
            <a:pPr lvl="1"/>
            <a:r>
              <a:rPr lang="es-ES_tradnl" sz="2400" dirty="0"/>
              <a:t>Imposible conseguir una emulación fiel al 100% </a:t>
            </a:r>
            <a:endParaRPr lang="es-ES" sz="2400" dirty="0"/>
          </a:p>
        </p:txBody>
      </p:sp>
      <p:pic>
        <p:nvPicPr>
          <p:cNvPr id="2050" name="Picture 2" descr="http://elpixeblogdepedja.com/wp-content/uploads/2008/05/world_rall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4725144"/>
            <a:ext cx="3086056" cy="1944216"/>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61458" y="5247282"/>
            <a:ext cx="3437733" cy="10620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3" name="Picture 5" descr="http://static.guiainfantil.com/pictures/1186-4-dibujo-para-pintar-de-nube-con-rayos.jpg?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95936" y="5085184"/>
            <a:ext cx="1306116" cy="13061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1295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51"/>
                                        </p:tgtEl>
                                        <p:attrNameLst>
                                          <p:attrName>style.visibility</p:attrName>
                                        </p:attrNameLst>
                                      </p:cBhvr>
                                      <p:to>
                                        <p:strVal val="visible"/>
                                      </p:to>
                                    </p:set>
                                    <p:animEffect transition="in" filter="fade">
                                      <p:cBhvr>
                                        <p:cTn id="7" dur="500"/>
                                        <p:tgtEl>
                                          <p:spTgt spid="205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53"/>
                                        </p:tgtEl>
                                        <p:attrNameLst>
                                          <p:attrName>style.visibility</p:attrName>
                                        </p:attrNameLst>
                                      </p:cBhvr>
                                      <p:to>
                                        <p:strVal val="visible"/>
                                      </p:to>
                                    </p:set>
                                    <p:animEffect transition="in" filter="fade">
                                      <p:cBhvr>
                                        <p:cTn id="12" dur="500"/>
                                        <p:tgtEl>
                                          <p:spTgt spid="20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DSC05688.JPG (1600×12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512" y="-450"/>
            <a:ext cx="9102891" cy="6827168"/>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mccloud.gbplanet.net/wp-content/uploads/2011/08/Touch-and-Go-PCB_03-640x48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692696"/>
            <a:ext cx="6096000" cy="457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8900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100"/>
                                        </p:tgtEl>
                                        <p:attrNameLst>
                                          <p:attrName>style.visibility</p:attrName>
                                        </p:attrNameLst>
                                      </p:cBhvr>
                                      <p:to>
                                        <p:strVal val="visible"/>
                                      </p:to>
                                    </p:set>
                                    <p:anim calcmode="lin" valueType="num">
                                      <p:cBhvr>
                                        <p:cTn id="7" dur="500" fill="hold"/>
                                        <p:tgtEl>
                                          <p:spTgt spid="4100"/>
                                        </p:tgtEl>
                                        <p:attrNameLst>
                                          <p:attrName>ppt_w</p:attrName>
                                        </p:attrNameLst>
                                      </p:cBhvr>
                                      <p:tavLst>
                                        <p:tav tm="0">
                                          <p:val>
                                            <p:fltVal val="0"/>
                                          </p:val>
                                        </p:tav>
                                        <p:tav tm="100000">
                                          <p:val>
                                            <p:strVal val="#ppt_w"/>
                                          </p:val>
                                        </p:tav>
                                      </p:tavLst>
                                    </p:anim>
                                    <p:anim calcmode="lin" valueType="num">
                                      <p:cBhvr>
                                        <p:cTn id="8" dur="500" fill="hold"/>
                                        <p:tgtEl>
                                          <p:spTgt spid="4100"/>
                                        </p:tgtEl>
                                        <p:attrNameLst>
                                          <p:attrName>ppt_h</p:attrName>
                                        </p:attrNameLst>
                                      </p:cBhvr>
                                      <p:tavLst>
                                        <p:tav tm="0">
                                          <p:val>
                                            <p:fltVal val="0"/>
                                          </p:val>
                                        </p:tav>
                                        <p:tav tm="100000">
                                          <p:val>
                                            <p:strVal val="#ppt_h"/>
                                          </p:val>
                                        </p:tav>
                                      </p:tavLst>
                                    </p:anim>
                                    <p:animEffect transition="in" filter="fade">
                                      <p:cBhvr>
                                        <p:cTn id="9" dur="500"/>
                                        <p:tgtEl>
                                          <p:spTgt spid="4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Lleida </a:t>
            </a:r>
            <a:r>
              <a:rPr lang="es-ES_tradnl" dirty="0" err="1"/>
              <a:t>Lan</a:t>
            </a:r>
            <a:r>
              <a:rPr lang="es-ES_tradnl" dirty="0"/>
              <a:t> </a:t>
            </a:r>
            <a:r>
              <a:rPr lang="es-ES_tradnl" dirty="0" err="1"/>
              <a:t>Party</a:t>
            </a:r>
            <a:r>
              <a:rPr lang="es-ES_tradnl" dirty="0"/>
              <a:t> 5 (2008)</a:t>
            </a:r>
            <a:endParaRPr lang="es-ES" dirty="0"/>
          </a:p>
        </p:txBody>
      </p:sp>
      <p:sp>
        <p:nvSpPr>
          <p:cNvPr id="3" name="2 Marcador de contenido"/>
          <p:cNvSpPr>
            <a:spLocks noGrp="1"/>
          </p:cNvSpPr>
          <p:nvPr>
            <p:ph idx="1"/>
          </p:nvPr>
        </p:nvSpPr>
        <p:spPr>
          <a:xfrm>
            <a:off x="457200" y="1600200"/>
            <a:ext cx="7571184" cy="3340968"/>
          </a:xfrm>
        </p:spPr>
        <p:txBody>
          <a:bodyPr/>
          <a:lstStyle/>
          <a:p>
            <a:r>
              <a:rPr lang="es-ES_tradnl" sz="2800" dirty="0"/>
              <a:t>Mesa redonda “Recreando sueños: el yin y el yang de las máquinas </a:t>
            </a:r>
            <a:r>
              <a:rPr lang="es-ES_tradnl" sz="2800" dirty="0" err="1"/>
              <a:t>arcade</a:t>
            </a:r>
            <a:r>
              <a:rPr lang="es-ES_tradnl" sz="2800" dirty="0"/>
              <a:t>”</a:t>
            </a:r>
          </a:p>
          <a:p>
            <a:pPr lvl="1"/>
            <a:endParaRPr lang="es-ES_tradnl" sz="2400" dirty="0"/>
          </a:p>
          <a:p>
            <a:pPr marL="0" indent="0">
              <a:buNone/>
            </a:pPr>
            <a:endParaRPr lang="es-ES_tradnl" sz="2800" dirty="0"/>
          </a:p>
        </p:txBody>
      </p:sp>
      <p:pic>
        <p:nvPicPr>
          <p:cNvPr id="5122" name="Picture 2" descr="http://www.retroeuskal.org/es/system/files/RetroLleida08/img_253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7584" y="2564904"/>
            <a:ext cx="4032448" cy="3024337"/>
          </a:xfrm>
          <a:prstGeom prst="rect">
            <a:avLst/>
          </a:prstGeom>
          <a:noFill/>
          <a:extLst>
            <a:ext uri="{909E8E84-426E-40DD-AFC4-6F175D3DCCD1}">
              <a14:hiddenFill xmlns:a14="http://schemas.microsoft.com/office/drawing/2010/main">
                <a:solidFill>
                  <a:srgbClr val="FFFFFF"/>
                </a:solidFill>
              </a14:hiddenFill>
            </a:ext>
          </a:extLst>
        </p:spPr>
      </p:pic>
      <p:sp>
        <p:nvSpPr>
          <p:cNvPr id="5" name="2 Marcador de contenido"/>
          <p:cNvSpPr txBox="1">
            <a:spLocks/>
          </p:cNvSpPr>
          <p:nvPr/>
        </p:nvSpPr>
        <p:spPr bwMode="auto">
          <a:xfrm>
            <a:off x="4595027" y="2852936"/>
            <a:ext cx="4538464" cy="2975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hlink"/>
              </a:buClr>
              <a:buFont typeface="Wingdings" pitchFamily="2" charset="2"/>
              <a:buBlip>
                <a:blip r:embed="rId3"/>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5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Blip>
                <a:blip r:embed="rId3"/>
              </a:buBlip>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folHlink"/>
              </a:buClr>
              <a:buSzPct val="5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Blip>
                <a:blip r:embed="rId3"/>
              </a:buBlip>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Blip>
                <a:blip r:embed="rId3"/>
              </a:buBlip>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Blip>
                <a:blip r:embed="rId3"/>
              </a:buBlip>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Blip>
                <a:blip r:embed="rId3"/>
              </a:buBlip>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Blip>
                <a:blip r:embed="rId3"/>
              </a:buBlip>
              <a:defRPr sz="2000">
                <a:solidFill>
                  <a:schemeClr val="tx1"/>
                </a:solidFill>
                <a:effectLst>
                  <a:outerShdw blurRad="38100" dist="38100" dir="2700000" algn="tl">
                    <a:srgbClr val="000000"/>
                  </a:outerShdw>
                </a:effectLst>
                <a:latin typeface="+mn-lt"/>
              </a:defRPr>
            </a:lvl9pPr>
          </a:lstStyle>
          <a:p>
            <a:pPr lvl="1"/>
            <a:r>
              <a:rPr lang="es-ES_tradnl" sz="2400" dirty="0"/>
              <a:t>David Guaita</a:t>
            </a:r>
          </a:p>
          <a:p>
            <a:pPr lvl="2"/>
            <a:r>
              <a:rPr lang="es-ES_tradnl" sz="2000" dirty="0"/>
              <a:t>Director “</a:t>
            </a:r>
            <a:r>
              <a:rPr lang="es-ES_tradnl" sz="2000" dirty="0" err="1"/>
              <a:t>Jugones</a:t>
            </a:r>
            <a:r>
              <a:rPr lang="es-ES_tradnl" sz="2000" dirty="0"/>
              <a:t>” (Canal+)</a:t>
            </a:r>
          </a:p>
          <a:p>
            <a:pPr lvl="1"/>
            <a:r>
              <a:rPr lang="es-ES_tradnl" sz="2400" dirty="0"/>
              <a:t>Javier Valero</a:t>
            </a:r>
          </a:p>
          <a:p>
            <a:pPr lvl="2"/>
            <a:r>
              <a:rPr lang="es-ES_tradnl" sz="2000" dirty="0"/>
              <a:t>Socio fundador </a:t>
            </a:r>
            <a:r>
              <a:rPr lang="es-ES_tradnl" sz="2000" dirty="0" err="1"/>
              <a:t>Gaelco</a:t>
            </a:r>
            <a:endParaRPr lang="es-ES_tradnl" sz="2000" dirty="0"/>
          </a:p>
          <a:p>
            <a:pPr lvl="1"/>
            <a:r>
              <a:rPr lang="es-ES_tradnl" sz="2400" dirty="0"/>
              <a:t>Miguel A. “</a:t>
            </a:r>
            <a:r>
              <a:rPr lang="es-ES_tradnl" sz="2400" dirty="0" err="1"/>
              <a:t>ElSemi</a:t>
            </a:r>
            <a:r>
              <a:rPr lang="es-ES_tradnl" sz="2400" dirty="0"/>
              <a:t>” Horna</a:t>
            </a:r>
          </a:p>
          <a:p>
            <a:pPr lvl="2"/>
            <a:r>
              <a:rPr lang="es-ES_tradnl" sz="2000" dirty="0"/>
              <a:t> proyecto MAME</a:t>
            </a:r>
          </a:p>
        </p:txBody>
      </p:sp>
      <p:pic>
        <p:nvPicPr>
          <p:cNvPr id="5124" name="Picture 4" descr="Inici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68509" y="5805175"/>
            <a:ext cx="4095750" cy="9810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0876731"/>
      </p:ext>
    </p:extLst>
  </p:cSld>
  <p:clrMapOvr>
    <a:masterClrMapping/>
  </p:clrMapOvr>
  <p:timing>
    <p:tnLst>
      <p:par>
        <p:cTn id="1" dur="indefinite" restart="never" nodeType="tmRoot"/>
      </p:par>
    </p:tnLst>
  </p:timing>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274638"/>
            <a:ext cx="8064896" cy="1143000"/>
          </a:xfrm>
        </p:spPr>
        <p:txBody>
          <a:bodyPr/>
          <a:lstStyle/>
          <a:p>
            <a:r>
              <a:rPr lang="es-ES_tradnl" dirty="0"/>
              <a:t>Cronología del milagro</a:t>
            </a:r>
            <a:endParaRPr lang="es-ES" dirty="0"/>
          </a:p>
        </p:txBody>
      </p:sp>
      <p:sp>
        <p:nvSpPr>
          <p:cNvPr id="3" name="2 Marcador de contenido"/>
          <p:cNvSpPr>
            <a:spLocks noGrp="1"/>
          </p:cNvSpPr>
          <p:nvPr>
            <p:ph idx="1"/>
          </p:nvPr>
        </p:nvSpPr>
        <p:spPr>
          <a:xfrm>
            <a:off x="395535" y="1819725"/>
            <a:ext cx="8424937" cy="2833411"/>
          </a:xfrm>
        </p:spPr>
        <p:txBody>
          <a:bodyPr/>
          <a:lstStyle/>
          <a:p>
            <a:r>
              <a:rPr lang="es-ES_tradnl" sz="2800" dirty="0"/>
              <a:t>27-04-2008: Lo que ocurrió… es mejor </a:t>
            </a:r>
            <a:r>
              <a:rPr lang="es-ES_tradnl" sz="2800" dirty="0">
                <a:hlinkClick r:id="rId2" action="ppaction://hlinkfile"/>
              </a:rPr>
              <a:t>verlo</a:t>
            </a:r>
            <a:r>
              <a:rPr lang="es-ES_tradnl" sz="2800" dirty="0"/>
              <a:t>!</a:t>
            </a:r>
          </a:p>
          <a:p>
            <a:pPr lvl="1"/>
            <a:r>
              <a:rPr lang="es-ES_tradnl" sz="2400" dirty="0"/>
              <a:t>esa noche </a:t>
            </a:r>
            <a:r>
              <a:rPr lang="es-ES_tradnl" sz="2400" dirty="0" err="1"/>
              <a:t>Elsemi</a:t>
            </a:r>
            <a:r>
              <a:rPr lang="es-ES_tradnl" sz="2400" dirty="0"/>
              <a:t> analizó el pendrive y quedó contento con lo que vio</a:t>
            </a:r>
          </a:p>
          <a:p>
            <a:pPr lvl="1"/>
            <a:r>
              <a:rPr lang="es-ES_tradnl" sz="2400" dirty="0"/>
              <a:t>a la mañana siguiente ya entendía todo su contenido</a:t>
            </a:r>
          </a:p>
          <a:p>
            <a:endParaRPr lang="es-ES_tradnl" sz="2800" dirty="0">
              <a:hlinkClick r:id="rId3"/>
            </a:endParaRPr>
          </a:p>
          <a:p>
            <a:r>
              <a:rPr lang="es-ES_tradnl" sz="2800" dirty="0">
                <a:hlinkClick r:id="rId3"/>
              </a:rPr>
              <a:t>5-05-2008</a:t>
            </a:r>
            <a:r>
              <a:rPr lang="es-ES_tradnl" sz="2800" dirty="0"/>
              <a:t>: Análisis del código del chip Dallas</a:t>
            </a:r>
            <a:endParaRPr lang="es-ES_tradnl" sz="2800" dirty="0">
              <a:hlinkClick r:id="rId4"/>
            </a:endParaRPr>
          </a:p>
          <a:p>
            <a:r>
              <a:rPr lang="es-ES_tradnl" sz="2800" dirty="0">
                <a:hlinkClick r:id="rId4"/>
              </a:rPr>
              <a:t>7-05-2008</a:t>
            </a:r>
            <a:r>
              <a:rPr lang="es-ES_tradnl" sz="2800" dirty="0"/>
              <a:t>: Emulador Dallas listo</a:t>
            </a:r>
          </a:p>
        </p:txBody>
      </p:sp>
      <p:sp>
        <p:nvSpPr>
          <p:cNvPr id="5" name="2 Marcador de contenido"/>
          <p:cNvSpPr txBox="1">
            <a:spLocks/>
          </p:cNvSpPr>
          <p:nvPr/>
        </p:nvSpPr>
        <p:spPr bwMode="auto">
          <a:xfrm>
            <a:off x="395536" y="5616887"/>
            <a:ext cx="8599075" cy="6924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hlink"/>
              </a:buClr>
              <a:buFont typeface="Wingdings" pitchFamily="2" charset="2"/>
              <a:buBlip>
                <a:blip r:embed="rId5"/>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5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Blip>
                <a:blip r:embed="rId5"/>
              </a:buBlip>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folHlink"/>
              </a:buClr>
              <a:buSzPct val="5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Blip>
                <a:blip r:embed="rId5"/>
              </a:buBlip>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Blip>
                <a:blip r:embed="rId5"/>
              </a:buBlip>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Blip>
                <a:blip r:embed="rId5"/>
              </a:buBlip>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Blip>
                <a:blip r:embed="rId5"/>
              </a:buBlip>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Blip>
                <a:blip r:embed="rId5"/>
              </a:buBlip>
              <a:defRPr sz="2000">
                <a:solidFill>
                  <a:schemeClr val="tx1"/>
                </a:solidFill>
                <a:effectLst>
                  <a:outerShdw blurRad="38100" dist="38100" dir="2700000" algn="tl">
                    <a:srgbClr val="000000"/>
                  </a:outerShdw>
                </a:effectLst>
                <a:latin typeface="+mn-lt"/>
              </a:defRPr>
            </a:lvl9pPr>
          </a:lstStyle>
          <a:p>
            <a:r>
              <a:rPr lang="es-ES_tradnl" sz="2800" kern="0" dirty="0">
                <a:hlinkClick r:id="rId6"/>
              </a:rPr>
              <a:t>12-05-2008</a:t>
            </a:r>
            <a:r>
              <a:rPr lang="es-ES_tradnl" sz="2800" kern="0" dirty="0"/>
              <a:t>: Emulación completa!!</a:t>
            </a:r>
            <a:endParaRPr lang="es-ES" sz="2800" kern="0" dirty="0"/>
          </a:p>
        </p:txBody>
      </p:sp>
      <p:pic>
        <p:nvPicPr>
          <p:cNvPr id="4" name="Picture 2" descr="http://www.manuelabadia.com/blog/content/binary/wrally1.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67545" y="1751306"/>
            <a:ext cx="4392487" cy="2803716"/>
          </a:xfrm>
          <a:prstGeom prst="rect">
            <a:avLst/>
          </a:prstGeom>
          <a:noFill/>
          <a:extLst>
            <a:ext uri="{909E8E84-426E-40DD-AFC4-6F175D3DCCD1}">
              <a14:hiddenFill xmlns:a14="http://schemas.microsoft.com/office/drawing/2010/main">
                <a:solidFill>
                  <a:srgbClr val="FFFFFF"/>
                </a:solidFill>
              </a14:hiddenFill>
            </a:ext>
          </a:extLst>
        </p:spPr>
      </p:pic>
      <p:sp>
        <p:nvSpPr>
          <p:cNvPr id="8" name="2 Marcador de contenido"/>
          <p:cNvSpPr txBox="1">
            <a:spLocks/>
          </p:cNvSpPr>
          <p:nvPr/>
        </p:nvSpPr>
        <p:spPr bwMode="auto">
          <a:xfrm>
            <a:off x="395536" y="5112831"/>
            <a:ext cx="8599075" cy="6924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hlink"/>
              </a:buClr>
              <a:buFont typeface="Wingdings" pitchFamily="2" charset="2"/>
              <a:buBlip>
                <a:blip r:embed="rId5"/>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5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Blip>
                <a:blip r:embed="rId5"/>
              </a:buBlip>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folHlink"/>
              </a:buClr>
              <a:buSzPct val="5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Blip>
                <a:blip r:embed="rId5"/>
              </a:buBlip>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Blip>
                <a:blip r:embed="rId5"/>
              </a:buBlip>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Blip>
                <a:blip r:embed="rId5"/>
              </a:buBlip>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Blip>
                <a:blip r:embed="rId5"/>
              </a:buBlip>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Blip>
                <a:blip r:embed="rId5"/>
              </a:buBlip>
              <a:defRPr sz="2000">
                <a:solidFill>
                  <a:schemeClr val="tx1"/>
                </a:solidFill>
                <a:effectLst>
                  <a:outerShdw blurRad="38100" dist="38100" dir="2700000" algn="tl">
                    <a:srgbClr val="000000"/>
                  </a:outerShdw>
                </a:effectLst>
                <a:latin typeface="+mn-lt"/>
              </a:defRPr>
            </a:lvl9pPr>
          </a:lstStyle>
          <a:p>
            <a:r>
              <a:rPr lang="es-ES_tradnl" sz="2800" dirty="0">
                <a:hlinkClick r:id="rId8"/>
              </a:rPr>
              <a:t>10-05-2008</a:t>
            </a:r>
            <a:r>
              <a:rPr lang="es-ES_tradnl" sz="2800" dirty="0"/>
              <a:t>: Versión </a:t>
            </a:r>
            <a:r>
              <a:rPr lang="es-ES_tradnl" sz="2800" dirty="0" err="1"/>
              <a:t>jugable</a:t>
            </a:r>
            <a:r>
              <a:rPr lang="es-ES_tradnl" sz="2800" dirty="0"/>
              <a:t> (con fallos gráficos)</a:t>
            </a:r>
          </a:p>
        </p:txBody>
      </p:sp>
      <p:pic>
        <p:nvPicPr>
          <p:cNvPr id="6146" name="Picture 2" descr="http://www.manuelabadia.com/blog/content/binary/0003.pn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131840" y="1433456"/>
            <a:ext cx="5667029" cy="3617253"/>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http://www.manuelabadia.com/blog/content/binary/wrpic6.pn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137967" y="1318324"/>
            <a:ext cx="6818409" cy="42985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8201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500"/>
                                        <p:tgtEl>
                                          <p:spTgt spid="4"/>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8">
                                            <p:txEl>
                                              <p:pRg st="0" end="0"/>
                                            </p:txEl>
                                          </p:spTgt>
                                        </p:tgtEl>
                                        <p:attrNameLst>
                                          <p:attrName>style.visibility</p:attrName>
                                        </p:attrNameLst>
                                      </p:cBhvr>
                                      <p:to>
                                        <p:strVal val="visible"/>
                                      </p:to>
                                    </p:set>
                                    <p:animEffect transition="in" filter="fade">
                                      <p:cBhvr>
                                        <p:cTn id="37" dur="500"/>
                                        <p:tgtEl>
                                          <p:spTgt spid="8">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6146"/>
                                        </p:tgtEl>
                                        <p:attrNameLst>
                                          <p:attrName>style.visibility</p:attrName>
                                        </p:attrNameLst>
                                      </p:cBhvr>
                                      <p:to>
                                        <p:strVal val="visible"/>
                                      </p:to>
                                    </p:set>
                                    <p:animEffect transition="in" filter="fade">
                                      <p:cBhvr>
                                        <p:cTn id="42" dur="500"/>
                                        <p:tgtEl>
                                          <p:spTgt spid="6146"/>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5">
                                            <p:txEl>
                                              <p:pRg st="0" end="0"/>
                                            </p:txEl>
                                          </p:spTgt>
                                        </p:tgtEl>
                                        <p:attrNameLst>
                                          <p:attrName>style.visibility</p:attrName>
                                        </p:attrNameLst>
                                      </p:cBhvr>
                                      <p:to>
                                        <p:strVal val="visible"/>
                                      </p:to>
                                    </p:set>
                                    <p:animEffect transition="in" filter="fade">
                                      <p:cBhvr>
                                        <p:cTn id="47" dur="500"/>
                                        <p:tgtEl>
                                          <p:spTgt spid="5">
                                            <p:txEl>
                                              <p:pRg st="0" end="0"/>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6148"/>
                                        </p:tgtEl>
                                        <p:attrNameLst>
                                          <p:attrName>style.visibility</p:attrName>
                                        </p:attrNameLst>
                                      </p:cBhvr>
                                      <p:to>
                                        <p:strVal val="visible"/>
                                      </p:to>
                                    </p:set>
                                    <p:animEffect transition="in" filter="fade">
                                      <p:cBhvr>
                                        <p:cTn id="52" dur="500"/>
                                        <p:tgtEl>
                                          <p:spTgt spid="61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p:bldP spid="5" grpId="0" build="p" bldLvl="2"/>
      <p:bldP spid="8" grpId="0" build="p" bldLvl="2"/>
    </p:bldLst>
  </p:timing>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n-US" dirty="0" err="1"/>
              <a:t>Consecuencias</a:t>
            </a:r>
            <a:endParaRPr lang="en-US" dirty="0"/>
          </a:p>
        </p:txBody>
      </p:sp>
      <p:sp>
        <p:nvSpPr>
          <p:cNvPr id="3" name="2 Marcador de contenido"/>
          <p:cNvSpPr>
            <a:spLocks noGrp="1"/>
          </p:cNvSpPr>
          <p:nvPr>
            <p:ph idx="1"/>
          </p:nvPr>
        </p:nvSpPr>
        <p:spPr>
          <a:xfrm>
            <a:off x="467544" y="1556792"/>
            <a:ext cx="8568952" cy="5184576"/>
          </a:xfrm>
        </p:spPr>
        <p:txBody>
          <a:bodyPr/>
          <a:lstStyle/>
          <a:p>
            <a:r>
              <a:rPr lang="en-US" dirty="0" err="1"/>
              <a:t>Poder</a:t>
            </a:r>
            <a:r>
              <a:rPr lang="en-US" dirty="0"/>
              <a:t> </a:t>
            </a:r>
            <a:r>
              <a:rPr lang="en-US" dirty="0" err="1"/>
              <a:t>disfrutar</a:t>
            </a:r>
            <a:r>
              <a:rPr lang="en-US" dirty="0"/>
              <a:t> de </a:t>
            </a:r>
            <a:r>
              <a:rPr lang="en-US" dirty="0" err="1"/>
              <a:t>una</a:t>
            </a:r>
            <a:r>
              <a:rPr lang="en-US" dirty="0"/>
              <a:t> </a:t>
            </a:r>
            <a:r>
              <a:rPr lang="en-US" dirty="0" err="1"/>
              <a:t>emulación</a:t>
            </a:r>
            <a:r>
              <a:rPr lang="en-US" dirty="0"/>
              <a:t> 100% del </a:t>
            </a:r>
            <a:r>
              <a:rPr lang="en-US" dirty="0" err="1"/>
              <a:t>videojuego</a:t>
            </a:r>
            <a:endParaRPr lang="en-US" dirty="0"/>
          </a:p>
          <a:p>
            <a:r>
              <a:rPr lang="en-US" dirty="0" err="1"/>
              <a:t>Recuperación</a:t>
            </a:r>
            <a:r>
              <a:rPr lang="en-US" dirty="0"/>
              <a:t> de </a:t>
            </a:r>
            <a:r>
              <a:rPr lang="en-US" dirty="0" err="1"/>
              <a:t>placas</a:t>
            </a:r>
            <a:r>
              <a:rPr lang="en-US" dirty="0"/>
              <a:t> “</a:t>
            </a:r>
            <a:r>
              <a:rPr lang="en-US" dirty="0" err="1"/>
              <a:t>inservibles</a:t>
            </a:r>
            <a:r>
              <a:rPr lang="en-US" dirty="0"/>
              <a:t>”</a:t>
            </a:r>
          </a:p>
          <a:p>
            <a:pPr lvl="1"/>
            <a:r>
              <a:rPr lang="en-US" dirty="0" err="1"/>
              <a:t>Ahora</a:t>
            </a:r>
            <a:r>
              <a:rPr lang="en-US" dirty="0"/>
              <a:t> </a:t>
            </a:r>
            <a:r>
              <a:rPr lang="en-US" dirty="0" err="1"/>
              <a:t>conocemos</a:t>
            </a:r>
            <a:r>
              <a:rPr lang="en-US" dirty="0"/>
              <a:t> el </a:t>
            </a:r>
            <a:r>
              <a:rPr lang="en-US" dirty="0" err="1"/>
              <a:t>código</a:t>
            </a:r>
            <a:r>
              <a:rPr lang="en-US" dirty="0"/>
              <a:t> del chip Dallas</a:t>
            </a:r>
          </a:p>
          <a:p>
            <a:pPr lvl="2"/>
            <a:r>
              <a:rPr lang="en-US" dirty="0"/>
              <a:t>La clave de </a:t>
            </a:r>
            <a:r>
              <a:rPr lang="en-US" dirty="0" err="1"/>
              <a:t>desencriptación</a:t>
            </a:r>
            <a:r>
              <a:rPr lang="en-US" dirty="0"/>
              <a:t> del chip Dallas se </a:t>
            </a:r>
            <a:r>
              <a:rPr lang="en-US" dirty="0" err="1"/>
              <a:t>crea</a:t>
            </a:r>
            <a:r>
              <a:rPr lang="en-US" dirty="0"/>
              <a:t> </a:t>
            </a:r>
            <a:r>
              <a:rPr lang="en-US" dirty="0" err="1"/>
              <a:t>en</a:t>
            </a:r>
            <a:r>
              <a:rPr lang="en-US" dirty="0"/>
              <a:t> SRAM al </a:t>
            </a:r>
            <a:r>
              <a:rPr lang="en-US" dirty="0" err="1"/>
              <a:t>reprogramar</a:t>
            </a:r>
            <a:r>
              <a:rPr lang="en-US" dirty="0"/>
              <a:t> el chip</a:t>
            </a:r>
          </a:p>
          <a:p>
            <a:pPr lvl="2"/>
            <a:r>
              <a:rPr lang="en-US" dirty="0" err="1"/>
              <a:t>Cada</a:t>
            </a:r>
            <a:r>
              <a:rPr lang="en-US" dirty="0"/>
              <a:t> </a:t>
            </a:r>
            <a:r>
              <a:rPr lang="en-US" dirty="0" err="1"/>
              <a:t>instrucción</a:t>
            </a:r>
            <a:r>
              <a:rPr lang="en-US" dirty="0"/>
              <a:t> del </a:t>
            </a:r>
            <a:r>
              <a:rPr lang="en-US" dirty="0" err="1"/>
              <a:t>programa</a:t>
            </a:r>
            <a:r>
              <a:rPr lang="en-US" dirty="0"/>
              <a:t> se </a:t>
            </a:r>
            <a:r>
              <a:rPr lang="en-US" dirty="0" err="1"/>
              <a:t>desencripta</a:t>
            </a:r>
            <a:r>
              <a:rPr lang="en-US" dirty="0"/>
              <a:t> y </a:t>
            </a:r>
            <a:r>
              <a:rPr lang="en-US" dirty="0" err="1"/>
              <a:t>ejecuta</a:t>
            </a:r>
            <a:r>
              <a:rPr lang="en-US" dirty="0"/>
              <a:t> </a:t>
            </a:r>
            <a:r>
              <a:rPr lang="en-US" dirty="0" err="1"/>
              <a:t>una</a:t>
            </a:r>
            <a:r>
              <a:rPr lang="en-US" dirty="0"/>
              <a:t> a </a:t>
            </a:r>
            <a:r>
              <a:rPr lang="en-US" dirty="0" err="1"/>
              <a:t>una</a:t>
            </a:r>
            <a:r>
              <a:rPr lang="en-US" dirty="0"/>
              <a:t>, </a:t>
            </a:r>
            <a:r>
              <a:rPr lang="en-US" dirty="0" err="1"/>
              <a:t>en</a:t>
            </a:r>
            <a:r>
              <a:rPr lang="en-US" dirty="0"/>
              <a:t> </a:t>
            </a:r>
            <a:r>
              <a:rPr lang="en-US" dirty="0" err="1"/>
              <a:t>tiempo</a:t>
            </a:r>
            <a:r>
              <a:rPr lang="en-US" dirty="0"/>
              <a:t> de </a:t>
            </a:r>
            <a:r>
              <a:rPr lang="en-US" dirty="0" err="1"/>
              <a:t>ejecución</a:t>
            </a:r>
            <a:endParaRPr lang="en-US" dirty="0"/>
          </a:p>
          <a:p>
            <a:pPr lvl="1"/>
            <a:r>
              <a:rPr lang="en-US" dirty="0"/>
              <a:t>Con el </a:t>
            </a:r>
            <a:r>
              <a:rPr lang="en-US" dirty="0" err="1"/>
              <a:t>código</a:t>
            </a:r>
            <a:r>
              <a:rPr lang="en-US" dirty="0"/>
              <a:t> original no </a:t>
            </a:r>
            <a:r>
              <a:rPr lang="en-US" dirty="0" err="1"/>
              <a:t>encriptado</a:t>
            </a:r>
            <a:r>
              <a:rPr lang="en-US" dirty="0"/>
              <a:t> del </a:t>
            </a:r>
            <a:r>
              <a:rPr lang="en-US" dirty="0" err="1"/>
              <a:t>programa</a:t>
            </a:r>
            <a:r>
              <a:rPr lang="en-US" dirty="0"/>
              <a:t> </a:t>
            </a:r>
            <a:r>
              <a:rPr lang="en-US" dirty="0" err="1">
                <a:hlinkClick r:id="rId2" action="ppaction://hlinkfile"/>
              </a:rPr>
              <a:t>podemos</a:t>
            </a:r>
            <a:r>
              <a:rPr lang="en-US" dirty="0">
                <a:hlinkClick r:id="rId2" action="ppaction://hlinkfile"/>
              </a:rPr>
              <a:t> </a:t>
            </a:r>
            <a:r>
              <a:rPr lang="en-US" dirty="0" err="1">
                <a:hlinkClick r:id="rId2" action="ppaction://hlinkfile"/>
              </a:rPr>
              <a:t>reprogramar</a:t>
            </a:r>
            <a:r>
              <a:rPr lang="en-US" dirty="0">
                <a:hlinkClick r:id="rId2" action="ppaction://hlinkfile"/>
              </a:rPr>
              <a:t> el chip Dallas</a:t>
            </a:r>
            <a:endParaRPr lang="en-US" dirty="0"/>
          </a:p>
          <a:p>
            <a:pPr lvl="2"/>
            <a:r>
              <a:rPr lang="en-US" dirty="0"/>
              <a:t>… y las </a:t>
            </a:r>
            <a:r>
              <a:rPr lang="en-US" dirty="0" err="1"/>
              <a:t>placas</a:t>
            </a:r>
            <a:r>
              <a:rPr lang="en-US" dirty="0"/>
              <a:t> </a:t>
            </a:r>
            <a:r>
              <a:rPr lang="en-US" dirty="0" err="1"/>
              <a:t>bloqueadas</a:t>
            </a:r>
            <a:r>
              <a:rPr lang="en-US" dirty="0"/>
              <a:t> </a:t>
            </a:r>
            <a:r>
              <a:rPr lang="en-US" dirty="0" err="1"/>
              <a:t>vuelven</a:t>
            </a:r>
            <a:r>
              <a:rPr lang="en-US" dirty="0"/>
              <a:t> a la </a:t>
            </a:r>
            <a:r>
              <a:rPr lang="en-US" dirty="0" err="1"/>
              <a:t>vida</a:t>
            </a:r>
            <a:r>
              <a:rPr lang="en-US" dirty="0"/>
              <a:t>!!</a:t>
            </a:r>
          </a:p>
          <a:p>
            <a:pPr lvl="1"/>
            <a:endParaRPr lang="en-US" dirty="0"/>
          </a:p>
          <a:p>
            <a:pPr lvl="1"/>
            <a:endParaRPr lang="en-US" dirty="0"/>
          </a:p>
          <a:p>
            <a:pPr lvl="1"/>
            <a:endParaRPr lang="en-US" dirty="0"/>
          </a:p>
        </p:txBody>
      </p:sp>
    </p:spTree>
    <p:extLst>
      <p:ext uri="{BB962C8B-B14F-4D97-AF65-F5344CB8AC3E}">
        <p14:creationId xmlns:p14="http://schemas.microsoft.com/office/powerpoint/2010/main" val="2204454959"/>
      </p:ext>
    </p:extLst>
  </p:cSld>
  <p:clrMapOvr>
    <a:masterClrMapping/>
  </p:clrMapOvr>
  <p:timing>
    <p:tnLst>
      <p:par>
        <p:cTn id="1" dur="indefinite" restart="never" nodeType="tmRoot"/>
      </p:par>
    </p:tnLst>
  </p:timing>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sz="quarter"/>
          </p:nvPr>
        </p:nvSpPr>
        <p:spPr/>
        <p:txBody>
          <a:bodyPr/>
          <a:lstStyle/>
          <a:p>
            <a:r>
              <a:rPr lang="es-ES_tradnl" dirty="0"/>
              <a:t>Parte III</a:t>
            </a:r>
            <a:br>
              <a:rPr lang="es-ES_tradnl" dirty="0"/>
            </a:br>
            <a:r>
              <a:rPr lang="es-ES_tradnl" dirty="0"/>
              <a:t>Preservación digital de sistemas informáticos</a:t>
            </a:r>
            <a:endParaRPr lang="es-ES" dirty="0"/>
          </a:p>
        </p:txBody>
      </p:sp>
      <p:sp>
        <p:nvSpPr>
          <p:cNvPr id="5" name="4 Subtítulo"/>
          <p:cNvSpPr>
            <a:spLocks noGrp="1"/>
          </p:cNvSpPr>
          <p:nvPr>
            <p:ph type="subTitle" sz="quarter" idx="1"/>
          </p:nvPr>
        </p:nvSpPr>
        <p:spPr>
          <a:xfrm>
            <a:off x="2267744" y="3886200"/>
            <a:ext cx="5504656" cy="1752600"/>
          </a:xfrm>
        </p:spPr>
        <p:txBody>
          <a:bodyPr/>
          <a:lstStyle/>
          <a:p>
            <a:pPr lvl="1"/>
            <a:r>
              <a:rPr lang="es-ES_tradnl" sz="3200" dirty="0"/>
              <a:t>Motivación</a:t>
            </a:r>
          </a:p>
          <a:p>
            <a:pPr lvl="1"/>
            <a:r>
              <a:rPr lang="es-ES_tradnl" sz="3200" dirty="0"/>
              <a:t>Digitalización</a:t>
            </a:r>
          </a:p>
          <a:p>
            <a:pPr lvl="1"/>
            <a:r>
              <a:rPr lang="es-ES_tradnl" sz="3200" dirty="0"/>
              <a:t>Emulación</a:t>
            </a:r>
          </a:p>
          <a:p>
            <a:endParaRPr lang="es-ES" dirty="0"/>
          </a:p>
        </p:txBody>
      </p:sp>
    </p:spTree>
    <p:extLst>
      <p:ext uri="{BB962C8B-B14F-4D97-AF65-F5344CB8AC3E}">
        <p14:creationId xmlns:p14="http://schemas.microsoft.com/office/powerpoint/2010/main" val="1316597681"/>
      </p:ext>
    </p:extLst>
  </p:cSld>
  <p:clrMapOvr>
    <a:masterClrMapping/>
  </p:clrMapOvr>
  <p:timing>
    <p:tnLst>
      <p:par>
        <p:cTn id="1" dur="indefinite" restart="never" nodeType="tmRoot"/>
      </p:par>
    </p:tnLst>
  </p:timing>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La importancia de la preservación digital… a tiempo</a:t>
            </a:r>
            <a:endParaRPr lang="es-ES" dirty="0"/>
          </a:p>
        </p:txBody>
      </p:sp>
      <p:sp>
        <p:nvSpPr>
          <p:cNvPr id="4" name="3 CuadroTexto"/>
          <p:cNvSpPr txBox="1"/>
          <p:nvPr/>
        </p:nvSpPr>
        <p:spPr>
          <a:xfrm>
            <a:off x="3059830" y="1772816"/>
            <a:ext cx="2422947" cy="369332"/>
          </a:xfrm>
          <a:prstGeom prst="rect">
            <a:avLst/>
          </a:prstGeom>
          <a:solidFill>
            <a:schemeClr val="accent2"/>
          </a:solidFill>
        </p:spPr>
        <p:txBody>
          <a:bodyPr wrap="square" rtlCol="0">
            <a:spAutoFit/>
          </a:bodyPr>
          <a:lstStyle/>
          <a:p>
            <a:r>
              <a:rPr lang="es-ES_tradnl" dirty="0"/>
              <a:t>20Minutos, 4-12-2013</a:t>
            </a:r>
            <a:endParaRPr lang="es-ES"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6" y="188640"/>
            <a:ext cx="6067425" cy="5010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2 Marcador de contenido"/>
          <p:cNvSpPr>
            <a:spLocks noGrp="1"/>
          </p:cNvSpPr>
          <p:nvPr>
            <p:ph idx="1"/>
          </p:nvPr>
        </p:nvSpPr>
        <p:spPr>
          <a:xfrm>
            <a:off x="457200" y="5198790"/>
            <a:ext cx="8229600" cy="935310"/>
          </a:xfrm>
        </p:spPr>
        <p:txBody>
          <a:bodyPr/>
          <a:lstStyle/>
          <a:p>
            <a:r>
              <a:rPr lang="es-ES_tradnl" sz="2400" dirty="0"/>
              <a:t>Martin </a:t>
            </a:r>
            <a:r>
              <a:rPr lang="es-ES_tradnl" sz="2400" dirty="0" err="1"/>
              <a:t>Scorcese</a:t>
            </a:r>
            <a:r>
              <a:rPr lang="es-ES_tradnl" sz="2400" dirty="0"/>
              <a:t>: </a:t>
            </a:r>
            <a:r>
              <a:rPr lang="es-ES" sz="2400" dirty="0">
                <a:effectLst>
                  <a:outerShdw blurRad="38100" dist="38100" dir="2700000" algn="tl">
                    <a:srgbClr val="000000">
                      <a:alpha val="43137"/>
                    </a:srgbClr>
                  </a:outerShdw>
                </a:effectLst>
              </a:rPr>
              <a:t>«</a:t>
            </a:r>
            <a:r>
              <a:rPr lang="es-ES" sz="2400" i="1" dirty="0">
                <a:effectLst>
                  <a:outerShdw blurRad="38100" dist="38100" dir="2700000" algn="tl">
                    <a:srgbClr val="000000">
                      <a:alpha val="43137"/>
                    </a:srgbClr>
                  </a:outerShdw>
                </a:effectLst>
              </a:rPr>
              <a:t>Llegamos tarde, pero aun así tenemos que preocuparnos y cuidar lo que nos queda</a:t>
            </a:r>
            <a:r>
              <a:rPr lang="es-ES" sz="2400" dirty="0">
                <a:effectLst>
                  <a:outerShdw blurRad="38100" dist="38100" dir="2700000" algn="tl">
                    <a:srgbClr val="000000">
                      <a:alpha val="43137"/>
                    </a:srgbClr>
                  </a:outerShdw>
                </a:effectLst>
              </a:rPr>
              <a:t>»</a:t>
            </a:r>
          </a:p>
          <a:p>
            <a:pPr lvl="1"/>
            <a:r>
              <a:rPr lang="es-ES_tradnl" sz="2000" dirty="0"/>
              <a:t>En 1990 funda </a:t>
            </a:r>
            <a:r>
              <a:rPr lang="es-ES_tradnl" sz="2000" dirty="0" err="1"/>
              <a:t>The</a:t>
            </a:r>
            <a:r>
              <a:rPr lang="es-ES_tradnl" sz="2000" dirty="0"/>
              <a:t> Film </a:t>
            </a:r>
            <a:r>
              <a:rPr lang="es-ES_tradnl" sz="2000" dirty="0" err="1"/>
              <a:t>Foundation</a:t>
            </a:r>
            <a:endParaRPr lang="es-ES_tradnl" sz="2000" dirty="0"/>
          </a:p>
          <a:p>
            <a:pPr lvl="2"/>
            <a:r>
              <a:rPr lang="es-ES_tradnl" sz="1800" dirty="0"/>
              <a:t>Preservación de películas (+560)</a:t>
            </a:r>
          </a:p>
          <a:p>
            <a:endParaRPr lang="es-ES" dirty="0">
              <a:effectLst/>
            </a:endParaRPr>
          </a:p>
          <a:p>
            <a:pPr lvl="1"/>
            <a:endParaRPr lang="es-ES" dirty="0"/>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3519289"/>
            <a:ext cx="5810250" cy="533400"/>
          </a:xfrm>
          <a:prstGeom prst="rect">
            <a:avLst/>
          </a:prstGeom>
          <a:noFill/>
          <a:ln w="9525">
            <a:solidFill>
              <a:srgbClr val="000000"/>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2804240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2050"/>
                                        </p:tgtEl>
                                        <p:attrNameLst>
                                          <p:attrName>style.visibility</p:attrName>
                                        </p:attrNameLst>
                                      </p:cBhvr>
                                      <p:to>
                                        <p:strVal val="visible"/>
                                      </p:to>
                                    </p:set>
                                    <p:animEffect transition="in" filter="fade">
                                      <p:cBhvr>
                                        <p:cTn id="11" dur="500"/>
                                        <p:tgtEl>
                                          <p:spTgt spid="2050"/>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051"/>
                                        </p:tgtEl>
                                        <p:attrNameLst>
                                          <p:attrName>style.visibility</p:attrName>
                                        </p:attrNameLst>
                                      </p:cBhvr>
                                      <p:to>
                                        <p:strVal val="visible"/>
                                      </p:to>
                                    </p:set>
                                    <p:animEffect transition="in" filter="fade">
                                      <p:cBhvr>
                                        <p:cTn id="16" dur="500"/>
                                        <p:tgtEl>
                                          <p:spTgt spid="2051"/>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Effect transition="in" filter="fade">
                                      <p:cBhvr>
                                        <p:cTn id="21" dur="500"/>
                                        <p:tgtEl>
                                          <p:spTgt spid="3">
                                            <p:txEl>
                                              <p:pRg st="0" end="0"/>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Effect transition="in" filter="fade">
                                      <p:cBhvr>
                                        <p:cTn id="24" dur="500"/>
                                        <p:tgtEl>
                                          <p:spTgt spid="3">
                                            <p:txEl>
                                              <p:pRg st="1" end="1"/>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build="p"/>
    </p:bldLst>
  </p:timing>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64" y="0"/>
            <a:ext cx="9163748"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63874956"/>
      </p:ext>
    </p:extLst>
  </p:cSld>
  <p:clrMapOvr>
    <a:masterClrMapping/>
  </p:clrMapOvr>
  <p:timing>
    <p:tnLst>
      <p:par>
        <p:cTn id="1" dur="indefinite" restart="never" nodeType="tmRoot"/>
      </p:par>
    </p:tnLst>
  </p:timing>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34870"/>
            <a:ext cx="8229600" cy="1143000"/>
          </a:xfrm>
        </p:spPr>
        <p:txBody>
          <a:bodyPr/>
          <a:lstStyle/>
          <a:p>
            <a:r>
              <a:rPr lang="es-ES_tradnl" dirty="0"/>
              <a:t>Motivación</a:t>
            </a:r>
            <a:endParaRPr lang="es-ES" dirty="0"/>
          </a:p>
        </p:txBody>
      </p:sp>
      <p:sp>
        <p:nvSpPr>
          <p:cNvPr id="3" name="2 Marcador de contenido"/>
          <p:cNvSpPr>
            <a:spLocks noGrp="1"/>
          </p:cNvSpPr>
          <p:nvPr>
            <p:ph idx="1"/>
          </p:nvPr>
        </p:nvSpPr>
        <p:spPr>
          <a:xfrm>
            <a:off x="395536" y="1196752"/>
            <a:ext cx="8748464" cy="4533900"/>
          </a:xfrm>
        </p:spPr>
        <p:txBody>
          <a:bodyPr/>
          <a:lstStyle/>
          <a:p>
            <a:r>
              <a:rPr lang="es-ES_tradnl" dirty="0"/>
              <a:t>Sistemas informáticos</a:t>
            </a:r>
          </a:p>
          <a:p>
            <a:pPr lvl="1"/>
            <a:r>
              <a:rPr lang="es-ES_tradnl" dirty="0"/>
              <a:t>Hardware: entorno de ejecución (lógica)</a:t>
            </a:r>
          </a:p>
          <a:p>
            <a:pPr lvl="2"/>
            <a:r>
              <a:rPr lang="es-ES_tradnl" dirty="0"/>
              <a:t>CPU, ROM, memoria central, dispositivos I/O</a:t>
            </a:r>
          </a:p>
          <a:p>
            <a:pPr lvl="1"/>
            <a:r>
              <a:rPr lang="es-ES_tradnl" dirty="0"/>
              <a:t>Software: programas a ejecutar</a:t>
            </a:r>
          </a:p>
          <a:p>
            <a:pPr lvl="2"/>
            <a:r>
              <a:rPr lang="es-ES_tradnl" dirty="0"/>
              <a:t>Almacenados en memoria secundaria (hardware)</a:t>
            </a:r>
          </a:p>
          <a:p>
            <a:pPr lvl="3"/>
            <a:r>
              <a:rPr lang="es-ES_tradnl" dirty="0"/>
              <a:t>Papel, soporte magnético u óptico, unidad estado sólido, etc.</a:t>
            </a:r>
          </a:p>
          <a:p>
            <a:pPr lvl="3"/>
            <a:r>
              <a:rPr lang="es-ES_tradnl" dirty="0"/>
              <a:t>Tarjetas/cintas perforadas, cintas, discos (duros, flexibles), CD/</a:t>
            </a:r>
            <a:r>
              <a:rPr lang="es-ES_tradnl" dirty="0" err="1"/>
              <a:t>DVDs</a:t>
            </a:r>
            <a:r>
              <a:rPr lang="es-ES_tradnl" dirty="0"/>
              <a:t>, flash ROM, SD, etc.</a:t>
            </a:r>
          </a:p>
          <a:p>
            <a:pPr lvl="2"/>
            <a:r>
              <a:rPr lang="es-ES_tradnl" dirty="0"/>
              <a:t>También necesitan de un cierto hardware para acceder dichos soportes</a:t>
            </a:r>
          </a:p>
          <a:p>
            <a:pPr lvl="3"/>
            <a:r>
              <a:rPr lang="es-ES_tradnl" dirty="0"/>
              <a:t>Lectores de tarjetas, unidades de </a:t>
            </a:r>
            <a:r>
              <a:rPr lang="es-ES_tradnl" dirty="0" err="1"/>
              <a:t>floppy</a:t>
            </a:r>
            <a:r>
              <a:rPr lang="es-ES_tradnl" dirty="0"/>
              <a:t>, etc.</a:t>
            </a:r>
          </a:p>
          <a:p>
            <a:pPr lvl="1"/>
            <a:r>
              <a:rPr lang="es-ES_tradnl" dirty="0"/>
              <a:t>Documentación</a:t>
            </a:r>
          </a:p>
          <a:p>
            <a:pPr lvl="2"/>
            <a:r>
              <a:rPr lang="es-ES_tradnl" dirty="0"/>
              <a:t>Papel, ficheros digitales (en soporte hardware)</a:t>
            </a:r>
          </a:p>
          <a:p>
            <a:pPr lvl="1"/>
            <a:endParaRPr lang="es-ES" dirty="0"/>
          </a:p>
        </p:txBody>
      </p:sp>
    </p:spTree>
    <p:extLst>
      <p:ext uri="{BB962C8B-B14F-4D97-AF65-F5344CB8AC3E}">
        <p14:creationId xmlns:p14="http://schemas.microsoft.com/office/powerpoint/2010/main" val="2324142454"/>
      </p:ext>
    </p:extLst>
  </p:cSld>
  <p:clrMapOvr>
    <a:masterClrMapping/>
  </p:clrMapOvr>
  <p:timing>
    <p:tnLst>
      <p:par>
        <p:cTn id="1" dur="indefinite" restart="never" nodeType="tmRoot"/>
      </p:par>
    </p:tnLst>
  </p:timing>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Motivación</a:t>
            </a:r>
            <a:endParaRPr lang="es-ES" dirty="0"/>
          </a:p>
        </p:txBody>
      </p:sp>
      <p:sp>
        <p:nvSpPr>
          <p:cNvPr id="4" name="Rectangle 3"/>
          <p:cNvSpPr txBox="1">
            <a:spLocks noChangeArrowheads="1"/>
          </p:cNvSpPr>
          <p:nvPr/>
        </p:nvSpPr>
        <p:spPr bwMode="auto">
          <a:xfrm>
            <a:off x="685800" y="1524000"/>
            <a:ext cx="7558608" cy="4929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hlink"/>
              </a:buClr>
              <a:buFont typeface="Wingdings" pitchFamily="2" charset="2"/>
              <a:buBlip>
                <a:blip r:embed="rId2"/>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5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Blip>
                <a:blip r:embed="rId2"/>
              </a:buBlip>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folHlink"/>
              </a:buClr>
              <a:buSzPct val="5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9pPr>
          </a:lstStyle>
          <a:p>
            <a:pPr eaLnBrk="1" hangingPunct="1"/>
            <a:r>
              <a:rPr lang="es-ES" altLang="es-ES" kern="0" dirty="0"/>
              <a:t>¿Hasta cuando podremos leer su contenido?</a:t>
            </a:r>
          </a:p>
          <a:p>
            <a:pPr eaLnBrk="1" hangingPunct="1"/>
            <a:endParaRPr lang="es-ES" altLang="es-ES" kern="0" dirty="0"/>
          </a:p>
          <a:p>
            <a:pPr lvl="1" eaLnBrk="1" hangingPunct="1">
              <a:buFont typeface="Wingdings" pitchFamily="2" charset="2"/>
              <a:buNone/>
            </a:pPr>
            <a:endParaRPr lang="es-ES" altLang="es-ES" kern="0" dirty="0"/>
          </a:p>
        </p:txBody>
      </p:sp>
      <p:pic>
        <p:nvPicPr>
          <p:cNvPr id="5" name="Picture 10" descr="https://encrypted-tbn1.gstatic.com/images?q=tbn:ANd9GcSHeqJlDbcOObPNCs1hLY9E-1FF5yV0nA7jzf_LteNudjFOXhcw"/>
          <p:cNvPicPr>
            <a:picLocks noChangeAspect="1" noChangeArrowheads="1"/>
          </p:cNvPicPr>
          <p:nvPr/>
        </p:nvPicPr>
        <p:blipFill rotWithShape="1">
          <a:blip r:embed="rId3" cstate="print"/>
          <a:srcRect t="20123" b="25164"/>
          <a:stretch/>
        </p:blipFill>
        <p:spPr bwMode="auto">
          <a:xfrm>
            <a:off x="3203848" y="2871433"/>
            <a:ext cx="2280627" cy="1080000"/>
          </a:xfrm>
          <a:prstGeom prst="rect">
            <a:avLst/>
          </a:prstGeom>
          <a:noFill/>
        </p:spPr>
      </p:pic>
      <p:pic>
        <p:nvPicPr>
          <p:cNvPr id="7" name="Picture 8" descr="https://encrypted-tbn0.gstatic.com/images?q=tbn:ANd9GcTGv5UjYa5ilvOfZrNSrOQNjuiWb7XyD6YUZUcXJt2ZQlEB6VJH"/>
          <p:cNvPicPr>
            <a:picLocks noChangeAspect="1" noChangeArrowheads="1"/>
          </p:cNvPicPr>
          <p:nvPr/>
        </p:nvPicPr>
        <p:blipFill>
          <a:blip r:embed="rId4" cstate="print"/>
          <a:srcRect/>
          <a:stretch>
            <a:fillRect/>
          </a:stretch>
        </p:blipFill>
        <p:spPr bwMode="auto">
          <a:xfrm>
            <a:off x="1046388" y="4322746"/>
            <a:ext cx="3528392" cy="2347986"/>
          </a:xfrm>
          <a:prstGeom prst="rect">
            <a:avLst/>
          </a:prstGeom>
          <a:noFill/>
        </p:spPr>
      </p:pic>
      <p:pic>
        <p:nvPicPr>
          <p:cNvPr id="2050" name="Picture 2" descr="http://gallery.photo.net/photo/10816553-lg.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800328" y="2132856"/>
            <a:ext cx="2214079" cy="328498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6" descr="dura"/>
          <p:cNvPicPr>
            <a:picLocks noChangeAspect="1" noChangeArrowheads="1"/>
          </p:cNvPicPr>
          <p:nvPr/>
        </p:nvPicPr>
        <p:blipFill>
          <a:blip r:embed="rId6" cstate="print"/>
          <a:srcRect/>
          <a:stretch>
            <a:fillRect/>
          </a:stretch>
        </p:blipFill>
        <p:spPr bwMode="auto">
          <a:xfrm>
            <a:off x="4932040" y="4480842"/>
            <a:ext cx="3686895" cy="2232248"/>
          </a:xfrm>
          <a:prstGeom prst="rect">
            <a:avLst/>
          </a:prstGeom>
          <a:noFill/>
        </p:spPr>
      </p:pic>
    </p:spTree>
    <p:extLst>
      <p:ext uri="{BB962C8B-B14F-4D97-AF65-F5344CB8AC3E}">
        <p14:creationId xmlns:p14="http://schemas.microsoft.com/office/powerpoint/2010/main" val="3857074428"/>
      </p:ext>
    </p:extLst>
  </p:cSld>
  <p:clrMapOvr>
    <a:masterClrMapping/>
  </p:clrMapOvr>
  <p:timing>
    <p:tnLst>
      <p:par>
        <p:cTn id="1" dur="indefinite" restart="never" nodeType="tmRoot"/>
      </p:par>
    </p:tnLst>
  </p:timing>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Obsolescencia de las unidades lectoras</a:t>
            </a:r>
            <a:endParaRPr lang="es-ES" dirty="0"/>
          </a:p>
        </p:txBody>
      </p:sp>
      <p:sp>
        <p:nvSpPr>
          <p:cNvPr id="3" name="2 Marcador de contenido"/>
          <p:cNvSpPr>
            <a:spLocks noGrp="1"/>
          </p:cNvSpPr>
          <p:nvPr>
            <p:ph idx="1"/>
          </p:nvPr>
        </p:nvSpPr>
        <p:spPr/>
        <p:txBody>
          <a:bodyPr/>
          <a:lstStyle/>
          <a:p>
            <a:r>
              <a:rPr lang="es-ES_tradnl" dirty="0"/>
              <a:t>El hardware para acceder al soporte se estropeará antes o después</a:t>
            </a:r>
            <a:endParaRPr lang="es-ES" dirty="0"/>
          </a:p>
        </p:txBody>
      </p:sp>
      <p:pic>
        <p:nvPicPr>
          <p:cNvPr id="3074" name="Picture 2" descr="http://www.computersciencelab.com/ComputerHistory/HtmlHelp/Images2/TapeDriv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2985414"/>
            <a:ext cx="2520280" cy="378042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oldcomputers.net/pics/floppy-driv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5896" y="2985414"/>
            <a:ext cx="5353210" cy="37804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7352052"/>
      </p:ext>
    </p:extLst>
  </p:cSld>
  <p:clrMapOvr>
    <a:masterClrMapping/>
  </p:clrMapOvr>
  <p:timing>
    <p:tnLst>
      <p:par>
        <p:cTn id="1" dur="indefinite" restart="never" nodeType="tmRoot"/>
      </p:par>
    </p:tnLst>
  </p:timing>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Obsolescencia del soporte</a:t>
            </a:r>
            <a:endParaRPr lang="es-ES" dirty="0"/>
          </a:p>
        </p:txBody>
      </p:sp>
      <p:sp>
        <p:nvSpPr>
          <p:cNvPr id="3" name="2 Marcador de contenido"/>
          <p:cNvSpPr>
            <a:spLocks noGrp="1"/>
          </p:cNvSpPr>
          <p:nvPr>
            <p:ph idx="1"/>
          </p:nvPr>
        </p:nvSpPr>
        <p:spPr/>
        <p:txBody>
          <a:bodyPr/>
          <a:lstStyle/>
          <a:p>
            <a:r>
              <a:rPr lang="es-ES_tradnl" dirty="0"/>
              <a:t>El soporte tiene una cierta vida útil</a:t>
            </a:r>
            <a:endParaRPr lang="es-ES" dirty="0"/>
          </a:p>
        </p:txBody>
      </p:sp>
      <p:grpSp>
        <p:nvGrpSpPr>
          <p:cNvPr id="4" name="Group 4"/>
          <p:cNvGrpSpPr>
            <a:grpSpLocks/>
          </p:cNvGrpSpPr>
          <p:nvPr/>
        </p:nvGrpSpPr>
        <p:grpSpPr bwMode="auto">
          <a:xfrm>
            <a:off x="1472941" y="2204864"/>
            <a:ext cx="5969001" cy="2614590"/>
            <a:chOff x="528" y="1056"/>
            <a:chExt cx="4704" cy="2521"/>
          </a:xfrm>
        </p:grpSpPr>
        <p:sp>
          <p:nvSpPr>
            <p:cNvPr id="5" name="Text Box 5"/>
            <p:cNvSpPr txBox="1">
              <a:spLocks noChangeArrowheads="1"/>
            </p:cNvSpPr>
            <p:nvPr/>
          </p:nvSpPr>
          <p:spPr bwMode="auto">
            <a:xfrm>
              <a:off x="672" y="1151"/>
              <a:ext cx="4560" cy="2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spcBef>
                  <a:spcPct val="50000"/>
                </a:spcBef>
              </a:pPr>
              <a:r>
                <a:rPr lang="en-US" altLang="es-ES" sz="1400" b="1" dirty="0">
                  <a:solidFill>
                    <a:schemeClr val="hlink"/>
                  </a:solidFill>
                  <a:latin typeface="Verdana" pitchFamily="34" charset="0"/>
                </a:rPr>
                <a:t>Material</a:t>
              </a:r>
              <a:r>
                <a:rPr lang="en-US" altLang="es-ES" sz="1400" dirty="0">
                  <a:latin typeface="Verdana" pitchFamily="34" charset="0"/>
                </a:rPr>
                <a:t>			</a:t>
              </a:r>
              <a:r>
                <a:rPr lang="en-US" altLang="es-ES" sz="1400" b="1" dirty="0" err="1">
                  <a:solidFill>
                    <a:schemeClr val="hlink"/>
                  </a:solidFill>
                  <a:latin typeface="Verdana" pitchFamily="34" charset="0"/>
                </a:rPr>
                <a:t>Años</a:t>
              </a:r>
              <a:r>
                <a:rPr lang="en-US" altLang="es-ES" sz="1400" b="1" dirty="0">
                  <a:solidFill>
                    <a:schemeClr val="hlink"/>
                  </a:solidFill>
                  <a:latin typeface="Verdana" pitchFamily="34" charset="0"/>
                </a:rPr>
                <a:t> de </a:t>
              </a:r>
              <a:r>
                <a:rPr lang="en-US" altLang="es-ES" sz="1400" b="1" dirty="0" err="1">
                  <a:solidFill>
                    <a:schemeClr val="hlink"/>
                  </a:solidFill>
                  <a:latin typeface="Verdana" pitchFamily="34" charset="0"/>
                </a:rPr>
                <a:t>vida</a:t>
              </a:r>
              <a:r>
                <a:rPr lang="en-US" altLang="es-ES" sz="1400" b="1" dirty="0">
                  <a:solidFill>
                    <a:schemeClr val="hlink"/>
                  </a:solidFill>
                  <a:latin typeface="Verdana" pitchFamily="34" charset="0"/>
                </a:rPr>
                <a:t> </a:t>
              </a:r>
              <a:r>
                <a:rPr lang="en-US" altLang="es-ES" sz="1400" b="1" dirty="0" err="1">
                  <a:solidFill>
                    <a:schemeClr val="hlink"/>
                  </a:solidFill>
                  <a:latin typeface="Verdana" pitchFamily="34" charset="0"/>
                </a:rPr>
                <a:t>útil</a:t>
              </a:r>
              <a:r>
                <a:rPr lang="en-US" altLang="es-ES" sz="1400" b="1" dirty="0">
                  <a:solidFill>
                    <a:schemeClr val="hlink"/>
                  </a:solidFill>
                  <a:latin typeface="Verdana" pitchFamily="34" charset="0"/>
                </a:rPr>
                <a:t> (</a:t>
              </a:r>
              <a:r>
                <a:rPr lang="en-US" altLang="es-ES" sz="1400" b="1" dirty="0" err="1">
                  <a:solidFill>
                    <a:schemeClr val="hlink"/>
                  </a:solidFill>
                  <a:latin typeface="Verdana" pitchFamily="34" charset="0"/>
                </a:rPr>
                <a:t>aprox</a:t>
              </a:r>
              <a:r>
                <a:rPr lang="en-US" altLang="es-ES" sz="1400" b="1" dirty="0">
                  <a:solidFill>
                    <a:schemeClr val="hlink"/>
                  </a:solidFill>
                  <a:latin typeface="Verdana" pitchFamily="34" charset="0"/>
                </a:rPr>
                <a:t>.)</a:t>
              </a:r>
            </a:p>
            <a:p>
              <a:pPr>
                <a:lnSpc>
                  <a:spcPct val="50000"/>
                </a:lnSpc>
                <a:spcBef>
                  <a:spcPct val="50000"/>
                </a:spcBef>
              </a:pPr>
              <a:endParaRPr lang="en-US" altLang="es-ES" sz="1400" dirty="0">
                <a:latin typeface="Verdana" pitchFamily="34" charset="0"/>
              </a:endParaRPr>
            </a:p>
            <a:p>
              <a:pPr>
                <a:spcBef>
                  <a:spcPct val="50000"/>
                </a:spcBef>
              </a:pPr>
              <a:r>
                <a:rPr lang="en-US" altLang="es-ES" sz="1400" dirty="0" err="1">
                  <a:latin typeface="Verdana" pitchFamily="34" charset="0"/>
                </a:rPr>
                <a:t>Papel</a:t>
              </a:r>
              <a:r>
                <a:rPr lang="en-US" altLang="es-ES" sz="1400" dirty="0">
                  <a:latin typeface="Verdana" pitchFamily="34" charset="0"/>
                </a:rPr>
                <a:t>			500+</a:t>
              </a:r>
            </a:p>
            <a:p>
              <a:pPr>
                <a:spcBef>
                  <a:spcPct val="25000"/>
                </a:spcBef>
              </a:pPr>
              <a:r>
                <a:rPr lang="en-US" altLang="es-ES" sz="1400" dirty="0">
                  <a:latin typeface="Verdana" pitchFamily="34" charset="0"/>
                </a:rPr>
                <a:t>Microfilm			300</a:t>
              </a:r>
            </a:p>
            <a:p>
              <a:pPr>
                <a:spcBef>
                  <a:spcPct val="25000"/>
                </a:spcBef>
              </a:pPr>
              <a:r>
                <a:rPr lang="en-US" altLang="es-ES" sz="1400" dirty="0">
                  <a:latin typeface="Verdana" pitchFamily="34" charset="0"/>
                </a:rPr>
                <a:t>Discos </a:t>
              </a:r>
              <a:r>
                <a:rPr lang="en-US" altLang="es-ES" sz="1400" dirty="0" err="1">
                  <a:latin typeface="Verdana" pitchFamily="34" charset="0"/>
                </a:rPr>
                <a:t>ópticos</a:t>
              </a:r>
              <a:r>
                <a:rPr lang="en-US" altLang="es-ES" sz="1400" dirty="0">
                  <a:latin typeface="Verdana" pitchFamily="34" charset="0"/>
                </a:rPr>
                <a:t>		100?</a:t>
              </a:r>
            </a:p>
            <a:p>
              <a:pPr>
                <a:spcBef>
                  <a:spcPct val="25000"/>
                </a:spcBef>
              </a:pPr>
              <a:r>
                <a:rPr lang="en-US" altLang="es-ES" sz="1400" dirty="0" err="1">
                  <a:latin typeface="Verdana" pitchFamily="34" charset="0"/>
                </a:rPr>
                <a:t>Películas</a:t>
              </a:r>
              <a:r>
                <a:rPr lang="en-US" altLang="es-ES" sz="1400" dirty="0">
                  <a:latin typeface="Verdana" pitchFamily="34" charset="0"/>
                </a:rPr>
                <a:t> en color		25-50</a:t>
              </a:r>
            </a:p>
            <a:p>
              <a:pPr>
                <a:spcBef>
                  <a:spcPct val="25000"/>
                </a:spcBef>
              </a:pPr>
              <a:r>
                <a:rPr lang="en-US" altLang="es-ES" sz="1400" dirty="0">
                  <a:latin typeface="Verdana" pitchFamily="34" charset="0"/>
                </a:rPr>
                <a:t>Discos y </a:t>
              </a:r>
              <a:r>
                <a:rPr lang="en-US" altLang="es-ES" sz="1400" dirty="0" err="1">
                  <a:latin typeface="Verdana" pitchFamily="34" charset="0"/>
                </a:rPr>
                <a:t>cintas</a:t>
              </a:r>
              <a:r>
                <a:rPr lang="en-US" altLang="es-ES" sz="1400" dirty="0">
                  <a:latin typeface="Verdana" pitchFamily="34" charset="0"/>
                </a:rPr>
                <a:t> </a:t>
              </a:r>
              <a:r>
                <a:rPr lang="en-US" altLang="es-ES" sz="1400" dirty="0" err="1">
                  <a:latin typeface="Verdana" pitchFamily="34" charset="0"/>
                </a:rPr>
                <a:t>magnéticas</a:t>
              </a:r>
              <a:r>
                <a:rPr lang="en-US" altLang="es-ES" sz="1400" dirty="0">
                  <a:latin typeface="Verdana" pitchFamily="34" charset="0"/>
                </a:rPr>
                <a:t>	5? </a:t>
              </a:r>
              <a:r>
                <a:rPr lang="en-US" altLang="es-ES" sz="1400" dirty="0">
                  <a:latin typeface="Verdana" pitchFamily="34" charset="0"/>
                  <a:sym typeface="Wingdings" panose="05000000000000000000" pitchFamily="2" charset="2"/>
                </a:rPr>
                <a:t> 30</a:t>
              </a:r>
              <a:endParaRPr lang="en-US" altLang="es-ES" sz="1400" dirty="0">
                <a:latin typeface="Verdana" pitchFamily="34" charset="0"/>
              </a:endParaRPr>
            </a:p>
            <a:p>
              <a:pPr>
                <a:spcBef>
                  <a:spcPct val="25000"/>
                </a:spcBef>
              </a:pPr>
              <a:r>
                <a:rPr lang="en-US" altLang="es-ES" sz="1400" dirty="0">
                  <a:latin typeface="Verdana" pitchFamily="34" charset="0"/>
                </a:rPr>
                <a:t>CDs			100? </a:t>
              </a:r>
              <a:r>
                <a:rPr lang="en-US" altLang="es-ES" sz="1400" dirty="0">
                  <a:latin typeface="Verdana" pitchFamily="34" charset="0"/>
                  <a:sym typeface="Wingdings" panose="05000000000000000000" pitchFamily="2" charset="2"/>
                </a:rPr>
                <a:t> 3 (!!)</a:t>
              </a:r>
              <a:endParaRPr lang="en-US" altLang="es-ES" sz="1400" dirty="0">
                <a:latin typeface="Verdana" pitchFamily="34" charset="0"/>
              </a:endParaRPr>
            </a:p>
            <a:p>
              <a:pPr>
                <a:spcBef>
                  <a:spcPct val="50000"/>
                </a:spcBef>
              </a:pPr>
              <a:endParaRPr lang="en-US" altLang="es-ES" sz="1400" dirty="0">
                <a:latin typeface="Verdana" pitchFamily="34" charset="0"/>
              </a:endParaRPr>
            </a:p>
          </p:txBody>
        </p:sp>
        <p:sp>
          <p:nvSpPr>
            <p:cNvPr id="6" name="Rectangle 6"/>
            <p:cNvSpPr>
              <a:spLocks noChangeArrowheads="1"/>
            </p:cNvSpPr>
            <p:nvPr/>
          </p:nvSpPr>
          <p:spPr bwMode="auto">
            <a:xfrm>
              <a:off x="528" y="1056"/>
              <a:ext cx="4704" cy="235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eaLnBrk="1" hangingPunct="1"/>
              <a:endParaRPr lang="es-ES" altLang="es-ES"/>
            </a:p>
          </p:txBody>
        </p:sp>
        <p:sp>
          <p:nvSpPr>
            <p:cNvPr id="7" name="Line 7"/>
            <p:cNvSpPr>
              <a:spLocks noChangeShapeType="1"/>
            </p:cNvSpPr>
            <p:nvPr/>
          </p:nvSpPr>
          <p:spPr bwMode="auto">
            <a:xfrm>
              <a:off x="528" y="1488"/>
              <a:ext cx="4704"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endParaRPr lang="es-ES"/>
            </a:p>
          </p:txBody>
        </p:sp>
        <p:sp>
          <p:nvSpPr>
            <p:cNvPr id="8" name="Line 8"/>
            <p:cNvSpPr>
              <a:spLocks noChangeShapeType="1"/>
            </p:cNvSpPr>
            <p:nvPr/>
          </p:nvSpPr>
          <p:spPr bwMode="auto">
            <a:xfrm>
              <a:off x="2832" y="1056"/>
              <a:ext cx="0" cy="235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endParaRPr lang="es-ES"/>
            </a:p>
          </p:txBody>
        </p:sp>
      </p:grpSp>
      <p:pic>
        <p:nvPicPr>
          <p:cNvPr id="3074" name="Picture 2" descr="http://www.digitalrootsstudio.com/images/Damaged-audio-cassette-tape.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85660" y="4729082"/>
            <a:ext cx="1289175" cy="1998222"/>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main.makeuseoflimited.netdna-cdn.com/wp-content/uploads/2008/12/cdscratchl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4" y="4781721"/>
            <a:ext cx="1904279" cy="2076279"/>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http://1.bp.blogspot.com/-yxxJCFLmA58/T4_NeNvs1dI/AAAAAAAACYY/63t5SmYNqs0/s1600/water-damaged-hard-disk-drive-1-80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16656" y="4729082"/>
            <a:ext cx="2664296" cy="1998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084092"/>
      </p:ext>
    </p:extLst>
  </p:cSld>
  <p:clrMapOvr>
    <a:masterClrMapping/>
  </p:clrMapOvr>
  <p:timing>
    <p:tnLst>
      <p:par>
        <p:cTn id="1" dur="indefinite" restart="never" nodeType="tmRoot"/>
      </p:par>
    </p:tnLst>
  </p:timing>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Archivo:Betao de Liébana códice San Andrés.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extLst>
      <p:ext uri="{BB962C8B-B14F-4D97-AF65-F5344CB8AC3E}">
        <p14:creationId xmlns:p14="http://schemas.microsoft.com/office/powerpoint/2010/main" val="654331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mena\Pictures\Screenshots\20MINUTOS.ES. 27.05.2017 - CDsDeteriorados.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768" y="164189"/>
            <a:ext cx="4032448" cy="65302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788028"/>
      </p:ext>
    </p:extLst>
  </p:cSld>
  <p:clrMapOvr>
    <a:masterClrMapping/>
  </p:clrMapOvr>
  <p:timing>
    <p:tnLst>
      <p:par>
        <p:cTn id="1" dur="indefinite" restart="never" nodeType="tmRoot"/>
      </p:par>
    </p:tnLst>
  </p:timing>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mena\Pictures\Screenshots\ComputerMedia.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404664"/>
            <a:ext cx="8255666" cy="5256584"/>
          </a:xfrm>
          <a:prstGeom prst="rect">
            <a:avLst/>
          </a:prstGeom>
          <a:noFill/>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395536" y="6093296"/>
            <a:ext cx="8255666" cy="648072"/>
          </a:xfrm>
          <a:prstGeom prst="rect">
            <a:avLst/>
          </a:prstGeom>
          <a:noFill/>
        </p:spPr>
        <p:txBody>
          <a:bodyPr wrap="square" rtlCol="0">
            <a:noAutofit/>
          </a:bodyPr>
          <a:lstStyle/>
          <a:p>
            <a:pPr algn="ctr"/>
            <a:r>
              <a:rPr lang="es-ES" sz="1400" dirty="0"/>
              <a:t>Ver </a:t>
            </a:r>
            <a:r>
              <a:rPr lang="es-ES" sz="1400" dirty="0">
                <a:hlinkClick r:id="rId3" action="ppaction://hlinkfile"/>
              </a:rPr>
              <a:t>gráfico completo</a:t>
            </a:r>
            <a:r>
              <a:rPr lang="es-ES" sz="1400" dirty="0"/>
              <a:t> “</a:t>
            </a:r>
            <a:r>
              <a:rPr lang="es-ES" sz="1400" dirty="0" err="1"/>
              <a:t>The</a:t>
            </a:r>
            <a:r>
              <a:rPr lang="es-ES" sz="1400" dirty="0"/>
              <a:t> </a:t>
            </a:r>
            <a:r>
              <a:rPr lang="es-ES" sz="1400" dirty="0" err="1"/>
              <a:t>Lifespan</a:t>
            </a:r>
            <a:r>
              <a:rPr lang="es-ES" sz="1400" dirty="0"/>
              <a:t> of Storage Media” (</a:t>
            </a:r>
            <a:r>
              <a:rPr lang="es-ES" sz="1400" dirty="0" err="1"/>
              <a:t>computer</a:t>
            </a:r>
            <a:r>
              <a:rPr lang="es-ES" sz="1400" dirty="0"/>
              <a:t>, audio, video, and </a:t>
            </a:r>
            <a:r>
              <a:rPr lang="es-ES" sz="1400" dirty="0" err="1"/>
              <a:t>photo</a:t>
            </a:r>
            <a:r>
              <a:rPr lang="es-ES" sz="1400" dirty="0"/>
              <a:t> media)</a:t>
            </a:r>
          </a:p>
        </p:txBody>
      </p:sp>
    </p:spTree>
    <p:extLst>
      <p:ext uri="{BB962C8B-B14F-4D97-AF65-F5344CB8AC3E}">
        <p14:creationId xmlns:p14="http://schemas.microsoft.com/office/powerpoint/2010/main" val="943118304"/>
      </p:ext>
    </p:extLst>
  </p:cSld>
  <p:clrMapOvr>
    <a:masterClrMapping/>
  </p:clrMapOvr>
  <p:timing>
    <p:tnLst>
      <p:par>
        <p:cTn id="1" dur="indefinite" restart="never" nodeType="tmRoot"/>
      </p:par>
    </p:tnLst>
  </p:timing>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79512" y="274638"/>
            <a:ext cx="8784976" cy="1143000"/>
          </a:xfrm>
        </p:spPr>
        <p:txBody>
          <a:bodyPr/>
          <a:lstStyle/>
          <a:p>
            <a:r>
              <a:rPr lang="es-ES_tradnl" dirty="0"/>
              <a:t>Obsolescencia del hardware base</a:t>
            </a:r>
            <a:endParaRPr lang="es-ES" dirty="0"/>
          </a:p>
        </p:txBody>
      </p:sp>
      <p:sp>
        <p:nvSpPr>
          <p:cNvPr id="3" name="2 Marcador de contenido"/>
          <p:cNvSpPr>
            <a:spLocks noGrp="1"/>
          </p:cNvSpPr>
          <p:nvPr>
            <p:ph idx="1"/>
          </p:nvPr>
        </p:nvSpPr>
        <p:spPr/>
        <p:txBody>
          <a:bodyPr/>
          <a:lstStyle/>
          <a:p>
            <a:r>
              <a:rPr lang="es-ES_tradnl" dirty="0"/>
              <a:t>Los propios ordenadores se estropearán</a:t>
            </a:r>
            <a:endParaRPr lang="es-ES" dirty="0"/>
          </a:p>
        </p:txBody>
      </p:sp>
      <p:pic>
        <p:nvPicPr>
          <p:cNvPr id="7" name="Picture 6" descr="http://wordpress.animatez.co.uk/wp-content/uploads/2012/02/zx_spectrum_motherboard_issue_2_labelled.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7837" y="2420888"/>
            <a:ext cx="6654523" cy="42502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0580447"/>
      </p:ext>
    </p:extLst>
  </p:cSld>
  <p:clrMapOvr>
    <a:masterClrMapping/>
  </p:clrMapOvr>
  <p:timing>
    <p:tnLst>
      <p:par>
        <p:cTn id="1" dur="indefinite" restart="never" nodeType="tmRoot"/>
      </p:par>
    </p:tnLst>
  </p:timing>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http://www.vintagecomputing.com/wp-content/images/macworld/macintosh_2_motherboard_larg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1" y="144016"/>
            <a:ext cx="9137607" cy="65973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7853188"/>
      </p:ext>
    </p:extLst>
  </p:cSld>
  <p:clrMapOvr>
    <a:masterClrMapping/>
  </p:clrMapOvr>
  <p:timing>
    <p:tnLst>
      <p:par>
        <p:cTn id="1" dur="indefinite" restart="never" nodeType="tmRoot"/>
      </p:par>
    </p:tnLst>
  </p:timing>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www.minuszerodegrees.net/5150/early/5150_early_motherboard_2048x1489.jpg"/>
          <p:cNvPicPr>
            <a:picLocks noChangeAspect="1" noChangeArrowheads="1"/>
          </p:cNvPicPr>
          <p:nvPr/>
        </p:nvPicPr>
        <p:blipFill rotWithShape="1">
          <a:blip r:embed="rId2">
            <a:extLst>
              <a:ext uri="{28A0092B-C50C-407E-A947-70E740481C1C}">
                <a14:useLocalDpi xmlns:a14="http://schemas.microsoft.com/office/drawing/2010/main" val="0"/>
              </a:ext>
            </a:extLst>
          </a:blip>
          <a:srcRect l="3731" t="2820" r="1885" b="5850"/>
          <a:stretch/>
        </p:blipFill>
        <p:spPr bwMode="auto">
          <a:xfrm rot="10800000">
            <a:off x="0" y="324000"/>
            <a:ext cx="9108000" cy="640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6860908"/>
      </p:ext>
    </p:extLst>
  </p:cSld>
  <p:clrMapOvr>
    <a:masterClrMapping/>
  </p:clrMapOvr>
  <p:timing>
    <p:tnLst>
      <p:par>
        <p:cTn id="1" dur="indefinite" restart="never" nodeType="tmRoot"/>
      </p:par>
    </p:tnLst>
  </p:timing>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n-US" dirty="0"/>
              <a:t>Y </a:t>
            </a:r>
            <a:r>
              <a:rPr lang="en-US" dirty="0" err="1"/>
              <a:t>además</a:t>
            </a:r>
            <a:r>
              <a:rPr lang="en-US" dirty="0"/>
              <a:t>… </a:t>
            </a:r>
            <a:br>
              <a:rPr lang="en-US" dirty="0"/>
            </a:br>
            <a:r>
              <a:rPr lang="en-US" dirty="0" err="1"/>
              <a:t>Obsolescencia</a:t>
            </a:r>
            <a:r>
              <a:rPr lang="en-US" dirty="0"/>
              <a:t> </a:t>
            </a:r>
            <a:r>
              <a:rPr lang="en-US" dirty="0" err="1"/>
              <a:t>programada</a:t>
            </a:r>
            <a:endParaRPr lang="en-US" dirty="0"/>
          </a:p>
        </p:txBody>
      </p:sp>
      <p:sp>
        <p:nvSpPr>
          <p:cNvPr id="3" name="2 Marcador de contenido"/>
          <p:cNvSpPr>
            <a:spLocks noGrp="1"/>
          </p:cNvSpPr>
          <p:nvPr>
            <p:ph idx="1"/>
          </p:nvPr>
        </p:nvSpPr>
        <p:spPr>
          <a:xfrm>
            <a:off x="457200" y="1600200"/>
            <a:ext cx="8229600" cy="4997152"/>
          </a:xfrm>
        </p:spPr>
        <p:txBody>
          <a:bodyPr/>
          <a:lstStyle/>
          <a:p>
            <a:r>
              <a:rPr lang="en-US" sz="2800" dirty="0" err="1"/>
              <a:t>Productos</a:t>
            </a:r>
            <a:r>
              <a:rPr lang="en-US" sz="2800" dirty="0"/>
              <a:t> </a:t>
            </a:r>
            <a:r>
              <a:rPr lang="en-US" sz="2800" dirty="0" err="1"/>
              <a:t>fabricados</a:t>
            </a:r>
            <a:r>
              <a:rPr lang="en-US" sz="2800" dirty="0"/>
              <a:t> con </a:t>
            </a:r>
            <a:r>
              <a:rPr lang="en-US" sz="2800" dirty="0" err="1"/>
              <a:t>una</a:t>
            </a:r>
            <a:r>
              <a:rPr lang="en-US" sz="2800" dirty="0"/>
              <a:t> </a:t>
            </a:r>
            <a:r>
              <a:rPr lang="en-US" sz="2800" dirty="0" err="1"/>
              <a:t>fecha</a:t>
            </a:r>
            <a:r>
              <a:rPr lang="en-US" sz="2800" dirty="0"/>
              <a:t> de </a:t>
            </a:r>
            <a:r>
              <a:rPr lang="en-US" sz="2800" dirty="0" err="1"/>
              <a:t>caducidad</a:t>
            </a:r>
            <a:r>
              <a:rPr lang="en-US" sz="2800" dirty="0"/>
              <a:t> </a:t>
            </a:r>
            <a:r>
              <a:rPr lang="en-US" sz="2800" dirty="0" err="1"/>
              <a:t>predeterminada</a:t>
            </a:r>
            <a:r>
              <a:rPr lang="en-US" sz="2800" dirty="0"/>
              <a:t> (</a:t>
            </a:r>
            <a:r>
              <a:rPr lang="en-US" sz="2800" dirty="0" err="1"/>
              <a:t>desde</a:t>
            </a:r>
            <a:r>
              <a:rPr lang="en-US" sz="2800" dirty="0"/>
              <a:t> </a:t>
            </a:r>
            <a:r>
              <a:rPr lang="en-US" sz="2800" dirty="0" err="1"/>
              <a:t>los</a:t>
            </a:r>
            <a:r>
              <a:rPr lang="en-US" sz="2800" dirty="0"/>
              <a:t> </a:t>
            </a:r>
            <a:r>
              <a:rPr lang="en-US" sz="2800" dirty="0" err="1"/>
              <a:t>años</a:t>
            </a:r>
            <a:r>
              <a:rPr lang="en-US" sz="2800" dirty="0"/>
              <a:t> 50)</a:t>
            </a:r>
          </a:p>
          <a:p>
            <a:pPr lvl="1"/>
            <a:r>
              <a:rPr lang="en-US" sz="2400" dirty="0" err="1"/>
              <a:t>Intereses</a:t>
            </a:r>
            <a:r>
              <a:rPr lang="en-US" sz="2400" dirty="0"/>
              <a:t> </a:t>
            </a:r>
            <a:r>
              <a:rPr lang="en-US" sz="2400" dirty="0" err="1"/>
              <a:t>comerciales</a:t>
            </a:r>
            <a:endParaRPr lang="en-US" sz="2400" dirty="0"/>
          </a:p>
          <a:p>
            <a:pPr lvl="2"/>
            <a:r>
              <a:rPr lang="en-US" sz="2000" dirty="0" err="1"/>
              <a:t>productos</a:t>
            </a:r>
            <a:r>
              <a:rPr lang="en-US" sz="2000" dirty="0"/>
              <a:t> </a:t>
            </a:r>
            <a:r>
              <a:rPr lang="en-US" sz="2000" dirty="0" err="1"/>
              <a:t>perecederos</a:t>
            </a:r>
            <a:r>
              <a:rPr lang="en-US" sz="2000" dirty="0"/>
              <a:t> </a:t>
            </a:r>
            <a:r>
              <a:rPr lang="en-US" sz="2000" dirty="0">
                <a:sym typeface="Wingdings" panose="05000000000000000000" pitchFamily="2" charset="2"/>
              </a:rPr>
              <a:t> </a:t>
            </a:r>
            <a:r>
              <a:rPr lang="en-US" sz="2000" dirty="0" err="1">
                <a:sym typeface="Wingdings" panose="05000000000000000000" pitchFamily="2" charset="2"/>
              </a:rPr>
              <a:t>más</a:t>
            </a:r>
            <a:r>
              <a:rPr lang="en-US" sz="2000" dirty="0">
                <a:sym typeface="Wingdings" panose="05000000000000000000" pitchFamily="2" charset="2"/>
              </a:rPr>
              <a:t> </a:t>
            </a:r>
            <a:r>
              <a:rPr lang="en-US" sz="2000" dirty="0" err="1">
                <a:sym typeface="Wingdings" panose="05000000000000000000" pitchFamily="2" charset="2"/>
              </a:rPr>
              <a:t>ventas</a:t>
            </a:r>
            <a:endParaRPr lang="en-US" sz="2000" dirty="0">
              <a:sym typeface="Wingdings" panose="05000000000000000000" pitchFamily="2" charset="2"/>
            </a:endParaRPr>
          </a:p>
          <a:p>
            <a:pPr lvl="1"/>
            <a:r>
              <a:rPr lang="en-US" sz="2400" dirty="0">
                <a:sym typeface="Wingdings" panose="05000000000000000000" pitchFamily="2" charset="2"/>
              </a:rPr>
              <a:t>No </a:t>
            </a:r>
            <a:r>
              <a:rPr lang="en-US" sz="2400" dirty="0" err="1">
                <a:sym typeface="Wingdings" panose="05000000000000000000" pitchFamily="2" charset="2"/>
              </a:rPr>
              <a:t>interesan</a:t>
            </a:r>
            <a:r>
              <a:rPr lang="en-US" sz="2400" dirty="0">
                <a:sym typeface="Wingdings" panose="05000000000000000000" pitchFamily="2" charset="2"/>
              </a:rPr>
              <a:t> </a:t>
            </a:r>
            <a:r>
              <a:rPr lang="en-US" sz="2400" dirty="0" err="1">
                <a:sym typeface="Wingdings" panose="05000000000000000000" pitchFamily="2" charset="2"/>
              </a:rPr>
              <a:t>los</a:t>
            </a:r>
            <a:r>
              <a:rPr lang="en-US" sz="2400" dirty="0">
                <a:sym typeface="Wingdings" panose="05000000000000000000" pitchFamily="2" charset="2"/>
              </a:rPr>
              <a:t> </a:t>
            </a:r>
            <a:r>
              <a:rPr lang="en-US" sz="2400" dirty="0" err="1">
                <a:sym typeface="Wingdings" panose="05000000000000000000" pitchFamily="2" charset="2"/>
              </a:rPr>
              <a:t>productos</a:t>
            </a:r>
            <a:r>
              <a:rPr lang="en-US" sz="2400" dirty="0">
                <a:sym typeface="Wingdings" panose="05000000000000000000" pitchFamily="2" charset="2"/>
              </a:rPr>
              <a:t> que </a:t>
            </a:r>
            <a:r>
              <a:rPr lang="en-US" sz="2400" dirty="0" err="1">
                <a:sym typeface="Wingdings" panose="05000000000000000000" pitchFamily="2" charset="2"/>
              </a:rPr>
              <a:t>duran</a:t>
            </a:r>
            <a:r>
              <a:rPr lang="en-US" sz="2400" dirty="0">
                <a:sym typeface="Wingdings" panose="05000000000000000000" pitchFamily="2" charset="2"/>
              </a:rPr>
              <a:t> </a:t>
            </a:r>
            <a:r>
              <a:rPr lang="en-US" sz="2400" dirty="0" err="1">
                <a:sym typeface="Wingdings" panose="05000000000000000000" pitchFamily="2" charset="2"/>
              </a:rPr>
              <a:t>muchos</a:t>
            </a:r>
            <a:r>
              <a:rPr lang="en-US" sz="2400" dirty="0">
                <a:sym typeface="Wingdings" panose="05000000000000000000" pitchFamily="2" charset="2"/>
              </a:rPr>
              <a:t> </a:t>
            </a:r>
            <a:r>
              <a:rPr lang="en-US" sz="2400" dirty="0" err="1">
                <a:sym typeface="Wingdings" panose="05000000000000000000" pitchFamily="2" charset="2"/>
              </a:rPr>
              <a:t>años</a:t>
            </a:r>
            <a:endParaRPr lang="en-US" sz="2400" dirty="0">
              <a:sym typeface="Wingdings" panose="05000000000000000000" pitchFamily="2" charset="2"/>
            </a:endParaRPr>
          </a:p>
          <a:p>
            <a:r>
              <a:rPr lang="en-US" sz="2800" dirty="0" err="1">
                <a:sym typeface="Wingdings" panose="05000000000000000000" pitchFamily="2" charset="2"/>
              </a:rPr>
              <a:t>Programación</a:t>
            </a:r>
            <a:r>
              <a:rPr lang="en-US" sz="2800" dirty="0">
                <a:sym typeface="Wingdings" panose="05000000000000000000" pitchFamily="2" charset="2"/>
              </a:rPr>
              <a:t> de la </a:t>
            </a:r>
            <a:r>
              <a:rPr lang="en-US" sz="2800" dirty="0" err="1">
                <a:sym typeface="Wingdings" panose="05000000000000000000" pitchFamily="2" charset="2"/>
              </a:rPr>
              <a:t>obsolescencia</a:t>
            </a:r>
            <a:endParaRPr lang="en-US" sz="2800" dirty="0">
              <a:sym typeface="Wingdings" panose="05000000000000000000" pitchFamily="2" charset="2"/>
            </a:endParaRPr>
          </a:p>
          <a:p>
            <a:pPr lvl="2"/>
            <a:r>
              <a:rPr lang="en-US" dirty="0">
                <a:sym typeface="Wingdings" panose="05000000000000000000" pitchFamily="2" charset="2"/>
              </a:rPr>
              <a:t>Se </a:t>
            </a:r>
            <a:r>
              <a:rPr lang="en-US" dirty="0" err="1">
                <a:sym typeface="Wingdings" panose="05000000000000000000" pitchFamily="2" charset="2"/>
              </a:rPr>
              <a:t>diseñan</a:t>
            </a:r>
            <a:r>
              <a:rPr lang="en-US" dirty="0">
                <a:sym typeface="Wingdings" panose="05000000000000000000" pitchFamily="2" charset="2"/>
              </a:rPr>
              <a:t> </a:t>
            </a:r>
            <a:r>
              <a:rPr lang="en-US" dirty="0" err="1">
                <a:sym typeface="Wingdings" panose="05000000000000000000" pitchFamily="2" charset="2"/>
              </a:rPr>
              <a:t>los</a:t>
            </a:r>
            <a:r>
              <a:rPr lang="en-US" dirty="0">
                <a:sym typeface="Wingdings" panose="05000000000000000000" pitchFamily="2" charset="2"/>
              </a:rPr>
              <a:t> </a:t>
            </a:r>
            <a:r>
              <a:rPr lang="en-US" dirty="0" err="1">
                <a:sym typeface="Wingdings" panose="05000000000000000000" pitchFamily="2" charset="2"/>
              </a:rPr>
              <a:t>productos</a:t>
            </a:r>
            <a:r>
              <a:rPr lang="en-US" dirty="0">
                <a:sym typeface="Wingdings" panose="05000000000000000000" pitchFamily="2" charset="2"/>
              </a:rPr>
              <a:t> para que fallen!!</a:t>
            </a:r>
          </a:p>
          <a:p>
            <a:pPr lvl="3"/>
            <a:r>
              <a:rPr lang="en-US" sz="1800" dirty="0" err="1">
                <a:sym typeface="Wingdings" panose="05000000000000000000" pitchFamily="2" charset="2"/>
              </a:rPr>
              <a:t>En</a:t>
            </a:r>
            <a:r>
              <a:rPr lang="en-US" sz="1800" dirty="0">
                <a:sym typeface="Wingdings" panose="05000000000000000000" pitchFamily="2" charset="2"/>
              </a:rPr>
              <a:t> contra de la </a:t>
            </a:r>
            <a:r>
              <a:rPr lang="en-US" sz="1800" dirty="0" err="1">
                <a:sym typeface="Wingdings" panose="05000000000000000000" pitchFamily="2" charset="2"/>
              </a:rPr>
              <a:t>ética</a:t>
            </a:r>
            <a:r>
              <a:rPr lang="en-US" sz="1800" dirty="0">
                <a:sym typeface="Wingdings" panose="05000000000000000000" pitchFamily="2" charset="2"/>
              </a:rPr>
              <a:t> de la </a:t>
            </a:r>
            <a:r>
              <a:rPr lang="en-US" sz="1800" dirty="0" err="1">
                <a:sym typeface="Wingdings" panose="05000000000000000000" pitchFamily="2" charset="2"/>
              </a:rPr>
              <a:t>ingeniería</a:t>
            </a:r>
            <a:endParaRPr lang="en-US" sz="1800" dirty="0">
              <a:sym typeface="Wingdings" panose="05000000000000000000" pitchFamily="2" charset="2"/>
            </a:endParaRPr>
          </a:p>
          <a:p>
            <a:pPr lvl="2"/>
            <a:r>
              <a:rPr lang="en-US" dirty="0" err="1">
                <a:sym typeface="Wingdings" panose="05000000000000000000" pitchFamily="2" charset="2"/>
              </a:rPr>
              <a:t>Uso</a:t>
            </a:r>
            <a:r>
              <a:rPr lang="en-US" dirty="0">
                <a:sym typeface="Wingdings" panose="05000000000000000000" pitchFamily="2" charset="2"/>
              </a:rPr>
              <a:t> de </a:t>
            </a:r>
            <a:r>
              <a:rPr lang="en-US" dirty="0" err="1">
                <a:sym typeface="Wingdings" panose="05000000000000000000" pitchFamily="2" charset="2"/>
              </a:rPr>
              <a:t>materiales</a:t>
            </a:r>
            <a:r>
              <a:rPr lang="en-US" dirty="0">
                <a:sym typeface="Wingdings" panose="05000000000000000000" pitchFamily="2" charset="2"/>
              </a:rPr>
              <a:t> de </a:t>
            </a:r>
            <a:r>
              <a:rPr lang="en-US" dirty="0" err="1">
                <a:sym typeface="Wingdings" panose="05000000000000000000" pitchFamily="2" charset="2"/>
              </a:rPr>
              <a:t>baja</a:t>
            </a:r>
            <a:r>
              <a:rPr lang="en-US" dirty="0">
                <a:sym typeface="Wingdings" panose="05000000000000000000" pitchFamily="2" charset="2"/>
              </a:rPr>
              <a:t> </a:t>
            </a:r>
            <a:r>
              <a:rPr lang="en-US" dirty="0" err="1">
                <a:sym typeface="Wingdings" panose="05000000000000000000" pitchFamily="2" charset="2"/>
              </a:rPr>
              <a:t>calidad</a:t>
            </a:r>
            <a:endParaRPr lang="en-US" dirty="0">
              <a:sym typeface="Wingdings" panose="05000000000000000000" pitchFamily="2" charset="2"/>
            </a:endParaRPr>
          </a:p>
          <a:p>
            <a:pPr lvl="2"/>
            <a:r>
              <a:rPr lang="en-US" dirty="0" err="1">
                <a:sym typeface="Wingdings" panose="05000000000000000000" pitchFamily="2" charset="2"/>
              </a:rPr>
              <a:t>literalmente</a:t>
            </a:r>
            <a:r>
              <a:rPr lang="en-US" dirty="0">
                <a:sym typeface="Wingdings" panose="05000000000000000000" pitchFamily="2" charset="2"/>
              </a:rPr>
              <a:t> </a:t>
            </a:r>
            <a:r>
              <a:rPr lang="en-US" dirty="0" err="1">
                <a:sym typeface="Wingdings" panose="05000000000000000000" pitchFamily="2" charset="2"/>
              </a:rPr>
              <a:t>programar</a:t>
            </a:r>
            <a:r>
              <a:rPr lang="en-US" dirty="0">
                <a:sym typeface="Wingdings" panose="05000000000000000000" pitchFamily="2" charset="2"/>
              </a:rPr>
              <a:t> </a:t>
            </a:r>
            <a:r>
              <a:rPr lang="en-US" dirty="0" err="1">
                <a:sym typeface="Wingdings" panose="05000000000000000000" pitchFamily="2" charset="2"/>
              </a:rPr>
              <a:t>su</a:t>
            </a:r>
            <a:r>
              <a:rPr lang="en-US" dirty="0">
                <a:sym typeface="Wingdings" panose="05000000000000000000" pitchFamily="2" charset="2"/>
              </a:rPr>
              <a:t> </a:t>
            </a:r>
            <a:r>
              <a:rPr lang="en-US" dirty="0" err="1">
                <a:sym typeface="Wingdings" panose="05000000000000000000" pitchFamily="2" charset="2"/>
              </a:rPr>
              <a:t>obsolescencia</a:t>
            </a:r>
            <a:endParaRPr lang="en-US" dirty="0">
              <a:sym typeface="Wingdings" panose="05000000000000000000" pitchFamily="2" charset="2"/>
            </a:endParaRPr>
          </a:p>
          <a:p>
            <a:pPr lvl="3"/>
            <a:r>
              <a:rPr lang="en-US" sz="1800" dirty="0" err="1">
                <a:sym typeface="Wingdings" panose="05000000000000000000" pitchFamily="2" charset="2"/>
              </a:rPr>
              <a:t>Ej</a:t>
            </a:r>
            <a:r>
              <a:rPr lang="en-US" sz="1800" dirty="0">
                <a:sym typeface="Wingdings" panose="05000000000000000000" pitchFamily="2" charset="2"/>
              </a:rPr>
              <a:t>. </a:t>
            </a:r>
            <a:r>
              <a:rPr lang="en-US" sz="1800" dirty="0" err="1">
                <a:sym typeface="Wingdings" panose="05000000000000000000" pitchFamily="2" charset="2"/>
              </a:rPr>
              <a:t>Limitar</a:t>
            </a:r>
            <a:r>
              <a:rPr lang="en-US" sz="1800" dirty="0">
                <a:sym typeface="Wingdings" panose="05000000000000000000" pitchFamily="2" charset="2"/>
              </a:rPr>
              <a:t> </a:t>
            </a:r>
            <a:r>
              <a:rPr lang="en-US" sz="1800" dirty="0" err="1">
                <a:sym typeface="Wingdings" panose="05000000000000000000" pitchFamily="2" charset="2"/>
              </a:rPr>
              <a:t>máximo</a:t>
            </a:r>
            <a:r>
              <a:rPr lang="en-US" sz="1800" dirty="0">
                <a:sym typeface="Wingdings" panose="05000000000000000000" pitchFamily="2" charset="2"/>
              </a:rPr>
              <a:t> </a:t>
            </a:r>
            <a:r>
              <a:rPr lang="en-US" sz="1800" dirty="0" err="1">
                <a:sym typeface="Wingdings" panose="05000000000000000000" pitchFamily="2" charset="2"/>
              </a:rPr>
              <a:t>número</a:t>
            </a:r>
            <a:r>
              <a:rPr lang="en-US" sz="1800" dirty="0">
                <a:sym typeface="Wingdings" panose="05000000000000000000" pitchFamily="2" charset="2"/>
              </a:rPr>
              <a:t> de </a:t>
            </a:r>
            <a:r>
              <a:rPr lang="en-US" sz="1800" dirty="0" err="1">
                <a:sym typeface="Wingdings" panose="05000000000000000000" pitchFamily="2" charset="2"/>
              </a:rPr>
              <a:t>pág</a:t>
            </a:r>
            <a:r>
              <a:rPr lang="en-US" sz="1800" dirty="0">
                <a:sym typeface="Wingdings" panose="05000000000000000000" pitchFamily="2" charset="2"/>
              </a:rPr>
              <a:t>. a </a:t>
            </a:r>
            <a:r>
              <a:rPr lang="en-US" sz="1800" dirty="0" err="1">
                <a:sym typeface="Wingdings" panose="05000000000000000000" pitchFamily="2" charset="2"/>
              </a:rPr>
              <a:t>imprimir</a:t>
            </a:r>
            <a:r>
              <a:rPr lang="en-US" sz="1800" dirty="0">
                <a:sym typeface="Wingdings" panose="05000000000000000000" pitchFamily="2" charset="2"/>
              </a:rPr>
              <a:t> </a:t>
            </a:r>
            <a:r>
              <a:rPr lang="en-US" sz="1800" dirty="0" err="1">
                <a:sym typeface="Wingdings" panose="05000000000000000000" pitchFamily="2" charset="2"/>
              </a:rPr>
              <a:t>por</a:t>
            </a:r>
            <a:r>
              <a:rPr lang="en-US" sz="1800" dirty="0">
                <a:sym typeface="Wingdings" panose="05000000000000000000" pitchFamily="2" charset="2"/>
              </a:rPr>
              <a:t> </a:t>
            </a:r>
            <a:r>
              <a:rPr lang="en-US" sz="1800" dirty="0" err="1">
                <a:sym typeface="Wingdings" panose="05000000000000000000" pitchFamily="2" charset="2"/>
              </a:rPr>
              <a:t>una</a:t>
            </a:r>
            <a:r>
              <a:rPr lang="en-US" sz="1800" dirty="0">
                <a:sym typeface="Wingdings" panose="05000000000000000000" pitchFamily="2" charset="2"/>
              </a:rPr>
              <a:t> </a:t>
            </a:r>
            <a:r>
              <a:rPr lang="en-US" sz="1800" dirty="0" err="1">
                <a:sym typeface="Wingdings" panose="05000000000000000000" pitchFamily="2" charset="2"/>
              </a:rPr>
              <a:t>impresora</a:t>
            </a:r>
            <a:r>
              <a:rPr lang="en-US" sz="1800" dirty="0">
                <a:sym typeface="Wingdings" panose="05000000000000000000" pitchFamily="2" charset="2"/>
              </a:rPr>
              <a:t> </a:t>
            </a:r>
            <a:r>
              <a:rPr lang="en-US" sz="1800" dirty="0" err="1">
                <a:sym typeface="Wingdings" panose="05000000000000000000" pitchFamily="2" charset="2"/>
              </a:rPr>
              <a:t>mediante</a:t>
            </a:r>
            <a:r>
              <a:rPr lang="en-US" sz="1800" dirty="0">
                <a:sym typeface="Wingdings" panose="05000000000000000000" pitchFamily="2" charset="2"/>
              </a:rPr>
              <a:t> un </a:t>
            </a:r>
            <a:r>
              <a:rPr lang="en-US" sz="1800" dirty="0" err="1">
                <a:sym typeface="Wingdings" panose="05000000000000000000" pitchFamily="2" charset="2"/>
              </a:rPr>
              <a:t>contador</a:t>
            </a:r>
            <a:endParaRPr lang="en-US" sz="1800" dirty="0">
              <a:sym typeface="Wingdings" panose="05000000000000000000" pitchFamily="2" charset="2"/>
            </a:endParaRPr>
          </a:p>
          <a:p>
            <a:endParaRPr lang="en-US" sz="2800" dirty="0">
              <a:sym typeface="Wingdings" panose="05000000000000000000" pitchFamily="2" charset="2"/>
            </a:endParaRPr>
          </a:p>
        </p:txBody>
      </p:sp>
    </p:spTree>
    <p:extLst>
      <p:ext uri="{BB962C8B-B14F-4D97-AF65-F5344CB8AC3E}">
        <p14:creationId xmlns:p14="http://schemas.microsoft.com/office/powerpoint/2010/main" val="121013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fade">
                                      <p:cBhvr>
                                        <p:cTn id="24" dur="500"/>
                                        <p:tgtEl>
                                          <p:spTgt spid="3">
                                            <p:txEl>
                                              <p:pRg st="5" end="5"/>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
                                            <p:txEl>
                                              <p:pRg st="7" end="7"/>
                                            </p:txEl>
                                          </p:spTgt>
                                        </p:tgtEl>
                                        <p:attrNameLst>
                                          <p:attrName>style.visibility</p:attrName>
                                        </p:attrNameLst>
                                      </p:cBhvr>
                                      <p:to>
                                        <p:strVal val="visible"/>
                                      </p:to>
                                    </p:set>
                                    <p:animEffect transition="in" filter="fade">
                                      <p:cBhvr>
                                        <p:cTn id="30" dur="500"/>
                                        <p:tgtEl>
                                          <p:spTgt spid="3">
                                            <p:txEl>
                                              <p:pRg st="7" end="7"/>
                                            </p:tx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
                                            <p:txEl>
                                              <p:pRg st="8" end="8"/>
                                            </p:txEl>
                                          </p:spTgt>
                                        </p:tgtEl>
                                        <p:attrNameLst>
                                          <p:attrName>style.visibility</p:attrName>
                                        </p:attrNameLst>
                                      </p:cBhvr>
                                      <p:to>
                                        <p:strVal val="visible"/>
                                      </p:to>
                                    </p:set>
                                    <p:animEffect transition="in" filter="fade">
                                      <p:cBhvr>
                                        <p:cTn id="33" dur="500"/>
                                        <p:tgtEl>
                                          <p:spTgt spid="3">
                                            <p:txEl>
                                              <p:pRg st="8" end="8"/>
                                            </p:tx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
                                            <p:txEl>
                                              <p:pRg st="9" end="9"/>
                                            </p:txEl>
                                          </p:spTgt>
                                        </p:tgtEl>
                                        <p:attrNameLst>
                                          <p:attrName>style.visibility</p:attrName>
                                        </p:attrNameLst>
                                      </p:cBhvr>
                                      <p:to>
                                        <p:strVal val="visible"/>
                                      </p:to>
                                    </p:set>
                                    <p:animEffect transition="in" filter="fade">
                                      <p:cBhvr>
                                        <p:cTn id="36"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n-US" dirty="0" err="1"/>
              <a:t>Obsolescencia</a:t>
            </a:r>
            <a:r>
              <a:rPr lang="en-US" dirty="0"/>
              <a:t> </a:t>
            </a:r>
            <a:r>
              <a:rPr lang="en-US" dirty="0" err="1"/>
              <a:t>programada</a:t>
            </a:r>
            <a:endParaRPr lang="en-US" dirty="0"/>
          </a:p>
        </p:txBody>
      </p:sp>
      <p:sp>
        <p:nvSpPr>
          <p:cNvPr id="3" name="2 Marcador de contenido"/>
          <p:cNvSpPr>
            <a:spLocks noGrp="1"/>
          </p:cNvSpPr>
          <p:nvPr>
            <p:ph idx="1"/>
          </p:nvPr>
        </p:nvSpPr>
        <p:spPr/>
        <p:txBody>
          <a:bodyPr/>
          <a:lstStyle/>
          <a:p>
            <a:r>
              <a:rPr lang="en-US" sz="2800" dirty="0">
                <a:sym typeface="Wingdings" panose="05000000000000000000" pitchFamily="2" charset="2"/>
              </a:rPr>
              <a:t>No </a:t>
            </a:r>
            <a:r>
              <a:rPr lang="en-US" sz="2800" dirty="0" err="1">
                <a:sym typeface="Wingdings" panose="05000000000000000000" pitchFamily="2" charset="2"/>
              </a:rPr>
              <a:t>siempre</a:t>
            </a:r>
            <a:r>
              <a:rPr lang="en-US" sz="2800" dirty="0">
                <a:sym typeface="Wingdings" panose="05000000000000000000" pitchFamily="2" charset="2"/>
              </a:rPr>
              <a:t> </a:t>
            </a:r>
            <a:r>
              <a:rPr lang="en-US" sz="2800" dirty="0" err="1">
                <a:sym typeface="Wingdings" panose="05000000000000000000" pitchFamily="2" charset="2"/>
              </a:rPr>
              <a:t>fue</a:t>
            </a:r>
            <a:r>
              <a:rPr lang="en-US" sz="2800" dirty="0">
                <a:sym typeface="Wingdings" panose="05000000000000000000" pitchFamily="2" charset="2"/>
              </a:rPr>
              <a:t> </a:t>
            </a:r>
            <a:r>
              <a:rPr lang="en-US" sz="2800" dirty="0" err="1">
                <a:sym typeface="Wingdings" panose="05000000000000000000" pitchFamily="2" charset="2"/>
              </a:rPr>
              <a:t>así</a:t>
            </a:r>
            <a:endParaRPr lang="en-US" sz="2800" dirty="0">
              <a:sym typeface="Wingdings" panose="05000000000000000000" pitchFamily="2" charset="2"/>
            </a:endParaRPr>
          </a:p>
          <a:p>
            <a:pPr lvl="1"/>
            <a:r>
              <a:rPr lang="en-US" sz="2400" dirty="0"/>
              <a:t>Bombilla </a:t>
            </a:r>
            <a:r>
              <a:rPr lang="en-US" sz="2400" dirty="0" err="1"/>
              <a:t>encendida</a:t>
            </a:r>
            <a:r>
              <a:rPr lang="en-US" sz="2400" dirty="0"/>
              <a:t> </a:t>
            </a:r>
            <a:r>
              <a:rPr lang="en-US" sz="2400" dirty="0" err="1">
                <a:hlinkClick r:id="rId2"/>
              </a:rPr>
              <a:t>desde</a:t>
            </a:r>
            <a:r>
              <a:rPr lang="en-US" sz="2400" dirty="0">
                <a:hlinkClick r:id="rId2"/>
              </a:rPr>
              <a:t> 1901</a:t>
            </a:r>
            <a:endParaRPr lang="en-US" sz="2400" dirty="0"/>
          </a:p>
          <a:p>
            <a:pPr lvl="2"/>
            <a:r>
              <a:rPr lang="en-US" sz="2000" dirty="0" err="1"/>
              <a:t>Ya</a:t>
            </a:r>
            <a:r>
              <a:rPr lang="en-US" sz="2000" dirty="0"/>
              <a:t> </a:t>
            </a:r>
            <a:r>
              <a:rPr lang="en-US" sz="2000" dirty="0" err="1"/>
              <a:t>va</a:t>
            </a:r>
            <a:r>
              <a:rPr lang="en-US" sz="2000" dirty="0"/>
              <a:t> por la </a:t>
            </a:r>
            <a:r>
              <a:rPr lang="en-US" sz="2000" dirty="0" err="1"/>
              <a:t>tercera</a:t>
            </a:r>
            <a:r>
              <a:rPr lang="en-US" sz="2000" dirty="0"/>
              <a:t> webcam</a:t>
            </a:r>
          </a:p>
          <a:p>
            <a:pPr lvl="1"/>
            <a:r>
              <a:rPr lang="en-US" sz="2400" dirty="0">
                <a:sym typeface="Wingdings" panose="05000000000000000000" pitchFamily="2" charset="2"/>
              </a:rPr>
              <a:t>Medias de nylon </a:t>
            </a:r>
            <a:r>
              <a:rPr lang="en-US" sz="2400" dirty="0" err="1">
                <a:sym typeface="Wingdings" panose="05000000000000000000" pitchFamily="2" charset="2"/>
              </a:rPr>
              <a:t>irrompibles</a:t>
            </a:r>
            <a:r>
              <a:rPr lang="en-US" sz="2400" dirty="0">
                <a:sym typeface="Wingdings" panose="05000000000000000000" pitchFamily="2" charset="2"/>
              </a:rPr>
              <a:t> (1940)</a:t>
            </a:r>
          </a:p>
          <a:p>
            <a:pPr lvl="1"/>
            <a:r>
              <a:rPr lang="en-US" sz="2400" dirty="0" err="1">
                <a:sym typeface="Wingdings" panose="05000000000000000000" pitchFamily="2" charset="2"/>
              </a:rPr>
              <a:t>Electrodomésticos</a:t>
            </a:r>
            <a:r>
              <a:rPr lang="en-US" sz="2400" dirty="0">
                <a:sym typeface="Wingdings" panose="05000000000000000000" pitchFamily="2" charset="2"/>
              </a:rPr>
              <a:t> que </a:t>
            </a:r>
            <a:r>
              <a:rPr lang="en-US" sz="2400" dirty="0" err="1">
                <a:sym typeface="Wingdings" panose="05000000000000000000" pitchFamily="2" charset="2"/>
              </a:rPr>
              <a:t>duraban</a:t>
            </a:r>
            <a:r>
              <a:rPr lang="en-US" sz="2400" dirty="0">
                <a:sym typeface="Wingdings" panose="05000000000000000000" pitchFamily="2" charset="2"/>
              </a:rPr>
              <a:t> 25 </a:t>
            </a:r>
            <a:r>
              <a:rPr lang="en-US" sz="2400" dirty="0" err="1">
                <a:sym typeface="Wingdings" panose="05000000000000000000" pitchFamily="2" charset="2"/>
              </a:rPr>
              <a:t>años</a:t>
            </a:r>
            <a:endParaRPr lang="en-US" sz="2400" dirty="0"/>
          </a:p>
          <a:p>
            <a:pPr lvl="1"/>
            <a:r>
              <a:rPr lang="en-US" sz="2400" dirty="0"/>
              <a:t>Bombillas </a:t>
            </a:r>
            <a:r>
              <a:rPr lang="en-US" sz="2400" dirty="0" err="1"/>
              <a:t>soviéticas</a:t>
            </a:r>
            <a:r>
              <a:rPr lang="en-US" sz="2400" dirty="0"/>
              <a:t> de </a:t>
            </a:r>
            <a:r>
              <a:rPr lang="en-US" sz="2400" dirty="0" err="1"/>
              <a:t>larga</a:t>
            </a:r>
            <a:r>
              <a:rPr lang="en-US" sz="2400" dirty="0"/>
              <a:t> </a:t>
            </a:r>
            <a:r>
              <a:rPr lang="en-US" sz="2400" dirty="0" err="1"/>
              <a:t>duración</a:t>
            </a:r>
            <a:r>
              <a:rPr lang="en-US" sz="2400" dirty="0"/>
              <a:t> (1981)</a:t>
            </a:r>
          </a:p>
          <a:p>
            <a:r>
              <a:rPr lang="en-US" sz="2800" dirty="0" err="1"/>
              <a:t>Problemas</a:t>
            </a:r>
            <a:r>
              <a:rPr lang="en-US" sz="2800" dirty="0"/>
              <a:t> de la </a:t>
            </a:r>
            <a:r>
              <a:rPr lang="en-US" sz="2800" dirty="0" err="1"/>
              <a:t>obsolescencia</a:t>
            </a:r>
            <a:r>
              <a:rPr lang="en-US" sz="2800" dirty="0"/>
              <a:t> </a:t>
            </a:r>
            <a:r>
              <a:rPr lang="en-US" sz="2800" dirty="0" err="1"/>
              <a:t>programada</a:t>
            </a:r>
            <a:endParaRPr lang="en-US" sz="2800" dirty="0"/>
          </a:p>
          <a:p>
            <a:pPr lvl="1"/>
            <a:r>
              <a:rPr lang="en-US" sz="2400" dirty="0" err="1"/>
              <a:t>Aumenta</a:t>
            </a:r>
            <a:r>
              <a:rPr lang="en-US" sz="2400" dirty="0"/>
              <a:t> </a:t>
            </a:r>
            <a:r>
              <a:rPr lang="en-US" sz="2400" dirty="0" err="1"/>
              <a:t>consumismo</a:t>
            </a:r>
            <a:r>
              <a:rPr lang="en-US" sz="2400" dirty="0"/>
              <a:t> </a:t>
            </a:r>
            <a:r>
              <a:rPr lang="en-US" sz="2400" dirty="0">
                <a:sym typeface="Wingdings" panose="05000000000000000000" pitchFamily="2" charset="2"/>
              </a:rPr>
              <a:t> +</a:t>
            </a:r>
            <a:r>
              <a:rPr lang="en-US" sz="2400" dirty="0" err="1">
                <a:sym typeface="Wingdings" panose="05000000000000000000" pitchFamily="2" charset="2"/>
              </a:rPr>
              <a:t>gasto</a:t>
            </a:r>
            <a:r>
              <a:rPr lang="en-US" sz="2400" dirty="0">
                <a:sym typeface="Wingdings" panose="05000000000000000000" pitchFamily="2" charset="2"/>
              </a:rPr>
              <a:t> </a:t>
            </a:r>
            <a:r>
              <a:rPr lang="en-US" sz="2400" dirty="0" err="1">
                <a:sym typeface="Wingdings" panose="05000000000000000000" pitchFamily="2" charset="2"/>
              </a:rPr>
              <a:t>familias</a:t>
            </a:r>
            <a:endParaRPr lang="en-US" sz="2400" dirty="0">
              <a:sym typeface="Wingdings" panose="05000000000000000000" pitchFamily="2" charset="2"/>
            </a:endParaRPr>
          </a:p>
          <a:p>
            <a:pPr lvl="1"/>
            <a:r>
              <a:rPr lang="en-US" sz="2400" dirty="0" err="1">
                <a:sym typeface="Wingdings" panose="05000000000000000000" pitchFamily="2" charset="2"/>
              </a:rPr>
              <a:t>Aumento</a:t>
            </a:r>
            <a:r>
              <a:rPr lang="en-US" sz="2400" dirty="0">
                <a:sym typeface="Wingdings" panose="05000000000000000000" pitchFamily="2" charset="2"/>
              </a:rPr>
              <a:t> de </a:t>
            </a:r>
            <a:r>
              <a:rPr lang="en-US" sz="2400" dirty="0" err="1">
                <a:sym typeface="Wingdings" panose="05000000000000000000" pitchFamily="2" charset="2"/>
              </a:rPr>
              <a:t>los</a:t>
            </a:r>
            <a:r>
              <a:rPr lang="en-US" sz="2400" dirty="0">
                <a:sym typeface="Wingdings" panose="05000000000000000000" pitchFamily="2" charset="2"/>
              </a:rPr>
              <a:t> </a:t>
            </a:r>
            <a:r>
              <a:rPr lang="en-US" sz="2400" dirty="0" err="1">
                <a:sym typeface="Wingdings" panose="05000000000000000000" pitchFamily="2" charset="2"/>
              </a:rPr>
              <a:t>desperdicios</a:t>
            </a:r>
            <a:r>
              <a:rPr lang="en-US" sz="2400" dirty="0">
                <a:sym typeface="Wingdings" panose="05000000000000000000" pitchFamily="2" charset="2"/>
              </a:rPr>
              <a:t>  + </a:t>
            </a:r>
            <a:r>
              <a:rPr lang="en-US" sz="2400" dirty="0" err="1">
                <a:sym typeface="Wingdings" panose="05000000000000000000" pitchFamily="2" charset="2"/>
              </a:rPr>
              <a:t>contaminación</a:t>
            </a:r>
            <a:endParaRPr lang="en-US" sz="2400" dirty="0">
              <a:sym typeface="Wingdings" panose="05000000000000000000" pitchFamily="2" charset="2"/>
            </a:endParaRPr>
          </a:p>
          <a:p>
            <a:pPr lvl="1"/>
            <a:r>
              <a:rPr lang="en-US" sz="2400" dirty="0">
                <a:sym typeface="Wingdings" panose="05000000000000000000" pitchFamily="2" charset="2"/>
              </a:rPr>
              <a:t>Nos </a:t>
            </a:r>
            <a:r>
              <a:rPr lang="en-US" sz="2400" dirty="0" err="1">
                <a:sym typeface="Wingdings" panose="05000000000000000000" pitchFamily="2" charset="2"/>
              </a:rPr>
              <a:t>obligan</a:t>
            </a:r>
            <a:r>
              <a:rPr lang="en-US" sz="2400" dirty="0">
                <a:sym typeface="Wingdings" panose="05000000000000000000" pitchFamily="2" charset="2"/>
              </a:rPr>
              <a:t> a </a:t>
            </a:r>
            <a:r>
              <a:rPr lang="en-US" sz="2400" dirty="0" err="1">
                <a:sym typeface="Wingdings" panose="05000000000000000000" pitchFamily="2" charset="2"/>
              </a:rPr>
              <a:t>cambiar</a:t>
            </a:r>
            <a:r>
              <a:rPr lang="en-US" sz="2400" dirty="0">
                <a:sym typeface="Wingdings" panose="05000000000000000000" pitchFamily="2" charset="2"/>
              </a:rPr>
              <a:t> de </a:t>
            </a:r>
            <a:r>
              <a:rPr lang="en-US" sz="2400" dirty="0" err="1">
                <a:sym typeface="Wingdings" panose="05000000000000000000" pitchFamily="2" charset="2"/>
              </a:rPr>
              <a:t>producto</a:t>
            </a:r>
            <a:r>
              <a:rPr lang="en-US" sz="2400" dirty="0">
                <a:sym typeface="Wingdings" panose="05000000000000000000" pitchFamily="2" charset="2"/>
              </a:rPr>
              <a:t> </a:t>
            </a:r>
          </a:p>
        </p:txBody>
      </p:sp>
    </p:spTree>
    <p:extLst>
      <p:ext uri="{BB962C8B-B14F-4D97-AF65-F5344CB8AC3E}">
        <p14:creationId xmlns:p14="http://schemas.microsoft.com/office/powerpoint/2010/main" val="3108454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500"/>
                                        <p:tgtEl>
                                          <p:spTgt spid="3">
                                            <p:txEl>
                                              <p:pRg st="4" end="4"/>
                                            </p:txEl>
                                          </p:spTgt>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
                                            <p:txEl>
                                              <p:pRg st="7" end="7"/>
                                            </p:txEl>
                                          </p:spTgt>
                                        </p:tgtEl>
                                        <p:attrNameLst>
                                          <p:attrName>style.visibility</p:attrName>
                                        </p:attrNameLst>
                                      </p:cBhvr>
                                      <p:to>
                                        <p:strVal val="visible"/>
                                      </p:to>
                                    </p:set>
                                    <p:animEffect transition="in" filter="fade">
                                      <p:cBhvr>
                                        <p:cTn id="30" dur="500"/>
                                        <p:tgtEl>
                                          <p:spTgt spid="3">
                                            <p:txEl>
                                              <p:pRg st="7" end="7"/>
                                            </p:tx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
                                            <p:txEl>
                                              <p:pRg st="8" end="8"/>
                                            </p:txEl>
                                          </p:spTgt>
                                        </p:tgtEl>
                                        <p:attrNameLst>
                                          <p:attrName>style.visibility</p:attrName>
                                        </p:attrNameLst>
                                      </p:cBhvr>
                                      <p:to>
                                        <p:strVal val="visible"/>
                                      </p:to>
                                    </p:set>
                                    <p:animEffect transition="in" filter="fade">
                                      <p:cBhvr>
                                        <p:cTn id="33" dur="500"/>
                                        <p:tgtEl>
                                          <p:spTgt spid="3">
                                            <p:txEl>
                                              <p:pRg st="8" end="8"/>
                                            </p:tx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
                                            <p:txEl>
                                              <p:pRg st="9" end="9"/>
                                            </p:txEl>
                                          </p:spTgt>
                                        </p:tgtEl>
                                        <p:attrNameLst>
                                          <p:attrName>style.visibility</p:attrName>
                                        </p:attrNameLst>
                                      </p:cBhvr>
                                      <p:to>
                                        <p:strVal val="visible"/>
                                      </p:to>
                                    </p:set>
                                    <p:animEffect transition="in" filter="fade">
                                      <p:cBhvr>
                                        <p:cTn id="36"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n-US" dirty="0" err="1"/>
              <a:t>Obsolescencia</a:t>
            </a:r>
            <a:r>
              <a:rPr lang="en-US" dirty="0"/>
              <a:t> </a:t>
            </a:r>
            <a:r>
              <a:rPr lang="en-US" dirty="0" err="1"/>
              <a:t>programada</a:t>
            </a:r>
            <a:r>
              <a:rPr lang="en-US" dirty="0"/>
              <a:t> </a:t>
            </a:r>
            <a:r>
              <a:rPr lang="en-US" dirty="0" err="1"/>
              <a:t>en</a:t>
            </a:r>
            <a:r>
              <a:rPr lang="en-US" dirty="0"/>
              <a:t> </a:t>
            </a:r>
            <a:r>
              <a:rPr lang="en-US" dirty="0" err="1"/>
              <a:t>sistemas</a:t>
            </a:r>
            <a:r>
              <a:rPr lang="en-US" dirty="0"/>
              <a:t> </a:t>
            </a:r>
            <a:r>
              <a:rPr lang="en-US" dirty="0" err="1"/>
              <a:t>informáticos</a:t>
            </a:r>
            <a:endParaRPr lang="en-US" dirty="0"/>
          </a:p>
        </p:txBody>
      </p:sp>
      <p:sp>
        <p:nvSpPr>
          <p:cNvPr id="3" name="2 Marcador de contenido"/>
          <p:cNvSpPr>
            <a:spLocks noGrp="1"/>
          </p:cNvSpPr>
          <p:nvPr>
            <p:ph idx="1"/>
          </p:nvPr>
        </p:nvSpPr>
        <p:spPr>
          <a:xfrm>
            <a:off x="457200" y="1600200"/>
            <a:ext cx="8435280" cy="5141168"/>
          </a:xfrm>
        </p:spPr>
        <p:txBody>
          <a:bodyPr/>
          <a:lstStyle/>
          <a:p>
            <a:r>
              <a:rPr lang="en-US" sz="2400" dirty="0" err="1"/>
              <a:t>Ordenadores</a:t>
            </a:r>
            <a:endParaRPr lang="en-US" sz="2400" dirty="0"/>
          </a:p>
          <a:p>
            <a:pPr lvl="1"/>
            <a:r>
              <a:rPr lang="en-US" sz="2000" dirty="0" err="1"/>
              <a:t>Sólo</a:t>
            </a:r>
            <a:r>
              <a:rPr lang="en-US" sz="2000" dirty="0"/>
              <a:t> se </a:t>
            </a:r>
            <a:r>
              <a:rPr lang="en-US" sz="2000" dirty="0" err="1"/>
              <a:t>pueden</a:t>
            </a:r>
            <a:r>
              <a:rPr lang="en-US" sz="2000" dirty="0"/>
              <a:t> </a:t>
            </a:r>
            <a:r>
              <a:rPr lang="en-US" sz="2000" dirty="0" err="1"/>
              <a:t>comprar</a:t>
            </a:r>
            <a:r>
              <a:rPr lang="en-US" sz="2000" dirty="0"/>
              <a:t> </a:t>
            </a:r>
            <a:r>
              <a:rPr lang="en-US" sz="2000" dirty="0" err="1"/>
              <a:t>los</a:t>
            </a:r>
            <a:r>
              <a:rPr lang="en-US" sz="2000" dirty="0"/>
              <a:t> </a:t>
            </a:r>
            <a:r>
              <a:rPr lang="en-US" sz="2000" dirty="0" err="1"/>
              <a:t>últimos</a:t>
            </a:r>
            <a:r>
              <a:rPr lang="en-US" sz="2000" dirty="0"/>
              <a:t> </a:t>
            </a:r>
            <a:r>
              <a:rPr lang="en-US" sz="2000" dirty="0" err="1"/>
              <a:t>equipos</a:t>
            </a:r>
            <a:endParaRPr lang="en-US" sz="2000" dirty="0"/>
          </a:p>
          <a:p>
            <a:pPr lvl="2"/>
            <a:r>
              <a:rPr lang="en-US" sz="1800" dirty="0" err="1"/>
              <a:t>Imposible</a:t>
            </a:r>
            <a:r>
              <a:rPr lang="en-US" sz="1800" dirty="0"/>
              <a:t> </a:t>
            </a:r>
            <a:r>
              <a:rPr lang="en-US" sz="1800" dirty="0" err="1"/>
              <a:t>reemplazar</a:t>
            </a:r>
            <a:r>
              <a:rPr lang="en-US" sz="1800" dirty="0"/>
              <a:t> un </a:t>
            </a:r>
            <a:r>
              <a:rPr lang="en-US" sz="1800" dirty="0" err="1"/>
              <a:t>equipo</a:t>
            </a:r>
            <a:r>
              <a:rPr lang="en-US" sz="1800" dirty="0"/>
              <a:t> que </a:t>
            </a:r>
            <a:r>
              <a:rPr lang="en-US" sz="1800" dirty="0" err="1"/>
              <a:t>nos</a:t>
            </a:r>
            <a:r>
              <a:rPr lang="en-US" sz="1800" dirty="0"/>
              <a:t> </a:t>
            </a:r>
            <a:r>
              <a:rPr lang="en-US" sz="1800" dirty="0" err="1"/>
              <a:t>satisface</a:t>
            </a:r>
            <a:r>
              <a:rPr lang="en-US" sz="1800" dirty="0"/>
              <a:t> </a:t>
            </a:r>
            <a:r>
              <a:rPr lang="en-US" sz="1800" dirty="0" err="1"/>
              <a:t>por</a:t>
            </a:r>
            <a:r>
              <a:rPr lang="en-US" sz="1800" dirty="0"/>
              <a:t> </a:t>
            </a:r>
            <a:r>
              <a:rPr lang="en-US" sz="1800" dirty="0" err="1"/>
              <a:t>otro</a:t>
            </a:r>
            <a:r>
              <a:rPr lang="en-US" sz="1800" dirty="0"/>
              <a:t> </a:t>
            </a:r>
            <a:r>
              <a:rPr lang="en-US" sz="1800" dirty="0" err="1"/>
              <a:t>igual</a:t>
            </a:r>
            <a:endParaRPr lang="en-US" sz="1800" dirty="0"/>
          </a:p>
          <a:p>
            <a:r>
              <a:rPr lang="en-US" sz="2400" dirty="0" err="1"/>
              <a:t>Dispositivos</a:t>
            </a:r>
            <a:r>
              <a:rPr lang="en-US" sz="2400" dirty="0"/>
              <a:t> </a:t>
            </a:r>
            <a:r>
              <a:rPr lang="en-US" sz="2400" dirty="0" err="1"/>
              <a:t>móviles</a:t>
            </a:r>
            <a:endParaRPr lang="en-US" sz="2400" dirty="0"/>
          </a:p>
          <a:p>
            <a:pPr lvl="1"/>
            <a:r>
              <a:rPr lang="en-US" sz="2000" dirty="0" err="1"/>
              <a:t>Componentes</a:t>
            </a:r>
            <a:r>
              <a:rPr lang="en-US" sz="2000" dirty="0"/>
              <a:t> de </a:t>
            </a:r>
            <a:r>
              <a:rPr lang="en-US" sz="2000" dirty="0" err="1"/>
              <a:t>baja</a:t>
            </a:r>
            <a:r>
              <a:rPr lang="en-US" sz="2000" dirty="0"/>
              <a:t> </a:t>
            </a:r>
            <a:r>
              <a:rPr lang="en-US" sz="2000" dirty="0" err="1"/>
              <a:t>duración</a:t>
            </a:r>
            <a:endParaRPr lang="en-US" sz="2000" dirty="0"/>
          </a:p>
          <a:p>
            <a:pPr lvl="2"/>
            <a:r>
              <a:rPr lang="en-US" sz="1800" dirty="0" err="1"/>
              <a:t>Pantallas</a:t>
            </a:r>
            <a:r>
              <a:rPr lang="en-US" sz="1800" dirty="0"/>
              <a:t> </a:t>
            </a:r>
            <a:r>
              <a:rPr lang="en-US" sz="1800" dirty="0" err="1"/>
              <a:t>irrompibles</a:t>
            </a:r>
            <a:r>
              <a:rPr lang="en-US" sz="1800" dirty="0"/>
              <a:t> que se </a:t>
            </a:r>
            <a:r>
              <a:rPr lang="en-US" sz="1800" dirty="0" err="1"/>
              <a:t>rompen</a:t>
            </a:r>
            <a:r>
              <a:rPr lang="en-US" sz="1800" dirty="0"/>
              <a:t>, </a:t>
            </a:r>
            <a:r>
              <a:rPr lang="en-US" sz="1800" dirty="0" err="1"/>
              <a:t>baterías</a:t>
            </a:r>
            <a:r>
              <a:rPr lang="en-US" sz="1800" dirty="0"/>
              <a:t> </a:t>
            </a:r>
            <a:r>
              <a:rPr lang="en-US" sz="1800" dirty="0" err="1"/>
              <a:t>irremplazables</a:t>
            </a:r>
            <a:r>
              <a:rPr lang="en-US" sz="1800" dirty="0"/>
              <a:t>, </a:t>
            </a:r>
            <a:r>
              <a:rPr lang="en-US" sz="1800" dirty="0" err="1"/>
              <a:t>conectores</a:t>
            </a:r>
            <a:r>
              <a:rPr lang="en-US" sz="1800" dirty="0"/>
              <a:t> de </a:t>
            </a:r>
            <a:r>
              <a:rPr lang="en-US" sz="1800" dirty="0" err="1"/>
              <a:t>alimentación</a:t>
            </a:r>
            <a:r>
              <a:rPr lang="en-US" sz="1800" dirty="0"/>
              <a:t> </a:t>
            </a:r>
            <a:r>
              <a:rPr lang="en-US" sz="1800" dirty="0" err="1"/>
              <a:t>poco</a:t>
            </a:r>
            <a:r>
              <a:rPr lang="en-US" sz="1800" dirty="0"/>
              <a:t> </a:t>
            </a:r>
            <a:r>
              <a:rPr lang="en-US" sz="1800" dirty="0" err="1"/>
              <a:t>duraderos</a:t>
            </a:r>
            <a:r>
              <a:rPr lang="en-US" sz="1800" dirty="0"/>
              <a:t>, etc.</a:t>
            </a:r>
          </a:p>
          <a:p>
            <a:pPr lvl="1"/>
            <a:r>
              <a:rPr lang="en-US" sz="2000" dirty="0" err="1"/>
              <a:t>Sistemas</a:t>
            </a:r>
            <a:r>
              <a:rPr lang="en-US" sz="2000" dirty="0"/>
              <a:t> sin </a:t>
            </a:r>
            <a:r>
              <a:rPr lang="en-US" sz="2000" dirty="0" err="1"/>
              <a:t>actualizaciones</a:t>
            </a:r>
            <a:r>
              <a:rPr lang="en-US" sz="2000" dirty="0"/>
              <a:t> </a:t>
            </a:r>
            <a:r>
              <a:rPr lang="en-US" sz="2000" dirty="0" err="1"/>
              <a:t>pocos</a:t>
            </a:r>
            <a:r>
              <a:rPr lang="en-US" sz="2000" dirty="0"/>
              <a:t> </a:t>
            </a:r>
            <a:r>
              <a:rPr lang="en-US" sz="2000" dirty="0" err="1"/>
              <a:t>meses</a:t>
            </a:r>
            <a:r>
              <a:rPr lang="en-US" sz="2000" dirty="0"/>
              <a:t> </a:t>
            </a:r>
            <a:r>
              <a:rPr lang="en-US" sz="2000" dirty="0" err="1"/>
              <a:t>después</a:t>
            </a:r>
            <a:endParaRPr lang="en-US" sz="2000" dirty="0"/>
          </a:p>
          <a:p>
            <a:r>
              <a:rPr lang="en-US" sz="2400" dirty="0" err="1"/>
              <a:t>Otros</a:t>
            </a:r>
            <a:endParaRPr lang="en-US" sz="2400" dirty="0"/>
          </a:p>
          <a:p>
            <a:pPr lvl="1"/>
            <a:r>
              <a:rPr lang="en-US" sz="2000" dirty="0" err="1"/>
              <a:t>Cartuchos</a:t>
            </a:r>
            <a:r>
              <a:rPr lang="en-US" sz="2000" dirty="0"/>
              <a:t> que </a:t>
            </a:r>
            <a:r>
              <a:rPr lang="en-US" sz="2000" dirty="0" err="1"/>
              <a:t>valen</a:t>
            </a:r>
            <a:r>
              <a:rPr lang="en-US" sz="2000" dirty="0"/>
              <a:t> </a:t>
            </a:r>
            <a:r>
              <a:rPr lang="en-US" sz="2000" dirty="0" err="1"/>
              <a:t>más</a:t>
            </a:r>
            <a:r>
              <a:rPr lang="en-US" sz="2000" dirty="0"/>
              <a:t> que la </a:t>
            </a:r>
            <a:r>
              <a:rPr lang="en-US" sz="2000" dirty="0" err="1"/>
              <a:t>impresora</a:t>
            </a:r>
            <a:endParaRPr lang="en-US" sz="2000" dirty="0"/>
          </a:p>
          <a:p>
            <a:pPr lvl="1"/>
            <a:r>
              <a:rPr lang="en-US" sz="2000" dirty="0" err="1"/>
              <a:t>Impresoras</a:t>
            </a:r>
            <a:r>
              <a:rPr lang="en-US" sz="2000" dirty="0"/>
              <a:t> que </a:t>
            </a:r>
            <a:r>
              <a:rPr lang="en-US" sz="2000" dirty="0" err="1"/>
              <a:t>dejan</a:t>
            </a:r>
            <a:r>
              <a:rPr lang="en-US" sz="2000" dirty="0"/>
              <a:t> de </a:t>
            </a:r>
            <a:r>
              <a:rPr lang="en-US" sz="2000" dirty="0" err="1"/>
              <a:t>imprimir</a:t>
            </a:r>
            <a:r>
              <a:rPr lang="en-US" sz="2000" dirty="0"/>
              <a:t> (</a:t>
            </a:r>
            <a:r>
              <a:rPr lang="en-US" sz="2000" dirty="0" err="1"/>
              <a:t>contador</a:t>
            </a:r>
            <a:r>
              <a:rPr lang="en-US" sz="2000" dirty="0"/>
              <a:t> de </a:t>
            </a:r>
            <a:r>
              <a:rPr lang="en-US" sz="2000" dirty="0" err="1"/>
              <a:t>copias</a:t>
            </a:r>
            <a:r>
              <a:rPr lang="en-US" sz="2000" dirty="0"/>
              <a:t>!!)</a:t>
            </a:r>
          </a:p>
          <a:p>
            <a:pPr lvl="1"/>
            <a:r>
              <a:rPr lang="en-US" sz="2000" dirty="0" err="1">
                <a:sym typeface="Wingdings" panose="05000000000000000000" pitchFamily="2" charset="2"/>
              </a:rPr>
              <a:t>Etc</a:t>
            </a:r>
            <a:r>
              <a:rPr lang="en-US" sz="2000" dirty="0">
                <a:sym typeface="Wingdings" panose="05000000000000000000" pitchFamily="2" charset="2"/>
              </a:rPr>
              <a:t>…</a:t>
            </a:r>
          </a:p>
          <a:p>
            <a:pPr marL="0" indent="0">
              <a:buNone/>
            </a:pPr>
            <a:endParaRPr lang="en-US" sz="700" dirty="0">
              <a:sym typeface="Wingdings" panose="05000000000000000000" pitchFamily="2" charset="2"/>
            </a:endParaRPr>
          </a:p>
          <a:p>
            <a:pPr marL="0" indent="0">
              <a:buNone/>
            </a:pPr>
            <a:endParaRPr lang="en-US" sz="1600" dirty="0">
              <a:sym typeface="Wingdings" panose="05000000000000000000" pitchFamily="2" charset="2"/>
            </a:endParaRPr>
          </a:p>
          <a:p>
            <a:pPr marL="0" indent="0">
              <a:buNone/>
            </a:pPr>
            <a:r>
              <a:rPr lang="en-US" sz="1600" u="sng" dirty="0">
                <a:sym typeface="Wingdings" panose="05000000000000000000" pitchFamily="2" charset="2"/>
              </a:rPr>
              <a:t>Documental “</a:t>
            </a:r>
            <a:r>
              <a:rPr lang="en-US" sz="1600" u="sng" dirty="0" err="1">
                <a:sym typeface="Wingdings" panose="05000000000000000000" pitchFamily="2" charset="2"/>
              </a:rPr>
              <a:t>Comprar</a:t>
            </a:r>
            <a:r>
              <a:rPr lang="en-US" sz="1600" u="sng" dirty="0">
                <a:sym typeface="Wingdings" panose="05000000000000000000" pitchFamily="2" charset="2"/>
              </a:rPr>
              <a:t>, </a:t>
            </a:r>
            <a:r>
              <a:rPr lang="en-US" sz="1600" u="sng" dirty="0" err="1">
                <a:sym typeface="Wingdings" panose="05000000000000000000" pitchFamily="2" charset="2"/>
              </a:rPr>
              <a:t>tirar</a:t>
            </a:r>
            <a:r>
              <a:rPr lang="en-US" sz="1600" u="sng" dirty="0">
                <a:sym typeface="Wingdings" panose="05000000000000000000" pitchFamily="2" charset="2"/>
              </a:rPr>
              <a:t>, </a:t>
            </a:r>
            <a:r>
              <a:rPr lang="en-US" sz="1600" u="sng" dirty="0" err="1">
                <a:sym typeface="Wingdings" panose="05000000000000000000" pitchFamily="2" charset="2"/>
              </a:rPr>
              <a:t>comprar</a:t>
            </a:r>
            <a:r>
              <a:rPr lang="en-US" sz="1600" u="sng" dirty="0">
                <a:sym typeface="Wingdings" panose="05000000000000000000" pitchFamily="2" charset="2"/>
              </a:rPr>
              <a:t>: La </a:t>
            </a:r>
            <a:r>
              <a:rPr lang="en-US" sz="1600" u="sng" dirty="0" err="1">
                <a:sym typeface="Wingdings" panose="05000000000000000000" pitchFamily="2" charset="2"/>
              </a:rPr>
              <a:t>historia</a:t>
            </a:r>
            <a:r>
              <a:rPr lang="en-US" sz="1600" u="sng" dirty="0">
                <a:sym typeface="Wingdings" panose="05000000000000000000" pitchFamily="2" charset="2"/>
              </a:rPr>
              <a:t> </a:t>
            </a:r>
            <a:r>
              <a:rPr lang="en-US" sz="1600" u="sng" dirty="0" err="1">
                <a:sym typeface="Wingdings" panose="05000000000000000000" pitchFamily="2" charset="2"/>
              </a:rPr>
              <a:t>secreta</a:t>
            </a:r>
            <a:r>
              <a:rPr lang="en-US" sz="1600" u="sng" dirty="0">
                <a:sym typeface="Wingdings" panose="05000000000000000000" pitchFamily="2" charset="2"/>
              </a:rPr>
              <a:t> de la </a:t>
            </a:r>
            <a:r>
              <a:rPr lang="en-US" sz="1600" u="sng" dirty="0" err="1">
                <a:sym typeface="Wingdings" panose="05000000000000000000" pitchFamily="2" charset="2"/>
              </a:rPr>
              <a:t>obsolescencia</a:t>
            </a:r>
            <a:r>
              <a:rPr lang="en-US" sz="1600" u="sng" dirty="0">
                <a:sym typeface="Wingdings" panose="05000000000000000000" pitchFamily="2" charset="2"/>
              </a:rPr>
              <a:t> </a:t>
            </a:r>
            <a:r>
              <a:rPr lang="en-US" sz="1600" u="sng" dirty="0" err="1">
                <a:sym typeface="Wingdings" panose="05000000000000000000" pitchFamily="2" charset="2"/>
              </a:rPr>
              <a:t>programada</a:t>
            </a:r>
            <a:r>
              <a:rPr lang="en-US" sz="1600" u="sng" dirty="0">
                <a:sym typeface="Wingdings" panose="05000000000000000000" pitchFamily="2" charset="2"/>
              </a:rPr>
              <a:t>”</a:t>
            </a:r>
            <a:endParaRPr lang="en-US" sz="1600" u="sng" dirty="0"/>
          </a:p>
          <a:p>
            <a:pPr lvl="1"/>
            <a:endParaRPr lang="en-US" dirty="0"/>
          </a:p>
        </p:txBody>
      </p:sp>
      <p:pic>
        <p:nvPicPr>
          <p:cNvPr id="6146" name="Picture 2" descr="How to Reset an Ink Cartridge &amp; Not Waste Printer Ink"/>
          <p:cNvPicPr>
            <a:picLocks noChangeAspect="1" noChangeArrowheads="1"/>
          </p:cNvPicPr>
          <p:nvPr/>
        </p:nvPicPr>
        <p:blipFill rotWithShape="1">
          <a:blip r:embed="rId2">
            <a:extLst>
              <a:ext uri="{28A0092B-C50C-407E-A947-70E740481C1C}">
                <a14:useLocalDpi xmlns:a14="http://schemas.microsoft.com/office/drawing/2010/main" val="0"/>
              </a:ext>
            </a:extLst>
          </a:blip>
          <a:srcRect l="43976" r="2615"/>
          <a:stretch/>
        </p:blipFill>
        <p:spPr bwMode="auto">
          <a:xfrm>
            <a:off x="7740352" y="5013176"/>
            <a:ext cx="1343024" cy="1108956"/>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Resultado de imagen de smartphone old"/>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6134" t="2171" r="27206" b="2550"/>
          <a:stretch/>
        </p:blipFill>
        <p:spPr bwMode="auto">
          <a:xfrm>
            <a:off x="8100392" y="3122335"/>
            <a:ext cx="946398" cy="1449545"/>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Resultado de imagen de old pc"/>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5350" r="26782"/>
          <a:stretch/>
        </p:blipFill>
        <p:spPr bwMode="auto">
          <a:xfrm>
            <a:off x="7963472" y="1124744"/>
            <a:ext cx="1126195" cy="1296144"/>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n 3">
            <a:extLst>
              <a:ext uri="{FF2B5EF4-FFF2-40B4-BE49-F238E27FC236}">
                <a16:creationId xmlns:a16="http://schemas.microsoft.com/office/drawing/2014/main" id="{9AA09A3A-9073-4507-BB40-A93F8434E485}"/>
              </a:ext>
            </a:extLst>
          </p:cNvPr>
          <p:cNvPicPr>
            <a:picLocks noChangeAspect="1"/>
          </p:cNvPicPr>
          <p:nvPr/>
        </p:nvPicPr>
        <p:blipFill rotWithShape="1">
          <a:blip r:embed="rId5"/>
          <a:srcRect l="22001" t="38450" b="16400"/>
          <a:stretch/>
        </p:blipFill>
        <p:spPr>
          <a:xfrm>
            <a:off x="2915816" y="3023708"/>
            <a:ext cx="3008932" cy="3096344"/>
          </a:xfrm>
          <a:prstGeom prst="rect">
            <a:avLst/>
          </a:prstGeom>
        </p:spPr>
      </p:pic>
    </p:spTree>
    <p:extLst>
      <p:ext uri="{BB962C8B-B14F-4D97-AF65-F5344CB8AC3E}">
        <p14:creationId xmlns:p14="http://schemas.microsoft.com/office/powerpoint/2010/main" val="3124384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fade">
                                      <p:cBhvr>
                                        <p:cTn id="24" dur="500"/>
                                        <p:tgtEl>
                                          <p:spTgt spid="3">
                                            <p:txEl>
                                              <p:pRg st="5" end="5"/>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fade">
                                      <p:cBhvr>
                                        <p:cTn id="35" dur="500"/>
                                        <p:tgtEl>
                                          <p:spTgt spid="3">
                                            <p:txEl>
                                              <p:pRg st="8" end="8"/>
                                            </p:txEl>
                                          </p:spTgt>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
                                            <p:txEl>
                                              <p:pRg st="9" end="9"/>
                                            </p:txEl>
                                          </p:spTgt>
                                        </p:tgtEl>
                                        <p:attrNameLst>
                                          <p:attrName>style.visibility</p:attrName>
                                        </p:attrNameLst>
                                      </p:cBhvr>
                                      <p:to>
                                        <p:strVal val="visible"/>
                                      </p:to>
                                    </p:set>
                                    <p:animEffect transition="in" filter="fade">
                                      <p:cBhvr>
                                        <p:cTn id="38" dur="500"/>
                                        <p:tgtEl>
                                          <p:spTgt spid="3">
                                            <p:txEl>
                                              <p:pRg st="9" end="9"/>
                                            </p:txEl>
                                          </p:spTgt>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3">
                                            <p:txEl>
                                              <p:pRg st="10" end="10"/>
                                            </p:txEl>
                                          </p:spTgt>
                                        </p:tgtEl>
                                        <p:attrNameLst>
                                          <p:attrName>style.visibility</p:attrName>
                                        </p:attrNameLst>
                                      </p:cBhvr>
                                      <p:to>
                                        <p:strVal val="visible"/>
                                      </p:to>
                                    </p:set>
                                    <p:animEffect transition="in" filter="fade">
                                      <p:cBhvr>
                                        <p:cTn id="41" dur="500"/>
                                        <p:tgtEl>
                                          <p:spTgt spid="3">
                                            <p:txEl>
                                              <p:pRg st="10" end="10"/>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3">
                                            <p:txEl>
                                              <p:pRg st="13" end="13"/>
                                            </p:txEl>
                                          </p:spTgt>
                                        </p:tgtEl>
                                        <p:attrNameLst>
                                          <p:attrName>style.visibility</p:attrName>
                                        </p:attrNameLst>
                                      </p:cBhvr>
                                      <p:to>
                                        <p:strVal val="visible"/>
                                      </p:to>
                                    </p:set>
                                    <p:animEffect transition="in" filter="fade">
                                      <p:cBhvr>
                                        <p:cTn id="46" dur="500"/>
                                        <p:tgtEl>
                                          <p:spTgt spid="3">
                                            <p:txEl>
                                              <p:pRg st="13" end="13"/>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nodeType="click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fade">
                                      <p:cBhvr>
                                        <p:cTn id="5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Soluciones?</a:t>
            </a:r>
            <a:endParaRPr lang="es-ES" dirty="0"/>
          </a:p>
        </p:txBody>
      </p:sp>
      <p:sp>
        <p:nvSpPr>
          <p:cNvPr id="3" name="2 Marcador de contenido"/>
          <p:cNvSpPr>
            <a:spLocks noGrp="1"/>
          </p:cNvSpPr>
          <p:nvPr>
            <p:ph idx="1"/>
          </p:nvPr>
        </p:nvSpPr>
        <p:spPr/>
        <p:txBody>
          <a:bodyPr/>
          <a:lstStyle/>
          <a:p>
            <a:r>
              <a:rPr lang="es-ES_tradnl" sz="2800" dirty="0"/>
              <a:t>Digitalización</a:t>
            </a:r>
          </a:p>
          <a:p>
            <a:pPr lvl="1"/>
            <a:r>
              <a:rPr lang="es-ES_tradnl" sz="2400" dirty="0"/>
              <a:t>Mucho más sencillo de almacenar/copiar</a:t>
            </a:r>
          </a:p>
          <a:p>
            <a:r>
              <a:rPr lang="es-ES_tradnl" sz="2800" dirty="0"/>
              <a:t>Preservación digital</a:t>
            </a:r>
          </a:p>
          <a:p>
            <a:pPr lvl="1"/>
            <a:r>
              <a:rPr lang="es-ES_tradnl" sz="2400" dirty="0"/>
              <a:t>Evitar pérdidas del material digital</a:t>
            </a:r>
            <a:endParaRPr lang="es-ES" sz="2400" dirty="0"/>
          </a:p>
        </p:txBody>
      </p:sp>
      <p:sp>
        <p:nvSpPr>
          <p:cNvPr id="4" name="AutoShape 2" descr="https://www.kent.edu/CCI/slis/programs/MLIS/images/Video_DigitalPreservation.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5" name="AutoShape 4" descr="https://www.kent.edu/CCI/slis/programs/MLIS/images/Video_DigitalPreservation.jp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6" name="AutoShape 6" descr="https://www.kent.edu/slis/programs/mlis/images/video_digitalpreservation.jp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8" name="AutoShape 10" descr="https://www.kent.edu/CCI/slis/programs/MLIS/images/Video_DigitalPreservation.jpg"/>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0"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24033" y="3501006"/>
            <a:ext cx="4536504" cy="33392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27928727"/>
      </p:ext>
    </p:extLst>
  </p:cSld>
  <p:clrMapOvr>
    <a:masterClrMapping/>
  </p:clrMapOvr>
  <p:timing>
    <p:tnLst>
      <p:par>
        <p:cTn id="1" dur="indefinite" restart="never" nodeType="tmRoot"/>
      </p:par>
    </p:tnLst>
  </p:timing>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Digitalización</a:t>
            </a:r>
            <a:endParaRPr lang="es-ES" dirty="0"/>
          </a:p>
        </p:txBody>
      </p:sp>
      <p:sp>
        <p:nvSpPr>
          <p:cNvPr id="3" name="2 Marcador de contenido"/>
          <p:cNvSpPr>
            <a:spLocks noGrp="1"/>
          </p:cNvSpPr>
          <p:nvPr>
            <p:ph idx="1"/>
          </p:nvPr>
        </p:nvSpPr>
        <p:spPr>
          <a:xfrm>
            <a:off x="457200" y="1600200"/>
            <a:ext cx="8507288" cy="4533900"/>
          </a:xfrm>
        </p:spPr>
        <p:txBody>
          <a:bodyPr/>
          <a:lstStyle/>
          <a:p>
            <a:r>
              <a:rPr lang="es-ES_tradnl" sz="2800" dirty="0"/>
              <a:t>Convertir datos analógicos en digitales</a:t>
            </a:r>
          </a:p>
          <a:p>
            <a:r>
              <a:rPr lang="es-ES_tradnl" sz="2800" dirty="0"/>
              <a:t>Analógico: muchos valores</a:t>
            </a:r>
          </a:p>
          <a:p>
            <a:pPr lvl="1"/>
            <a:r>
              <a:rPr lang="es-ES_tradnl" sz="2400" dirty="0"/>
              <a:t>Ej. 0-100v, 38 </a:t>
            </a:r>
            <a:r>
              <a:rPr lang="es-ES_tradnl" sz="2400" dirty="0">
                <a:sym typeface="Wingdings" panose="05000000000000000000" pitchFamily="2" charset="2"/>
              </a:rPr>
              <a:t> 38v</a:t>
            </a:r>
            <a:endParaRPr lang="es-ES_tradnl" sz="2400" dirty="0"/>
          </a:p>
          <a:p>
            <a:r>
              <a:rPr lang="es-ES_tradnl" sz="2800" dirty="0"/>
              <a:t>Digital: sólo valores muy concretos</a:t>
            </a:r>
          </a:p>
          <a:p>
            <a:pPr lvl="1"/>
            <a:r>
              <a:rPr lang="es-ES_tradnl" sz="2400" dirty="0"/>
              <a:t>Ej. 0v </a:t>
            </a:r>
            <a:r>
              <a:rPr lang="es-ES_tradnl" sz="2400" dirty="0" err="1"/>
              <a:t>ó</a:t>
            </a:r>
            <a:r>
              <a:rPr lang="es-ES_tradnl" sz="2400" dirty="0"/>
              <a:t> 5v </a:t>
            </a:r>
            <a:r>
              <a:rPr lang="es-ES_tradnl" sz="2400" dirty="0">
                <a:sym typeface="Wingdings" panose="05000000000000000000" pitchFamily="2" charset="2"/>
              </a:rPr>
              <a:t>(0/1), 38  100110</a:t>
            </a:r>
          </a:p>
          <a:p>
            <a:r>
              <a:rPr lang="es-ES_tradnl" sz="2800" dirty="0">
                <a:sym typeface="Wingdings" panose="05000000000000000000" pitchFamily="2" charset="2"/>
              </a:rPr>
              <a:t>Ventajas: resistente a pequeñas variaciones  información inalterada</a:t>
            </a:r>
          </a:p>
          <a:p>
            <a:pPr lvl="1"/>
            <a:r>
              <a:rPr lang="es-ES_tradnl" sz="2400" dirty="0">
                <a:sym typeface="Wingdings" panose="05000000000000000000" pitchFamily="2" charset="2"/>
              </a:rPr>
              <a:t>Ej. 1v  0v (0), 6.1v  5v (1)</a:t>
            </a:r>
            <a:endParaRPr lang="es-ES_tradnl" sz="2400" dirty="0"/>
          </a:p>
          <a:p>
            <a:r>
              <a:rPr lang="es-ES_tradnl" sz="2800" dirty="0"/>
              <a:t>Mucho material ya “nace” digital</a:t>
            </a:r>
          </a:p>
        </p:txBody>
      </p:sp>
    </p:spTree>
    <p:extLst>
      <p:ext uri="{BB962C8B-B14F-4D97-AF65-F5344CB8AC3E}">
        <p14:creationId xmlns:p14="http://schemas.microsoft.com/office/powerpoint/2010/main" val="180768332"/>
      </p:ext>
    </p:extLst>
  </p:cSld>
  <p:clrMapOvr>
    <a:masterClrMapping/>
  </p:clrMapOvr>
  <p:timing>
    <p:tnLst>
      <p:par>
        <p:cTn id="1" dur="indefinite" restart="never" nodeType="tmRoot"/>
      </p:par>
    </p:tnLst>
  </p:timing>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p:spPr>
        <p:txBody>
          <a:bodyPr/>
          <a:lstStyle/>
          <a:p>
            <a:r>
              <a:rPr lang="es-ES_tradnl" dirty="0"/>
              <a:t>Límites: ¿Qué podemos digitalizar?</a:t>
            </a:r>
            <a:endParaRPr lang="es-ES" dirty="0"/>
          </a:p>
        </p:txBody>
      </p:sp>
      <p:sp>
        <p:nvSpPr>
          <p:cNvPr id="3" name="2 Marcador de contenido"/>
          <p:cNvSpPr>
            <a:spLocks noGrp="1"/>
          </p:cNvSpPr>
          <p:nvPr>
            <p:ph idx="1"/>
          </p:nvPr>
        </p:nvSpPr>
        <p:spPr>
          <a:xfrm>
            <a:off x="457200" y="1600200"/>
            <a:ext cx="8579296" cy="4533900"/>
          </a:xfrm>
        </p:spPr>
        <p:txBody>
          <a:bodyPr/>
          <a:lstStyle/>
          <a:p>
            <a:r>
              <a:rPr lang="es-ES_tradnl" sz="2800" dirty="0"/>
              <a:t>Aquello cuyo propósito sea convertible en 0’s y 1’s</a:t>
            </a:r>
          </a:p>
          <a:p>
            <a:r>
              <a:rPr lang="es-ES_tradnl" sz="2800" dirty="0"/>
              <a:t>Ejemplos:</a:t>
            </a:r>
          </a:p>
          <a:p>
            <a:pPr lvl="1"/>
            <a:r>
              <a:rPr lang="es-ES_tradnl" sz="2400" dirty="0"/>
              <a:t>Un programa ejecutable/fuente</a:t>
            </a:r>
          </a:p>
          <a:p>
            <a:pPr lvl="1"/>
            <a:r>
              <a:rPr lang="es-ES_tradnl" sz="2400" dirty="0"/>
              <a:t>Manual de instrucciones en papel</a:t>
            </a:r>
          </a:p>
          <a:p>
            <a:pPr lvl="1"/>
            <a:r>
              <a:rPr lang="es-ES_tradnl" sz="2400" dirty="0"/>
              <a:t>Contenido de soporte magnético</a:t>
            </a:r>
          </a:p>
          <a:p>
            <a:pPr lvl="1"/>
            <a:r>
              <a:rPr lang="es-ES_tradnl" sz="2400" dirty="0"/>
              <a:t>Contenido de un chip de memoria</a:t>
            </a:r>
          </a:p>
          <a:p>
            <a:pPr lvl="1"/>
            <a:r>
              <a:rPr lang="es-ES_tradnl" sz="2400" dirty="0"/>
              <a:t>Lógica de un chip/placa base</a:t>
            </a:r>
          </a:p>
          <a:p>
            <a:r>
              <a:rPr lang="es-ES_tradnl" sz="2800" dirty="0"/>
              <a:t>El contenido de </a:t>
            </a:r>
            <a:r>
              <a:rPr lang="es-ES_tradnl" sz="2800" u="sng" dirty="0"/>
              <a:t>cualquie</a:t>
            </a:r>
            <a:r>
              <a:rPr lang="es-ES_tradnl" sz="2800" dirty="0"/>
              <a:t>r soporte físico</a:t>
            </a:r>
          </a:p>
          <a:p>
            <a:pPr lvl="1"/>
            <a:r>
              <a:rPr lang="es-ES_tradnl" sz="2400" dirty="0"/>
              <a:t>Pero no el soporte en sí</a:t>
            </a:r>
          </a:p>
          <a:p>
            <a:r>
              <a:rPr lang="es-ES_tradnl" sz="2800" dirty="0"/>
              <a:t>Todo lo que pueda ser expresado completamente en un cierto lenguaje </a:t>
            </a:r>
            <a:r>
              <a:rPr lang="es-ES_tradnl" sz="2800" dirty="0">
                <a:sym typeface="Wingdings" panose="05000000000000000000" pitchFamily="2" charset="2"/>
              </a:rPr>
              <a:t> traducir a 0’s y 1’s</a:t>
            </a:r>
            <a:endParaRPr lang="es-ES_tradnl" sz="2800" dirty="0"/>
          </a:p>
          <a:p>
            <a:endParaRPr lang="es-ES_tradnl" sz="2800" dirty="0"/>
          </a:p>
          <a:p>
            <a:pPr lvl="1"/>
            <a:endParaRPr lang="es-ES_tradnl" sz="2400" dirty="0"/>
          </a:p>
        </p:txBody>
      </p:sp>
    </p:spTree>
    <p:extLst>
      <p:ext uri="{BB962C8B-B14F-4D97-AF65-F5344CB8AC3E}">
        <p14:creationId xmlns:p14="http://schemas.microsoft.com/office/powerpoint/2010/main" val="785226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fade">
                                      <p:cBhvr>
                                        <p:cTn id="24" dur="500"/>
                                        <p:tgtEl>
                                          <p:spTgt spid="3">
                                            <p:txEl>
                                              <p:pRg st="5" end="5"/>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fade">
                                      <p:cBhvr>
                                        <p:cTn id="35" dur="500"/>
                                        <p:tgtEl>
                                          <p:spTgt spid="3">
                                            <p:txEl>
                                              <p:pRg st="8" end="8"/>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3">
                                            <p:txEl>
                                              <p:pRg st="9" end="9"/>
                                            </p:txEl>
                                          </p:spTgt>
                                        </p:tgtEl>
                                        <p:attrNameLst>
                                          <p:attrName>style.visibility</p:attrName>
                                        </p:attrNameLst>
                                      </p:cBhvr>
                                      <p:to>
                                        <p:strVal val="visible"/>
                                      </p:to>
                                    </p:set>
                                    <p:animEffect transition="in" filter="fade">
                                      <p:cBhvr>
                                        <p:cTn id="40"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Límites: ¿Qué </a:t>
            </a:r>
            <a:r>
              <a:rPr lang="es-ES_tradnl" u="sng" dirty="0"/>
              <a:t>no</a:t>
            </a:r>
            <a:r>
              <a:rPr lang="es-ES_tradnl" dirty="0"/>
              <a:t> podemos digitalizar?</a:t>
            </a:r>
            <a:endParaRPr lang="es-ES" dirty="0"/>
          </a:p>
        </p:txBody>
      </p:sp>
      <p:sp>
        <p:nvSpPr>
          <p:cNvPr id="3" name="2 Marcador de contenido"/>
          <p:cNvSpPr>
            <a:spLocks noGrp="1"/>
          </p:cNvSpPr>
          <p:nvPr>
            <p:ph idx="1"/>
          </p:nvPr>
        </p:nvSpPr>
        <p:spPr>
          <a:xfrm>
            <a:off x="457200" y="1484784"/>
            <a:ext cx="8686800" cy="4533900"/>
          </a:xfrm>
        </p:spPr>
        <p:txBody>
          <a:bodyPr/>
          <a:lstStyle/>
          <a:p>
            <a:r>
              <a:rPr lang="es-ES_tradnl" sz="2800" dirty="0"/>
              <a:t>Aquello cuyo verdadero propósito requiere de una actuación física sobre algún elemento</a:t>
            </a:r>
          </a:p>
          <a:p>
            <a:r>
              <a:rPr lang="es-ES_tradnl" sz="2800" dirty="0"/>
              <a:t>Ejemplos</a:t>
            </a:r>
          </a:p>
          <a:p>
            <a:pPr lvl="1"/>
            <a:r>
              <a:rPr lang="es-ES_tradnl" sz="2400" dirty="0"/>
              <a:t>Impresora</a:t>
            </a:r>
          </a:p>
          <a:p>
            <a:pPr lvl="2"/>
            <a:r>
              <a:rPr lang="es-ES_tradnl" sz="2000" dirty="0"/>
              <a:t>escribir en papel físico con alguna especie de tinta</a:t>
            </a:r>
          </a:p>
          <a:p>
            <a:pPr lvl="1"/>
            <a:r>
              <a:rPr lang="es-ES_tradnl" sz="2400" dirty="0"/>
              <a:t>Lector de casetes</a:t>
            </a:r>
          </a:p>
          <a:p>
            <a:pPr lvl="2"/>
            <a:r>
              <a:rPr lang="es-ES_tradnl" sz="2000" dirty="0"/>
              <a:t>hacer que gire la cinta física para leer su contenido magnético</a:t>
            </a:r>
          </a:p>
          <a:p>
            <a:pPr lvl="1"/>
            <a:r>
              <a:rPr lang="es-ES_tradnl" sz="2400" dirty="0"/>
              <a:t>Monitor</a:t>
            </a:r>
          </a:p>
          <a:p>
            <a:pPr lvl="2"/>
            <a:r>
              <a:rPr lang="es-ES_tradnl" sz="2000" dirty="0"/>
              <a:t>visualizar de alguna manera para poder verlo con nuestros ojos</a:t>
            </a:r>
          </a:p>
          <a:p>
            <a:r>
              <a:rPr lang="es-ES_tradnl" sz="2800" dirty="0"/>
              <a:t>Sólo posible si se ha digitalizado el objeto de su actuación física</a:t>
            </a:r>
          </a:p>
          <a:p>
            <a:pPr lvl="1"/>
            <a:r>
              <a:rPr lang="es-ES_tradnl" sz="2400" dirty="0"/>
              <a:t>Ej. Lector virtual para casete digitalizada (ej. </a:t>
            </a:r>
            <a:r>
              <a:rPr lang="es-ES_tradnl" sz="2400" dirty="0" err="1"/>
              <a:t>tzx</a:t>
            </a:r>
            <a:r>
              <a:rPr lang="es-ES_tradnl" sz="2400" dirty="0"/>
              <a:t>)</a:t>
            </a:r>
          </a:p>
          <a:p>
            <a:pPr lvl="1"/>
            <a:endParaRPr lang="es-ES" dirty="0"/>
          </a:p>
          <a:p>
            <a:endParaRPr lang="es-ES" dirty="0"/>
          </a:p>
        </p:txBody>
      </p:sp>
    </p:spTree>
    <p:extLst>
      <p:ext uri="{BB962C8B-B14F-4D97-AF65-F5344CB8AC3E}">
        <p14:creationId xmlns:p14="http://schemas.microsoft.com/office/powerpoint/2010/main" val="3607970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fade">
                                      <p:cBhvr>
                                        <p:cTn id="24" dur="500"/>
                                        <p:tgtEl>
                                          <p:spTgt spid="3">
                                            <p:txEl>
                                              <p:pRg st="5" end="5"/>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
                                            <p:txEl>
                                              <p:pRg st="7" end="7"/>
                                            </p:txEl>
                                          </p:spTgt>
                                        </p:tgtEl>
                                        <p:attrNameLst>
                                          <p:attrName>style.visibility</p:attrName>
                                        </p:attrNameLst>
                                      </p:cBhvr>
                                      <p:to>
                                        <p:strVal val="visible"/>
                                      </p:to>
                                    </p:set>
                                    <p:animEffect transition="in" filter="fade">
                                      <p:cBhvr>
                                        <p:cTn id="30" dur="500"/>
                                        <p:tgtEl>
                                          <p:spTgt spid="3">
                                            <p:txEl>
                                              <p:pRg st="7" end="7"/>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fade">
                                      <p:cBhvr>
                                        <p:cTn id="35" dur="500"/>
                                        <p:tgtEl>
                                          <p:spTgt spid="3">
                                            <p:txEl>
                                              <p:pRg st="8" end="8"/>
                                            </p:txEl>
                                          </p:spTgt>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
                                            <p:txEl>
                                              <p:pRg st="9" end="9"/>
                                            </p:txEl>
                                          </p:spTgt>
                                        </p:tgtEl>
                                        <p:attrNameLst>
                                          <p:attrName>style.visibility</p:attrName>
                                        </p:attrNameLst>
                                      </p:cBhvr>
                                      <p:to>
                                        <p:strVal val="visible"/>
                                      </p:to>
                                    </p:set>
                                    <p:animEffect transition="in" filter="fade">
                                      <p:cBhvr>
                                        <p:cTn id="38"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Título"/>
          <p:cNvSpPr>
            <a:spLocks noGrp="1"/>
          </p:cNvSpPr>
          <p:nvPr>
            <p:ph type="title"/>
          </p:nvPr>
        </p:nvSpPr>
        <p:spPr/>
        <p:txBody>
          <a:bodyPr/>
          <a:lstStyle/>
          <a:p>
            <a:r>
              <a:rPr lang="es-ES_tradnl" dirty="0"/>
              <a:t>Físico vs. Digital</a:t>
            </a:r>
            <a:endParaRPr lang="es-ES" dirty="0"/>
          </a:p>
        </p:txBody>
      </p:sp>
      <p:sp>
        <p:nvSpPr>
          <p:cNvPr id="10" name="9 Marcador de contenido"/>
          <p:cNvSpPr>
            <a:spLocks noGrp="1"/>
          </p:cNvSpPr>
          <p:nvPr>
            <p:ph sz="half" idx="1"/>
          </p:nvPr>
        </p:nvSpPr>
        <p:spPr>
          <a:xfrm>
            <a:off x="323528" y="1556792"/>
            <a:ext cx="4392488" cy="4533900"/>
          </a:xfrm>
        </p:spPr>
        <p:txBody>
          <a:bodyPr/>
          <a:lstStyle/>
          <a:p>
            <a:r>
              <a:rPr lang="es-ES_tradnl" dirty="0"/>
              <a:t>Nuevos recursos para hacer copias </a:t>
            </a:r>
            <a:r>
              <a:rPr lang="es-ES_tradnl" dirty="0">
                <a:solidFill>
                  <a:srgbClr val="FF0000"/>
                </a:solidFill>
                <a:sym typeface="Wingdings 2"/>
              </a:rPr>
              <a:t></a:t>
            </a:r>
            <a:endParaRPr lang="es-ES_tradnl" dirty="0">
              <a:solidFill>
                <a:srgbClr val="FF0000"/>
              </a:solidFill>
            </a:endParaRPr>
          </a:p>
          <a:p>
            <a:r>
              <a:rPr lang="es-ES_tradnl" dirty="0"/>
              <a:t>Su transporte requiere de recursos y tiempo </a:t>
            </a:r>
            <a:r>
              <a:rPr lang="es-ES_tradnl" dirty="0">
                <a:solidFill>
                  <a:srgbClr val="FF0000"/>
                </a:solidFill>
                <a:sym typeface="Wingdings 2"/>
              </a:rPr>
              <a:t></a:t>
            </a:r>
            <a:endParaRPr lang="es-ES_tradnl" dirty="0"/>
          </a:p>
          <a:p>
            <a:r>
              <a:rPr lang="es-ES_tradnl" dirty="0"/>
              <a:t>Destrucción incremental, contamina, y requiere tiempo </a:t>
            </a:r>
            <a:r>
              <a:rPr lang="es-ES_tradnl" dirty="0">
                <a:solidFill>
                  <a:srgbClr val="FF0000"/>
                </a:solidFill>
                <a:sym typeface="Wingdings 2"/>
              </a:rPr>
              <a:t></a:t>
            </a:r>
          </a:p>
          <a:p>
            <a:pPr lvl="1"/>
            <a:r>
              <a:rPr lang="es-ES_tradnl" dirty="0">
                <a:sym typeface="Wingdings 2"/>
              </a:rPr>
              <a:t>Accidentalmente </a:t>
            </a:r>
            <a:r>
              <a:rPr lang="es-ES_tradnl" dirty="0">
                <a:solidFill>
                  <a:srgbClr val="33CC33"/>
                </a:solidFill>
                <a:latin typeface="Matura MT Script Capitals"/>
                <a:sym typeface="Wingdings 2"/>
              </a:rPr>
              <a:t></a:t>
            </a:r>
          </a:p>
          <a:p>
            <a:r>
              <a:rPr lang="es-ES_tradnl" dirty="0">
                <a:sym typeface="Wingdings 2"/>
              </a:rPr>
              <a:t>Perdura sin coste </a:t>
            </a:r>
            <a:r>
              <a:rPr lang="es-ES_tradnl" dirty="0">
                <a:solidFill>
                  <a:srgbClr val="33CC33"/>
                </a:solidFill>
                <a:latin typeface="Matura MT Script Capitals"/>
                <a:sym typeface="Wingdings 2"/>
              </a:rPr>
              <a:t></a:t>
            </a:r>
            <a:endParaRPr lang="es-ES" dirty="0">
              <a:sym typeface="Wingdings 2"/>
            </a:endParaRPr>
          </a:p>
          <a:p>
            <a:pPr lvl="1"/>
            <a:r>
              <a:rPr lang="es-ES_tradnl" dirty="0">
                <a:sym typeface="Wingdings 2"/>
              </a:rPr>
              <a:t>Material=soporte</a:t>
            </a:r>
          </a:p>
        </p:txBody>
      </p:sp>
      <p:sp>
        <p:nvSpPr>
          <p:cNvPr id="11" name="10 Marcador de contenido"/>
          <p:cNvSpPr>
            <a:spLocks noGrp="1"/>
          </p:cNvSpPr>
          <p:nvPr>
            <p:ph sz="half" idx="2"/>
          </p:nvPr>
        </p:nvSpPr>
        <p:spPr>
          <a:xfrm>
            <a:off x="4644008" y="1628800"/>
            <a:ext cx="4392488" cy="4533900"/>
          </a:xfrm>
        </p:spPr>
        <p:txBody>
          <a:bodyPr/>
          <a:lstStyle/>
          <a:p>
            <a:r>
              <a:rPr lang="es-ES_tradnl" dirty="0"/>
              <a:t>Hacer copias es muy fácil </a:t>
            </a:r>
            <a:r>
              <a:rPr lang="es-ES_tradnl" dirty="0">
                <a:solidFill>
                  <a:srgbClr val="33CC33"/>
                </a:solidFill>
                <a:latin typeface="Matura MT Script Capitals"/>
                <a:sym typeface="Wingdings 2"/>
              </a:rPr>
              <a:t></a:t>
            </a:r>
            <a:endParaRPr lang="es-ES_tradnl" dirty="0">
              <a:solidFill>
                <a:srgbClr val="33CC33"/>
              </a:solidFill>
            </a:endParaRPr>
          </a:p>
          <a:p>
            <a:r>
              <a:rPr lang="es-ES_tradnl" dirty="0"/>
              <a:t>Transporte rápido por red </a:t>
            </a:r>
            <a:r>
              <a:rPr lang="es-ES_tradnl" dirty="0">
                <a:solidFill>
                  <a:srgbClr val="33CC33"/>
                </a:solidFill>
                <a:latin typeface="Matura MT Script Capitals"/>
                <a:sym typeface="Wingdings 2"/>
              </a:rPr>
              <a:t></a:t>
            </a:r>
            <a:endParaRPr lang="es-ES_tradnl" dirty="0"/>
          </a:p>
          <a:p>
            <a:r>
              <a:rPr lang="es-ES_tradnl" dirty="0"/>
              <a:t>Destrucción rápida </a:t>
            </a:r>
            <a:r>
              <a:rPr lang="es-ES_tradnl" dirty="0">
                <a:solidFill>
                  <a:srgbClr val="33CC33"/>
                </a:solidFill>
                <a:latin typeface="Matura MT Script Capitals"/>
                <a:sym typeface="Wingdings 2"/>
              </a:rPr>
              <a:t></a:t>
            </a:r>
          </a:p>
          <a:p>
            <a:pPr lvl="1"/>
            <a:r>
              <a:rPr lang="es-ES_tradnl" dirty="0">
                <a:latin typeface="+mj-lt"/>
                <a:sym typeface="Wingdings 2"/>
              </a:rPr>
              <a:t>Accidentalmente  </a:t>
            </a:r>
            <a:r>
              <a:rPr lang="es-ES_tradnl" dirty="0">
                <a:solidFill>
                  <a:srgbClr val="FF0000"/>
                </a:solidFill>
                <a:sym typeface="Wingdings 2"/>
              </a:rPr>
              <a:t> </a:t>
            </a:r>
            <a:r>
              <a:rPr lang="es-ES_tradnl" dirty="0">
                <a:sym typeface="Wingdings 2"/>
              </a:rPr>
              <a:t>!!</a:t>
            </a:r>
          </a:p>
          <a:p>
            <a:r>
              <a:rPr lang="es-ES_tradnl" dirty="0">
                <a:sym typeface="Wingdings 2"/>
              </a:rPr>
              <a:t>Coste mantenimiento</a:t>
            </a:r>
          </a:p>
          <a:p>
            <a:pPr lvl="1"/>
            <a:r>
              <a:rPr lang="es-ES_tradnl" dirty="0">
                <a:sym typeface="Wingdings 2"/>
              </a:rPr>
              <a:t>Soporte, lector </a:t>
            </a:r>
            <a:r>
              <a:rPr lang="es-ES_tradnl" dirty="0">
                <a:solidFill>
                  <a:srgbClr val="FF0000"/>
                </a:solidFill>
                <a:sym typeface="Wingdings 2"/>
              </a:rPr>
              <a:t></a:t>
            </a:r>
            <a:endParaRPr lang="es-ES_tradnl" dirty="0">
              <a:sym typeface="Wingdings 2"/>
            </a:endParaRPr>
          </a:p>
          <a:p>
            <a:r>
              <a:rPr lang="es-ES_tradnl" dirty="0"/>
              <a:t>No todo puede digitalizarse </a:t>
            </a:r>
            <a:r>
              <a:rPr lang="es-ES_tradnl" dirty="0">
                <a:solidFill>
                  <a:srgbClr val="FF0000"/>
                </a:solidFill>
                <a:sym typeface="Wingdings 2"/>
              </a:rPr>
              <a:t></a:t>
            </a:r>
            <a:endParaRPr lang="es-ES" dirty="0"/>
          </a:p>
        </p:txBody>
      </p:sp>
    </p:spTree>
    <p:extLst>
      <p:ext uri="{BB962C8B-B14F-4D97-AF65-F5344CB8AC3E}">
        <p14:creationId xmlns:p14="http://schemas.microsoft.com/office/powerpoint/2010/main" val="710921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xEl>
                                              <p:pRg st="1" end="1"/>
                                            </p:txEl>
                                          </p:spTgt>
                                        </p:tgtEl>
                                        <p:attrNameLst>
                                          <p:attrName>style.visibility</p:attrName>
                                        </p:attrNameLst>
                                      </p:cBhvr>
                                      <p:to>
                                        <p:strVal val="visible"/>
                                      </p:to>
                                    </p:set>
                                    <p:animEffect transition="in" filter="fade">
                                      <p:cBhvr>
                                        <p:cTn id="14" dur="1000"/>
                                        <p:tgtEl>
                                          <p:spTgt spid="10">
                                            <p:txEl>
                                              <p:pRg st="1" end="1"/>
                                            </p:txEl>
                                          </p:spTgt>
                                        </p:tgtEl>
                                      </p:cBhvr>
                                    </p:animEffect>
                                    <p:anim calcmode="lin" valueType="num">
                                      <p:cBhvr>
                                        <p:cTn id="15"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xEl>
                                              <p:pRg st="2" end="2"/>
                                            </p:txEl>
                                          </p:spTgt>
                                        </p:tgtEl>
                                        <p:attrNameLst>
                                          <p:attrName>style.visibility</p:attrName>
                                        </p:attrNameLst>
                                      </p:cBhvr>
                                      <p:to>
                                        <p:strVal val="visible"/>
                                      </p:to>
                                    </p:set>
                                    <p:animEffect transition="in" filter="fade">
                                      <p:cBhvr>
                                        <p:cTn id="21" dur="1000"/>
                                        <p:tgtEl>
                                          <p:spTgt spid="10">
                                            <p:txEl>
                                              <p:pRg st="2" end="2"/>
                                            </p:txEl>
                                          </p:spTgt>
                                        </p:tgtEl>
                                      </p:cBhvr>
                                    </p:animEffect>
                                    <p:anim calcmode="lin" valueType="num">
                                      <p:cBhvr>
                                        <p:cTn id="22"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2" end="2"/>
                                            </p:txEl>
                                          </p:spTgt>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10">
                                            <p:txEl>
                                              <p:pRg st="3" end="3"/>
                                            </p:txEl>
                                          </p:spTgt>
                                        </p:tgtEl>
                                        <p:attrNameLst>
                                          <p:attrName>style.visibility</p:attrName>
                                        </p:attrNameLst>
                                      </p:cBhvr>
                                      <p:to>
                                        <p:strVal val="visible"/>
                                      </p:to>
                                    </p:set>
                                    <p:animEffect transition="in" filter="fade">
                                      <p:cBhvr>
                                        <p:cTn id="26" dur="1000"/>
                                        <p:tgtEl>
                                          <p:spTgt spid="10">
                                            <p:txEl>
                                              <p:pRg st="3" end="3"/>
                                            </p:txEl>
                                          </p:spTgt>
                                        </p:tgtEl>
                                      </p:cBhvr>
                                    </p:animEffect>
                                    <p:anim calcmode="lin" valueType="num">
                                      <p:cBhvr>
                                        <p:cTn id="27"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10">
                                            <p:txEl>
                                              <p:pRg st="4" end="4"/>
                                            </p:txEl>
                                          </p:spTgt>
                                        </p:tgtEl>
                                        <p:attrNameLst>
                                          <p:attrName>style.visibility</p:attrName>
                                        </p:attrNameLst>
                                      </p:cBhvr>
                                      <p:to>
                                        <p:strVal val="visible"/>
                                      </p:to>
                                    </p:set>
                                    <p:animEffect transition="in" filter="fade">
                                      <p:cBhvr>
                                        <p:cTn id="33" dur="1000"/>
                                        <p:tgtEl>
                                          <p:spTgt spid="10">
                                            <p:txEl>
                                              <p:pRg st="4" end="4"/>
                                            </p:txEl>
                                          </p:spTgt>
                                        </p:tgtEl>
                                      </p:cBhvr>
                                    </p:animEffect>
                                    <p:anim calcmode="lin" valueType="num">
                                      <p:cBhvr>
                                        <p:cTn id="34"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35" dur="1000" fill="hold"/>
                                        <p:tgtEl>
                                          <p:spTgt spid="10">
                                            <p:txEl>
                                              <p:pRg st="4" end="4"/>
                                            </p:txEl>
                                          </p:spTgt>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0">
                                            <p:txEl>
                                              <p:pRg st="5" end="5"/>
                                            </p:txEl>
                                          </p:spTgt>
                                        </p:tgtEl>
                                        <p:attrNameLst>
                                          <p:attrName>style.visibility</p:attrName>
                                        </p:attrNameLst>
                                      </p:cBhvr>
                                      <p:to>
                                        <p:strVal val="visible"/>
                                      </p:to>
                                    </p:set>
                                    <p:animEffect transition="in" filter="fade">
                                      <p:cBhvr>
                                        <p:cTn id="38" dur="1000"/>
                                        <p:tgtEl>
                                          <p:spTgt spid="10">
                                            <p:txEl>
                                              <p:pRg st="5" end="5"/>
                                            </p:txEl>
                                          </p:spTgt>
                                        </p:tgtEl>
                                      </p:cBhvr>
                                    </p:animEffect>
                                    <p:anim calcmode="lin" valueType="num">
                                      <p:cBhvr>
                                        <p:cTn id="39"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40"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11">
                                            <p:txEl>
                                              <p:pRg st="0" end="0"/>
                                            </p:txEl>
                                          </p:spTgt>
                                        </p:tgtEl>
                                        <p:attrNameLst>
                                          <p:attrName>style.visibility</p:attrName>
                                        </p:attrNameLst>
                                      </p:cBhvr>
                                      <p:to>
                                        <p:strVal val="visible"/>
                                      </p:to>
                                    </p:set>
                                    <p:animEffect transition="in" filter="fade">
                                      <p:cBhvr>
                                        <p:cTn id="45" dur="1000"/>
                                        <p:tgtEl>
                                          <p:spTgt spid="11">
                                            <p:txEl>
                                              <p:pRg st="0" end="0"/>
                                            </p:txEl>
                                          </p:spTgt>
                                        </p:tgtEl>
                                      </p:cBhvr>
                                    </p:animEffect>
                                    <p:anim calcmode="lin" valueType="num">
                                      <p:cBhvr>
                                        <p:cTn id="46" dur="10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47" dur="1000" fill="hold"/>
                                        <p:tgtEl>
                                          <p:spTgt spid="1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grpId="0" nodeType="clickEffect">
                                  <p:stCondLst>
                                    <p:cond delay="0"/>
                                  </p:stCondLst>
                                  <p:childTnLst>
                                    <p:set>
                                      <p:cBhvr>
                                        <p:cTn id="51" dur="1" fill="hold">
                                          <p:stCondLst>
                                            <p:cond delay="0"/>
                                          </p:stCondLst>
                                        </p:cTn>
                                        <p:tgtEl>
                                          <p:spTgt spid="11">
                                            <p:txEl>
                                              <p:pRg st="1" end="1"/>
                                            </p:txEl>
                                          </p:spTgt>
                                        </p:tgtEl>
                                        <p:attrNameLst>
                                          <p:attrName>style.visibility</p:attrName>
                                        </p:attrNameLst>
                                      </p:cBhvr>
                                      <p:to>
                                        <p:strVal val="visible"/>
                                      </p:to>
                                    </p:set>
                                    <p:animEffect transition="in" filter="fade">
                                      <p:cBhvr>
                                        <p:cTn id="52" dur="1000"/>
                                        <p:tgtEl>
                                          <p:spTgt spid="11">
                                            <p:txEl>
                                              <p:pRg st="1" end="1"/>
                                            </p:txEl>
                                          </p:spTgt>
                                        </p:tgtEl>
                                      </p:cBhvr>
                                    </p:animEffect>
                                    <p:anim calcmode="lin" valueType="num">
                                      <p:cBhvr>
                                        <p:cTn id="53" dur="1000" fill="hold"/>
                                        <p:tgtEl>
                                          <p:spTgt spid="11">
                                            <p:txEl>
                                              <p:pRg st="1" end="1"/>
                                            </p:txEl>
                                          </p:spTgt>
                                        </p:tgtEl>
                                        <p:attrNameLst>
                                          <p:attrName>ppt_x</p:attrName>
                                        </p:attrNameLst>
                                      </p:cBhvr>
                                      <p:tavLst>
                                        <p:tav tm="0">
                                          <p:val>
                                            <p:strVal val="#ppt_x"/>
                                          </p:val>
                                        </p:tav>
                                        <p:tav tm="100000">
                                          <p:val>
                                            <p:strVal val="#ppt_x"/>
                                          </p:val>
                                        </p:tav>
                                      </p:tavLst>
                                    </p:anim>
                                    <p:anim calcmode="lin" valueType="num">
                                      <p:cBhvr>
                                        <p:cTn id="54" dur="1000" fill="hold"/>
                                        <p:tgtEl>
                                          <p:spTgt spid="11">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grpId="0" nodeType="clickEffect">
                                  <p:stCondLst>
                                    <p:cond delay="0"/>
                                  </p:stCondLst>
                                  <p:childTnLst>
                                    <p:set>
                                      <p:cBhvr>
                                        <p:cTn id="58" dur="1" fill="hold">
                                          <p:stCondLst>
                                            <p:cond delay="0"/>
                                          </p:stCondLst>
                                        </p:cTn>
                                        <p:tgtEl>
                                          <p:spTgt spid="11">
                                            <p:txEl>
                                              <p:pRg st="2" end="2"/>
                                            </p:txEl>
                                          </p:spTgt>
                                        </p:tgtEl>
                                        <p:attrNameLst>
                                          <p:attrName>style.visibility</p:attrName>
                                        </p:attrNameLst>
                                      </p:cBhvr>
                                      <p:to>
                                        <p:strVal val="visible"/>
                                      </p:to>
                                    </p:set>
                                    <p:animEffect transition="in" filter="fade">
                                      <p:cBhvr>
                                        <p:cTn id="59" dur="1000"/>
                                        <p:tgtEl>
                                          <p:spTgt spid="11">
                                            <p:txEl>
                                              <p:pRg st="2" end="2"/>
                                            </p:txEl>
                                          </p:spTgt>
                                        </p:tgtEl>
                                      </p:cBhvr>
                                    </p:animEffect>
                                    <p:anim calcmode="lin" valueType="num">
                                      <p:cBhvr>
                                        <p:cTn id="60" dur="1000" fill="hold"/>
                                        <p:tgtEl>
                                          <p:spTgt spid="11">
                                            <p:txEl>
                                              <p:pRg st="2" end="2"/>
                                            </p:txEl>
                                          </p:spTgt>
                                        </p:tgtEl>
                                        <p:attrNameLst>
                                          <p:attrName>ppt_x</p:attrName>
                                        </p:attrNameLst>
                                      </p:cBhvr>
                                      <p:tavLst>
                                        <p:tav tm="0">
                                          <p:val>
                                            <p:strVal val="#ppt_x"/>
                                          </p:val>
                                        </p:tav>
                                        <p:tav tm="100000">
                                          <p:val>
                                            <p:strVal val="#ppt_x"/>
                                          </p:val>
                                        </p:tav>
                                      </p:tavLst>
                                    </p:anim>
                                    <p:anim calcmode="lin" valueType="num">
                                      <p:cBhvr>
                                        <p:cTn id="61" dur="1000" fill="hold"/>
                                        <p:tgtEl>
                                          <p:spTgt spid="11">
                                            <p:txEl>
                                              <p:pRg st="2" end="2"/>
                                            </p:txEl>
                                          </p:spTgt>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11">
                                            <p:txEl>
                                              <p:pRg st="3" end="3"/>
                                            </p:txEl>
                                          </p:spTgt>
                                        </p:tgtEl>
                                        <p:attrNameLst>
                                          <p:attrName>style.visibility</p:attrName>
                                        </p:attrNameLst>
                                      </p:cBhvr>
                                      <p:to>
                                        <p:strVal val="visible"/>
                                      </p:to>
                                    </p:set>
                                    <p:animEffect transition="in" filter="fade">
                                      <p:cBhvr>
                                        <p:cTn id="64" dur="1000"/>
                                        <p:tgtEl>
                                          <p:spTgt spid="11">
                                            <p:txEl>
                                              <p:pRg st="3" end="3"/>
                                            </p:txEl>
                                          </p:spTgt>
                                        </p:tgtEl>
                                      </p:cBhvr>
                                    </p:animEffect>
                                    <p:anim calcmode="lin" valueType="num">
                                      <p:cBhvr>
                                        <p:cTn id="65" dur="1000" fill="hold"/>
                                        <p:tgtEl>
                                          <p:spTgt spid="11">
                                            <p:txEl>
                                              <p:pRg st="3" end="3"/>
                                            </p:txEl>
                                          </p:spTgt>
                                        </p:tgtEl>
                                        <p:attrNameLst>
                                          <p:attrName>ppt_x</p:attrName>
                                        </p:attrNameLst>
                                      </p:cBhvr>
                                      <p:tavLst>
                                        <p:tav tm="0">
                                          <p:val>
                                            <p:strVal val="#ppt_x"/>
                                          </p:val>
                                        </p:tav>
                                        <p:tav tm="100000">
                                          <p:val>
                                            <p:strVal val="#ppt_x"/>
                                          </p:val>
                                        </p:tav>
                                      </p:tavLst>
                                    </p:anim>
                                    <p:anim calcmode="lin" valueType="num">
                                      <p:cBhvr>
                                        <p:cTn id="66" dur="1000" fill="hold"/>
                                        <p:tgtEl>
                                          <p:spTgt spid="11">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42" presetClass="entr" presetSubtype="0" fill="hold" grpId="0" nodeType="clickEffect">
                                  <p:stCondLst>
                                    <p:cond delay="0"/>
                                  </p:stCondLst>
                                  <p:childTnLst>
                                    <p:set>
                                      <p:cBhvr>
                                        <p:cTn id="70" dur="1" fill="hold">
                                          <p:stCondLst>
                                            <p:cond delay="0"/>
                                          </p:stCondLst>
                                        </p:cTn>
                                        <p:tgtEl>
                                          <p:spTgt spid="11">
                                            <p:txEl>
                                              <p:pRg st="4" end="4"/>
                                            </p:txEl>
                                          </p:spTgt>
                                        </p:tgtEl>
                                        <p:attrNameLst>
                                          <p:attrName>style.visibility</p:attrName>
                                        </p:attrNameLst>
                                      </p:cBhvr>
                                      <p:to>
                                        <p:strVal val="visible"/>
                                      </p:to>
                                    </p:set>
                                    <p:animEffect transition="in" filter="fade">
                                      <p:cBhvr>
                                        <p:cTn id="71" dur="1000"/>
                                        <p:tgtEl>
                                          <p:spTgt spid="11">
                                            <p:txEl>
                                              <p:pRg st="4" end="4"/>
                                            </p:txEl>
                                          </p:spTgt>
                                        </p:tgtEl>
                                      </p:cBhvr>
                                    </p:animEffect>
                                    <p:anim calcmode="lin" valueType="num">
                                      <p:cBhvr>
                                        <p:cTn id="72" dur="1000" fill="hold"/>
                                        <p:tgtEl>
                                          <p:spTgt spid="11">
                                            <p:txEl>
                                              <p:pRg st="4" end="4"/>
                                            </p:txEl>
                                          </p:spTgt>
                                        </p:tgtEl>
                                        <p:attrNameLst>
                                          <p:attrName>ppt_x</p:attrName>
                                        </p:attrNameLst>
                                      </p:cBhvr>
                                      <p:tavLst>
                                        <p:tav tm="0">
                                          <p:val>
                                            <p:strVal val="#ppt_x"/>
                                          </p:val>
                                        </p:tav>
                                        <p:tav tm="100000">
                                          <p:val>
                                            <p:strVal val="#ppt_x"/>
                                          </p:val>
                                        </p:tav>
                                      </p:tavLst>
                                    </p:anim>
                                    <p:anim calcmode="lin" valueType="num">
                                      <p:cBhvr>
                                        <p:cTn id="73" dur="1000" fill="hold"/>
                                        <p:tgtEl>
                                          <p:spTgt spid="11">
                                            <p:txEl>
                                              <p:pRg st="4" end="4"/>
                                            </p:txEl>
                                          </p:spTgt>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11">
                                            <p:txEl>
                                              <p:pRg st="5" end="5"/>
                                            </p:txEl>
                                          </p:spTgt>
                                        </p:tgtEl>
                                        <p:attrNameLst>
                                          <p:attrName>style.visibility</p:attrName>
                                        </p:attrNameLst>
                                      </p:cBhvr>
                                      <p:to>
                                        <p:strVal val="visible"/>
                                      </p:to>
                                    </p:set>
                                    <p:animEffect transition="in" filter="fade">
                                      <p:cBhvr>
                                        <p:cTn id="76" dur="1000"/>
                                        <p:tgtEl>
                                          <p:spTgt spid="11">
                                            <p:txEl>
                                              <p:pRg st="5" end="5"/>
                                            </p:txEl>
                                          </p:spTgt>
                                        </p:tgtEl>
                                      </p:cBhvr>
                                    </p:animEffect>
                                    <p:anim calcmode="lin" valueType="num">
                                      <p:cBhvr>
                                        <p:cTn id="77" dur="1000" fill="hold"/>
                                        <p:tgtEl>
                                          <p:spTgt spid="11">
                                            <p:txEl>
                                              <p:pRg st="5" end="5"/>
                                            </p:txEl>
                                          </p:spTgt>
                                        </p:tgtEl>
                                        <p:attrNameLst>
                                          <p:attrName>ppt_x</p:attrName>
                                        </p:attrNameLst>
                                      </p:cBhvr>
                                      <p:tavLst>
                                        <p:tav tm="0">
                                          <p:val>
                                            <p:strVal val="#ppt_x"/>
                                          </p:val>
                                        </p:tav>
                                        <p:tav tm="100000">
                                          <p:val>
                                            <p:strVal val="#ppt_x"/>
                                          </p:val>
                                        </p:tav>
                                      </p:tavLst>
                                    </p:anim>
                                    <p:anim calcmode="lin" valueType="num">
                                      <p:cBhvr>
                                        <p:cTn id="78" dur="1000" fill="hold"/>
                                        <p:tgtEl>
                                          <p:spTgt spid="11">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42" presetClass="entr" presetSubtype="0" fill="hold" grpId="0" nodeType="clickEffect">
                                  <p:stCondLst>
                                    <p:cond delay="0"/>
                                  </p:stCondLst>
                                  <p:childTnLst>
                                    <p:set>
                                      <p:cBhvr>
                                        <p:cTn id="82" dur="1" fill="hold">
                                          <p:stCondLst>
                                            <p:cond delay="0"/>
                                          </p:stCondLst>
                                        </p:cTn>
                                        <p:tgtEl>
                                          <p:spTgt spid="11">
                                            <p:txEl>
                                              <p:pRg st="6" end="6"/>
                                            </p:txEl>
                                          </p:spTgt>
                                        </p:tgtEl>
                                        <p:attrNameLst>
                                          <p:attrName>style.visibility</p:attrName>
                                        </p:attrNameLst>
                                      </p:cBhvr>
                                      <p:to>
                                        <p:strVal val="visible"/>
                                      </p:to>
                                    </p:set>
                                    <p:animEffect transition="in" filter="fade">
                                      <p:cBhvr>
                                        <p:cTn id="83" dur="1000"/>
                                        <p:tgtEl>
                                          <p:spTgt spid="11">
                                            <p:txEl>
                                              <p:pRg st="6" end="6"/>
                                            </p:txEl>
                                          </p:spTgt>
                                        </p:tgtEl>
                                      </p:cBhvr>
                                    </p:animEffect>
                                    <p:anim calcmode="lin" valueType="num">
                                      <p:cBhvr>
                                        <p:cTn id="84" dur="1000" fill="hold"/>
                                        <p:tgtEl>
                                          <p:spTgt spid="11">
                                            <p:txEl>
                                              <p:pRg st="6" end="6"/>
                                            </p:txEl>
                                          </p:spTgt>
                                        </p:tgtEl>
                                        <p:attrNameLst>
                                          <p:attrName>ppt_x</p:attrName>
                                        </p:attrNameLst>
                                      </p:cBhvr>
                                      <p:tavLst>
                                        <p:tav tm="0">
                                          <p:val>
                                            <p:strVal val="#ppt_x"/>
                                          </p:val>
                                        </p:tav>
                                        <p:tav tm="100000">
                                          <p:val>
                                            <p:strVal val="#ppt_x"/>
                                          </p:val>
                                        </p:tav>
                                      </p:tavLst>
                                    </p:anim>
                                    <p:anim calcmode="lin" valueType="num">
                                      <p:cBhvr>
                                        <p:cTn id="85" dur="1000" fill="hold"/>
                                        <p:tgtEl>
                                          <p:spTgt spid="11">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P spid="11" grpId="0" build="p"/>
    </p:bldLst>
  </p:timing>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¿Lo digital es eterno?</a:t>
            </a:r>
            <a:endParaRPr lang="es-ES" dirty="0"/>
          </a:p>
        </p:txBody>
      </p:sp>
      <p:sp>
        <p:nvSpPr>
          <p:cNvPr id="3" name="2 Marcador de contenido"/>
          <p:cNvSpPr>
            <a:spLocks noGrp="1"/>
          </p:cNvSpPr>
          <p:nvPr>
            <p:ph idx="1"/>
          </p:nvPr>
        </p:nvSpPr>
        <p:spPr/>
        <p:txBody>
          <a:bodyPr/>
          <a:lstStyle/>
          <a:p>
            <a:endParaRPr lang="en-US" dirty="0"/>
          </a:p>
          <a:p>
            <a:r>
              <a:rPr lang="en-US" dirty="0"/>
              <a:t>"</a:t>
            </a:r>
            <a:r>
              <a:rPr lang="en-US" i="1" dirty="0"/>
              <a:t>Digital materials, regardless of whether they are created initially in digital form or converted to digital form, are threatened by </a:t>
            </a:r>
            <a:r>
              <a:rPr lang="en-US" i="1" u="sng" dirty="0"/>
              <a:t>technology obsolescence</a:t>
            </a:r>
            <a:r>
              <a:rPr lang="en-US" i="1" dirty="0"/>
              <a:t> and </a:t>
            </a:r>
            <a:r>
              <a:rPr lang="en-US" i="1" u="sng" dirty="0"/>
              <a:t>physical deterioration</a:t>
            </a:r>
            <a:r>
              <a:rPr lang="en-US" dirty="0"/>
              <a:t>“</a:t>
            </a:r>
          </a:p>
          <a:p>
            <a:pPr lvl="1"/>
            <a:r>
              <a:rPr lang="en-US" dirty="0" err="1"/>
              <a:t>Hedstrom</a:t>
            </a:r>
            <a:r>
              <a:rPr lang="en-US" dirty="0"/>
              <a:t> and Montgomery (1998)</a:t>
            </a:r>
            <a:endParaRPr lang="es-ES" dirty="0"/>
          </a:p>
        </p:txBody>
      </p:sp>
    </p:spTree>
    <p:extLst>
      <p:ext uri="{BB962C8B-B14F-4D97-AF65-F5344CB8AC3E}">
        <p14:creationId xmlns:p14="http://schemas.microsoft.com/office/powerpoint/2010/main" val="2508090260"/>
      </p:ext>
    </p:extLst>
  </p:cSld>
  <p:clrMapOvr>
    <a:masterClrMapping/>
  </p:clrMapOvr>
  <p:timing>
    <p:tnLst>
      <p:par>
        <p:cTn id="1" dur="indefinite" restart="never" nodeType="tmRoot"/>
      </p:par>
    </p:tnLst>
  </p:timing>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Material digital y</a:t>
            </a:r>
            <a:br>
              <a:rPr lang="es-ES_tradnl" dirty="0"/>
            </a:br>
            <a:r>
              <a:rPr lang="es-ES_tradnl" dirty="0"/>
              <a:t>obsolescencia tecnológica</a:t>
            </a:r>
            <a:endParaRPr lang="es-ES" dirty="0"/>
          </a:p>
        </p:txBody>
      </p:sp>
      <p:sp>
        <p:nvSpPr>
          <p:cNvPr id="3" name="2 Marcador de contenido"/>
          <p:cNvSpPr>
            <a:spLocks noGrp="1"/>
          </p:cNvSpPr>
          <p:nvPr>
            <p:ph idx="1"/>
          </p:nvPr>
        </p:nvSpPr>
        <p:spPr>
          <a:xfrm>
            <a:off x="457200" y="1600200"/>
            <a:ext cx="8579296" cy="5257800"/>
          </a:xfrm>
        </p:spPr>
        <p:txBody>
          <a:bodyPr/>
          <a:lstStyle/>
          <a:p>
            <a:r>
              <a:rPr lang="es-ES_tradnl" dirty="0"/>
              <a:t>Dependencia de la máquina</a:t>
            </a:r>
          </a:p>
          <a:p>
            <a:pPr lvl="1"/>
            <a:r>
              <a:rPr lang="es-ES_tradnl" dirty="0"/>
              <a:t>Accederlo necesita de cierto hardware y software </a:t>
            </a:r>
            <a:r>
              <a:rPr lang="es-ES_tradnl" dirty="0">
                <a:sym typeface="Wingdings" panose="05000000000000000000" pitchFamily="2" charset="2"/>
              </a:rPr>
              <a:t> que desaparece o se estropea</a:t>
            </a:r>
            <a:endParaRPr lang="es-ES_tradnl" dirty="0"/>
          </a:p>
          <a:p>
            <a:r>
              <a:rPr lang="es-ES_tradnl" dirty="0"/>
              <a:t>Rápida evolución tecnológica </a:t>
            </a:r>
            <a:r>
              <a:rPr lang="es-ES_tradnl" dirty="0">
                <a:sym typeface="Wingdings" panose="05000000000000000000" pitchFamily="2" charset="2"/>
              </a:rPr>
              <a:t>  actualizaciones cada vez más frecuentes</a:t>
            </a:r>
          </a:p>
          <a:p>
            <a:pPr lvl="1"/>
            <a:r>
              <a:rPr lang="es-ES_tradnl" dirty="0">
                <a:sym typeface="Wingdings" panose="05000000000000000000" pitchFamily="2" charset="2"/>
              </a:rPr>
              <a:t>Material digital: 2-5 años</a:t>
            </a:r>
          </a:p>
          <a:p>
            <a:pPr lvl="1"/>
            <a:r>
              <a:rPr lang="es-ES_tradnl" dirty="0">
                <a:sym typeface="Wingdings" panose="05000000000000000000" pitchFamily="2" charset="2"/>
              </a:rPr>
              <a:t>Material tradicional: décadas, siglos</a:t>
            </a:r>
          </a:p>
          <a:p>
            <a:r>
              <a:rPr lang="es-ES_tradnl" dirty="0">
                <a:sym typeface="Wingdings" panose="05000000000000000000" pitchFamily="2" charset="2"/>
              </a:rPr>
              <a:t>Obsolescencia tecnológica soportes/lectores</a:t>
            </a:r>
          </a:p>
          <a:p>
            <a:pPr lvl="1"/>
            <a:r>
              <a:rPr lang="es-ES_tradnl" dirty="0">
                <a:sym typeface="Wingdings" panose="05000000000000000000" pitchFamily="2" charset="2"/>
              </a:rPr>
              <a:t>la mayor amenaza para garantizar el acceso al material digital</a:t>
            </a:r>
            <a:endParaRPr lang="es-ES" dirty="0"/>
          </a:p>
        </p:txBody>
      </p:sp>
    </p:spTree>
    <p:extLst>
      <p:ext uri="{BB962C8B-B14F-4D97-AF65-F5344CB8AC3E}">
        <p14:creationId xmlns:p14="http://schemas.microsoft.com/office/powerpoint/2010/main" val="750507091"/>
      </p:ext>
    </p:extLst>
  </p:cSld>
  <p:clrMapOvr>
    <a:masterClrMapping/>
  </p:clrMapOvr>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579296" cy="1143000"/>
          </a:xfrm>
        </p:spPr>
        <p:txBody>
          <a:bodyPr/>
          <a:lstStyle/>
          <a:p>
            <a:r>
              <a:rPr lang="es-ES_tradnl" dirty="0"/>
              <a:t>Deterioro físico del (soporte del) material digital</a:t>
            </a:r>
            <a:endParaRPr lang="es-ES" dirty="0"/>
          </a:p>
        </p:txBody>
      </p:sp>
      <p:sp>
        <p:nvSpPr>
          <p:cNvPr id="3" name="2 Marcador de contenido"/>
          <p:cNvSpPr>
            <a:spLocks noGrp="1"/>
          </p:cNvSpPr>
          <p:nvPr>
            <p:ph idx="1"/>
          </p:nvPr>
        </p:nvSpPr>
        <p:spPr>
          <a:xfrm>
            <a:off x="457200" y="1600200"/>
            <a:ext cx="8579296" cy="4533900"/>
          </a:xfrm>
        </p:spPr>
        <p:txBody>
          <a:bodyPr/>
          <a:lstStyle/>
          <a:p>
            <a:r>
              <a:rPr lang="es-ES_tradnl" dirty="0">
                <a:sym typeface="Wingdings" panose="05000000000000000000" pitchFamily="2" charset="2"/>
              </a:rPr>
              <a:t>Soportes frágiles</a:t>
            </a:r>
          </a:p>
          <a:p>
            <a:pPr lvl="1"/>
            <a:r>
              <a:rPr lang="es-ES_tradnl" dirty="0">
                <a:sym typeface="Wingdings" panose="05000000000000000000" pitchFamily="2" charset="2"/>
              </a:rPr>
              <a:t>Daños sin cambios físicos aparentes!!</a:t>
            </a:r>
          </a:p>
          <a:p>
            <a:r>
              <a:rPr lang="en-US" dirty="0"/>
              <a:t>"</a:t>
            </a:r>
            <a:r>
              <a:rPr lang="en-US" i="1" dirty="0"/>
              <a:t>Digital materials are especially vulnerable to loss and destruction because they are stored on fragile magnetic and optical media that deteriorate rapidly and that can fail suddenly from exposure to heat, humidity, airborne contaminants, or faulty reading and writing devices</a:t>
            </a:r>
            <a:r>
              <a:rPr lang="en-US" dirty="0"/>
              <a:t>“</a:t>
            </a:r>
          </a:p>
          <a:p>
            <a:pPr lvl="1"/>
            <a:r>
              <a:rPr lang="en-US" dirty="0" err="1"/>
              <a:t>Hedstrom</a:t>
            </a:r>
            <a:r>
              <a:rPr lang="en-US" dirty="0"/>
              <a:t> and Montgomery (1998)</a:t>
            </a:r>
            <a:endParaRPr lang="es-ES" dirty="0"/>
          </a:p>
        </p:txBody>
      </p:sp>
    </p:spTree>
    <p:extLst>
      <p:ext uri="{BB962C8B-B14F-4D97-AF65-F5344CB8AC3E}">
        <p14:creationId xmlns:p14="http://schemas.microsoft.com/office/powerpoint/2010/main" val="3508939852"/>
      </p:ext>
    </p:extLst>
  </p:cSld>
  <p:clrMapOvr>
    <a:masterClrMapping/>
  </p:clrMapOvr>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Deterioro físico</a:t>
            </a:r>
            <a:endParaRPr lang="es-ES" dirty="0"/>
          </a:p>
        </p:txBody>
      </p:sp>
      <p:pic>
        <p:nvPicPr>
          <p:cNvPr id="2050" name="Picture 2" descr="http://scaa.usask.ca/media.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1988840"/>
            <a:ext cx="8890653" cy="4032448"/>
          </a:xfrm>
          <a:prstGeom prst="rect">
            <a:avLst/>
          </a:prstGeom>
          <a:noFill/>
          <a:extLst>
            <a:ext uri="{909E8E84-426E-40DD-AFC4-6F175D3DCCD1}">
              <a14:hiddenFill xmlns:a14="http://schemas.microsoft.com/office/drawing/2010/main">
                <a:solidFill>
                  <a:srgbClr val="FFFFFF"/>
                </a:solidFill>
              </a14:hiddenFill>
            </a:ext>
          </a:extLst>
        </p:spPr>
      </p:pic>
      <p:sp>
        <p:nvSpPr>
          <p:cNvPr id="5" name="4 CuadroTexto"/>
          <p:cNvSpPr txBox="1"/>
          <p:nvPr/>
        </p:nvSpPr>
        <p:spPr>
          <a:xfrm>
            <a:off x="251520" y="6453337"/>
            <a:ext cx="8424936" cy="369332"/>
          </a:xfrm>
          <a:prstGeom prst="rect">
            <a:avLst/>
          </a:prstGeom>
          <a:noFill/>
        </p:spPr>
        <p:txBody>
          <a:bodyPr wrap="square" rtlCol="0">
            <a:spAutoFit/>
          </a:bodyPr>
          <a:lstStyle/>
          <a:p>
            <a:r>
              <a:rPr lang="es-ES" dirty="0">
                <a:hlinkClick r:id="rId3"/>
              </a:rPr>
              <a:t>http://www.clir.org/pubs/reports/conway2/reports/conway2/index.html</a:t>
            </a:r>
            <a:endParaRPr lang="es-ES" dirty="0"/>
          </a:p>
        </p:txBody>
      </p:sp>
      <p:sp>
        <p:nvSpPr>
          <p:cNvPr id="6" name="5 CuadroTexto"/>
          <p:cNvSpPr txBox="1"/>
          <p:nvPr/>
        </p:nvSpPr>
        <p:spPr>
          <a:xfrm>
            <a:off x="2123728" y="2092206"/>
            <a:ext cx="5328592" cy="369332"/>
          </a:xfrm>
          <a:prstGeom prst="rect">
            <a:avLst/>
          </a:prstGeom>
          <a:noFill/>
        </p:spPr>
        <p:txBody>
          <a:bodyPr wrap="square" rtlCol="0">
            <a:spAutoFit/>
          </a:bodyPr>
          <a:lstStyle/>
          <a:p>
            <a:r>
              <a:rPr lang="es-ES_tradnl" dirty="0">
                <a:solidFill>
                  <a:srgbClr val="000000"/>
                </a:solidFill>
              </a:rPr>
              <a:t>Densidad de información vs. esperanza de vida</a:t>
            </a:r>
            <a:endParaRPr lang="es-ES" dirty="0">
              <a:solidFill>
                <a:srgbClr val="000000"/>
              </a:solidFill>
            </a:endParaRPr>
          </a:p>
        </p:txBody>
      </p:sp>
    </p:spTree>
    <p:extLst>
      <p:ext uri="{BB962C8B-B14F-4D97-AF65-F5344CB8AC3E}">
        <p14:creationId xmlns:p14="http://schemas.microsoft.com/office/powerpoint/2010/main" val="3991053698"/>
      </p:ext>
    </p:extLst>
  </p:cSld>
  <p:clrMapOvr>
    <a:masterClrMapping/>
  </p:clrMapOvr>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Gran densidad de información </a:t>
            </a:r>
            <a:r>
              <a:rPr lang="es-ES_tradnl" dirty="0">
                <a:sym typeface="Wingdings" panose="05000000000000000000" pitchFamily="2" charset="2"/>
              </a:rPr>
              <a:t> </a:t>
            </a:r>
            <a:r>
              <a:rPr lang="es-ES_tradnl" dirty="0"/>
              <a:t>Grandes pérdidas</a:t>
            </a:r>
            <a:endParaRPr lang="es-ES" dirty="0"/>
          </a:p>
        </p:txBody>
      </p:sp>
      <p:pic>
        <p:nvPicPr>
          <p:cNvPr id="4098" name="Picture 2" descr="http://www.harddrivefailurerecovery.net/wp-content/uploads/2012/06/hard-drive-content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1988840"/>
            <a:ext cx="5866935" cy="4176464"/>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www.translatingberlin.com/wp-content/uploads/hard-drive-failur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4168" y="2708920"/>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0506758"/>
      </p:ext>
    </p:extLst>
  </p:cSld>
  <p:clrMapOvr>
    <a:masterClrMapping/>
  </p:clrMapOvr>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p:txBody>
          <a:bodyPr/>
          <a:lstStyle/>
          <a:p>
            <a:r>
              <a:rPr lang="es-ES_tradnl" dirty="0"/>
              <a:t>La gran paradoja</a:t>
            </a:r>
            <a:endParaRPr lang="es-ES" dirty="0"/>
          </a:p>
        </p:txBody>
      </p:sp>
      <p:sp>
        <p:nvSpPr>
          <p:cNvPr id="6" name="5 Marcador de contenido"/>
          <p:cNvSpPr>
            <a:spLocks noGrp="1"/>
          </p:cNvSpPr>
          <p:nvPr>
            <p:ph idx="1"/>
          </p:nvPr>
        </p:nvSpPr>
        <p:spPr/>
        <p:txBody>
          <a:bodyPr/>
          <a:lstStyle/>
          <a:p>
            <a:r>
              <a:rPr lang="es-ES_tradnl" dirty="0"/>
              <a:t>A veces lo digital desaparece antes que el material en soporte físico</a:t>
            </a:r>
          </a:p>
          <a:p>
            <a:pPr lvl="1"/>
            <a:r>
              <a:rPr lang="es-ES_tradnl" dirty="0"/>
              <a:t>El menor fallo digital </a:t>
            </a:r>
            <a:r>
              <a:rPr lang="es-ES_tradnl" dirty="0">
                <a:sym typeface="Wingdings" panose="05000000000000000000" pitchFamily="2" charset="2"/>
              </a:rPr>
              <a:t> pérdida completa</a:t>
            </a:r>
          </a:p>
          <a:p>
            <a:pPr lvl="1"/>
            <a:r>
              <a:rPr lang="es-ES_tradnl" dirty="0"/>
              <a:t>Gran densidad</a:t>
            </a:r>
            <a:r>
              <a:rPr lang="es-ES_tradnl" dirty="0">
                <a:sym typeface="Wingdings" panose="05000000000000000000" pitchFamily="2" charset="2"/>
              </a:rPr>
              <a:t> grandes volúmenes por soporte  grandes pérdidas en caso de fallo</a:t>
            </a:r>
            <a:endParaRPr lang="es-ES_tradnl" dirty="0"/>
          </a:p>
          <a:p>
            <a:pPr lvl="1"/>
            <a:r>
              <a:rPr lang="es-ES_tradnl" dirty="0"/>
              <a:t>Soportes remotos que desaparecen/cambian</a:t>
            </a:r>
          </a:p>
          <a:p>
            <a:pPr lvl="2"/>
            <a:r>
              <a:rPr lang="es-ES_tradnl" dirty="0"/>
              <a:t>La Web</a:t>
            </a:r>
          </a:p>
          <a:p>
            <a:pPr lvl="2"/>
            <a:r>
              <a:rPr lang="es-ES_tradnl" dirty="0"/>
              <a:t>La nube</a:t>
            </a:r>
          </a:p>
          <a:p>
            <a:r>
              <a:rPr lang="es-ES_tradnl" dirty="0"/>
              <a:t>Todas sus ventajas se pueden volver en contra si hay una mala gestión!!</a:t>
            </a:r>
          </a:p>
          <a:p>
            <a:pPr lvl="1"/>
            <a:endParaRPr lang="es-ES_tradnl" dirty="0"/>
          </a:p>
          <a:p>
            <a:endParaRPr lang="es-ES" dirty="0"/>
          </a:p>
        </p:txBody>
      </p:sp>
    </p:spTree>
    <p:extLst>
      <p:ext uri="{BB962C8B-B14F-4D97-AF65-F5344CB8AC3E}">
        <p14:creationId xmlns:p14="http://schemas.microsoft.com/office/powerpoint/2010/main" val="2324719872"/>
      </p:ext>
    </p:extLst>
  </p:cSld>
  <p:clrMapOvr>
    <a:masterClrMapping/>
  </p:clrMapOvr>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Preservación digital</a:t>
            </a:r>
            <a:endParaRPr lang="es-ES" dirty="0"/>
          </a:p>
        </p:txBody>
      </p:sp>
      <p:sp>
        <p:nvSpPr>
          <p:cNvPr id="3" name="2 Marcador de contenido"/>
          <p:cNvSpPr>
            <a:spLocks noGrp="1"/>
          </p:cNvSpPr>
          <p:nvPr>
            <p:ph idx="1"/>
          </p:nvPr>
        </p:nvSpPr>
        <p:spPr>
          <a:xfrm>
            <a:off x="457200" y="1600200"/>
            <a:ext cx="8686800" cy="5141168"/>
          </a:xfrm>
        </p:spPr>
        <p:txBody>
          <a:bodyPr/>
          <a:lstStyle/>
          <a:p>
            <a:r>
              <a:rPr lang="es-ES_tradnl" dirty="0" err="1"/>
              <a:t>Def</a:t>
            </a:r>
            <a:r>
              <a:rPr lang="es-ES_tradnl" dirty="0"/>
              <a:t>.: soluciones para conservar documentos digitales almacenados, independientemente del formato, software, y hardware usado para su creación</a:t>
            </a:r>
          </a:p>
          <a:p>
            <a:pPr marL="0" indent="0">
              <a:buNone/>
            </a:pPr>
            <a:endParaRPr lang="es-ES_tradnl" dirty="0"/>
          </a:p>
          <a:p>
            <a:r>
              <a:rPr lang="es-ES_tradnl" dirty="0"/>
              <a:t>Objetivo: conservación indefinida a pesar de:</a:t>
            </a:r>
          </a:p>
          <a:p>
            <a:pPr lvl="1"/>
            <a:r>
              <a:rPr lang="es-ES_tradnl" dirty="0"/>
              <a:t>Deterioro de los soportes</a:t>
            </a:r>
          </a:p>
          <a:p>
            <a:pPr lvl="1"/>
            <a:r>
              <a:rPr lang="es-ES_tradnl" dirty="0"/>
              <a:t>Rápida evolución tecnológica</a:t>
            </a:r>
          </a:p>
          <a:p>
            <a:pPr lvl="2"/>
            <a:r>
              <a:rPr lang="es-ES_tradnl" dirty="0"/>
              <a:t>Obsolescencia de soportes y formatos</a:t>
            </a:r>
          </a:p>
          <a:p>
            <a:pPr lvl="1"/>
            <a:r>
              <a:rPr lang="es-ES_tradnl" dirty="0"/>
              <a:t>Sin olvidar… la obsolescencia programada!! </a:t>
            </a:r>
            <a:endParaRPr lang="es-ES" dirty="0"/>
          </a:p>
        </p:txBody>
      </p:sp>
    </p:spTree>
    <p:extLst>
      <p:ext uri="{BB962C8B-B14F-4D97-AF65-F5344CB8AC3E}">
        <p14:creationId xmlns:p14="http://schemas.microsoft.com/office/powerpoint/2010/main" val="2990042666"/>
      </p:ext>
    </p:extLst>
  </p:cSld>
  <p:clrMapOvr>
    <a:masterClrMapping/>
  </p:clrMapOvr>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Bibliotecas digitales (</a:t>
            </a:r>
            <a:r>
              <a:rPr lang="es-ES_tradnl" dirty="0" err="1"/>
              <a:t>BiD</a:t>
            </a:r>
            <a:r>
              <a:rPr lang="es-ES_tradnl" dirty="0"/>
              <a:t>)</a:t>
            </a:r>
            <a:endParaRPr lang="es-ES" dirty="0"/>
          </a:p>
        </p:txBody>
      </p:sp>
      <p:sp>
        <p:nvSpPr>
          <p:cNvPr id="3" name="2 Marcador de contenido"/>
          <p:cNvSpPr>
            <a:spLocks noGrp="1"/>
          </p:cNvSpPr>
          <p:nvPr>
            <p:ph idx="1"/>
          </p:nvPr>
        </p:nvSpPr>
        <p:spPr>
          <a:xfrm>
            <a:off x="683568" y="1484784"/>
            <a:ext cx="7992888" cy="4533900"/>
          </a:xfrm>
        </p:spPr>
        <p:txBody>
          <a:bodyPr/>
          <a:lstStyle/>
          <a:p>
            <a:r>
              <a:rPr lang="es-ES_tradnl" sz="2800" dirty="0"/>
              <a:t>Biblioteca electrónica/virtual/digital</a:t>
            </a:r>
          </a:p>
          <a:p>
            <a:pPr lvl="1"/>
            <a:r>
              <a:rPr lang="es-ES_tradnl" sz="2400" dirty="0"/>
              <a:t>Similar función que las bibliotecas tradicionales</a:t>
            </a:r>
          </a:p>
          <a:p>
            <a:r>
              <a:rPr lang="es-ES_tradnl" sz="2800" dirty="0"/>
              <a:t>Definiciones</a:t>
            </a:r>
          </a:p>
          <a:p>
            <a:pPr lvl="1"/>
            <a:r>
              <a:rPr lang="es-ES_tradnl" sz="2400" dirty="0"/>
              <a:t>Automatización total de servicios bibliotecarios</a:t>
            </a:r>
          </a:p>
          <a:p>
            <a:pPr lvl="1"/>
            <a:r>
              <a:rPr lang="es-ES_tradnl" sz="2400" dirty="0"/>
              <a:t>Gestión de colecciones de objetos digitales</a:t>
            </a:r>
          </a:p>
          <a:p>
            <a:r>
              <a:rPr lang="es-ES_tradnl" sz="2800" dirty="0"/>
              <a:t>Objeto digital</a:t>
            </a:r>
          </a:p>
          <a:p>
            <a:pPr lvl="1"/>
            <a:r>
              <a:rPr lang="es-ES_tradnl" sz="2400" dirty="0"/>
              <a:t>Contenido (de cualquier naturaleza)</a:t>
            </a:r>
          </a:p>
          <a:p>
            <a:pPr lvl="1"/>
            <a:r>
              <a:rPr lang="es-ES_tradnl" sz="2400" dirty="0"/>
              <a:t>Metadatos</a:t>
            </a:r>
          </a:p>
          <a:p>
            <a:pPr lvl="2"/>
            <a:r>
              <a:rPr lang="es-ES_tradnl" sz="2000" dirty="0"/>
              <a:t>vitales par</a:t>
            </a:r>
            <a:r>
              <a:rPr lang="es-ES" altLang="es-ES" sz="2000" dirty="0"/>
              <a:t>a la correcta conservación, recuperación, y acceso a los recursos digitales</a:t>
            </a:r>
          </a:p>
          <a:p>
            <a:pPr lvl="2"/>
            <a:r>
              <a:rPr lang="es-ES_tradnl" sz="2000" dirty="0"/>
              <a:t>Opción1: Incluidos en el propio objeto digital</a:t>
            </a:r>
          </a:p>
          <a:p>
            <a:pPr lvl="2"/>
            <a:r>
              <a:rPr lang="es-ES_tradnl" sz="2000" dirty="0"/>
              <a:t>Opción 2: En un objeto digital independiente</a:t>
            </a:r>
          </a:p>
          <a:p>
            <a:pPr lvl="1"/>
            <a:endParaRPr lang="es-ES_tradnl" sz="2400" dirty="0"/>
          </a:p>
        </p:txBody>
      </p:sp>
    </p:spTree>
    <p:extLst>
      <p:ext uri="{BB962C8B-B14F-4D97-AF65-F5344CB8AC3E}">
        <p14:creationId xmlns:p14="http://schemas.microsoft.com/office/powerpoint/2010/main" val="1321233158"/>
      </p:ext>
    </p:extLst>
  </p:cSld>
  <p:clrMapOvr>
    <a:masterClrMapping/>
  </p:clrMapOvr>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Historia resumida (I)</a:t>
            </a:r>
            <a:endParaRPr lang="es-ES" dirty="0"/>
          </a:p>
        </p:txBody>
      </p:sp>
      <p:sp>
        <p:nvSpPr>
          <p:cNvPr id="3" name="2 Marcador de contenido"/>
          <p:cNvSpPr>
            <a:spLocks noGrp="1"/>
          </p:cNvSpPr>
          <p:nvPr>
            <p:ph idx="1"/>
          </p:nvPr>
        </p:nvSpPr>
        <p:spPr>
          <a:xfrm>
            <a:off x="457200" y="1600200"/>
            <a:ext cx="8579296" cy="4533900"/>
          </a:xfrm>
        </p:spPr>
        <p:txBody>
          <a:bodyPr/>
          <a:lstStyle/>
          <a:p>
            <a:pPr eaLnBrk="1" hangingPunct="1">
              <a:lnSpc>
                <a:spcPct val="80000"/>
              </a:lnSpc>
            </a:pPr>
            <a:r>
              <a:rPr lang="es-ES_tradnl" altLang="es-ES" sz="2400" dirty="0"/>
              <a:t>1990: Comienza a cobrar importancia el problema de la preservación digital</a:t>
            </a:r>
          </a:p>
          <a:p>
            <a:pPr eaLnBrk="1" hangingPunct="1">
              <a:lnSpc>
                <a:spcPct val="80000"/>
              </a:lnSpc>
            </a:pPr>
            <a:r>
              <a:rPr lang="es-ES_tradnl" altLang="es-ES" sz="2400" dirty="0"/>
              <a:t>1994: proyectos </a:t>
            </a:r>
            <a:r>
              <a:rPr lang="es-ES_tradnl" altLang="es-ES" sz="2400" dirty="0" err="1"/>
              <a:t>eLib</a:t>
            </a:r>
            <a:r>
              <a:rPr lang="es-ES_tradnl" altLang="es-ES" sz="2400" dirty="0"/>
              <a:t>: </a:t>
            </a:r>
            <a:r>
              <a:rPr lang="es-ES_tradnl" altLang="es-ES" sz="2400" dirty="0" err="1"/>
              <a:t>The</a:t>
            </a:r>
            <a:r>
              <a:rPr lang="es-ES_tradnl" altLang="es-ES" sz="2400" dirty="0"/>
              <a:t> </a:t>
            </a:r>
            <a:r>
              <a:rPr lang="es-ES_tradnl" altLang="es-ES" sz="2400" dirty="0" err="1"/>
              <a:t>Electronic</a:t>
            </a:r>
            <a:r>
              <a:rPr lang="es-ES_tradnl" altLang="es-ES" sz="2400" dirty="0"/>
              <a:t> </a:t>
            </a:r>
            <a:r>
              <a:rPr lang="es-ES_tradnl" altLang="es-ES" sz="2400" dirty="0" err="1"/>
              <a:t>Libraries</a:t>
            </a:r>
            <a:r>
              <a:rPr lang="es-ES_tradnl" altLang="es-ES" sz="2400" dirty="0"/>
              <a:t> </a:t>
            </a:r>
            <a:r>
              <a:rPr lang="es-ES_tradnl" altLang="es-ES" sz="2400" dirty="0" err="1"/>
              <a:t>Programme</a:t>
            </a:r>
            <a:r>
              <a:rPr lang="es-ES_tradnl" altLang="es-ES" sz="2400" dirty="0"/>
              <a:t>. </a:t>
            </a:r>
          </a:p>
          <a:p>
            <a:pPr eaLnBrk="1" hangingPunct="1">
              <a:lnSpc>
                <a:spcPct val="80000"/>
              </a:lnSpc>
            </a:pPr>
            <a:r>
              <a:rPr lang="es-ES_tradnl" altLang="es-ES" sz="2400" dirty="0"/>
              <a:t>1995-96: se publican apoyos a la preservación digital</a:t>
            </a:r>
          </a:p>
          <a:p>
            <a:pPr lvl="1" eaLnBrk="1" hangingPunct="1">
              <a:lnSpc>
                <a:spcPct val="80000"/>
              </a:lnSpc>
            </a:pPr>
            <a:r>
              <a:rPr lang="es-ES_tradnl" altLang="es-ES" sz="1800" dirty="0"/>
              <a:t>1995: Jeff </a:t>
            </a:r>
            <a:r>
              <a:rPr lang="es-ES_tradnl" altLang="es-ES" sz="1800" dirty="0" err="1"/>
              <a:t>Rothenberg</a:t>
            </a:r>
            <a:r>
              <a:rPr lang="es-ES_tradnl" altLang="es-ES" sz="1800" dirty="0"/>
              <a:t> publica el artículo “¿Son perdurables los documentos digitales?”, revista </a:t>
            </a:r>
            <a:r>
              <a:rPr lang="es-ES_tradnl" altLang="es-ES" sz="1800" dirty="0" err="1"/>
              <a:t>Scientific</a:t>
            </a:r>
            <a:r>
              <a:rPr lang="es-ES_tradnl" altLang="es-ES" sz="1800" dirty="0"/>
              <a:t> American</a:t>
            </a:r>
          </a:p>
          <a:p>
            <a:pPr lvl="1" eaLnBrk="1" hangingPunct="1">
              <a:lnSpc>
                <a:spcPct val="80000"/>
              </a:lnSpc>
            </a:pPr>
            <a:r>
              <a:rPr lang="es-ES_tradnl" altLang="es-ES" sz="1800" dirty="0"/>
              <a:t>1995: </a:t>
            </a:r>
            <a:r>
              <a:rPr lang="en-GB" altLang="es-ES" sz="1800" dirty="0"/>
              <a:t>John Garret (EEUU) “Preserving digital information : Report of the Task Force on Archiving of Digital Information”</a:t>
            </a:r>
          </a:p>
          <a:p>
            <a:pPr lvl="1" eaLnBrk="1" hangingPunct="1">
              <a:lnSpc>
                <a:spcPct val="80000"/>
              </a:lnSpc>
            </a:pPr>
            <a:r>
              <a:rPr lang="es-ES_tradnl" altLang="es-ES" sz="1800" dirty="0"/>
              <a:t>1996</a:t>
            </a:r>
            <a:r>
              <a:rPr lang="en-GB" altLang="es-ES" sz="1800" dirty="0"/>
              <a:t>: </a:t>
            </a:r>
            <a:r>
              <a:rPr lang="en-GB" altLang="es-ES" sz="1800" dirty="0" err="1"/>
              <a:t>Informe</a:t>
            </a:r>
            <a:r>
              <a:rPr lang="en-GB" altLang="es-ES" sz="1800" dirty="0"/>
              <a:t> en EEUU “Preserving digital information: Final Report” </a:t>
            </a:r>
            <a:r>
              <a:rPr lang="en-GB" altLang="es-ES" sz="1800" dirty="0" err="1"/>
              <a:t>por</a:t>
            </a:r>
            <a:r>
              <a:rPr lang="en-GB" altLang="es-ES" sz="1800" dirty="0"/>
              <a:t> Donald Waters and John Garrett </a:t>
            </a:r>
            <a:r>
              <a:rPr lang="en-GB" altLang="es-ES" sz="1800" dirty="0" err="1"/>
              <a:t>subvencionado</a:t>
            </a:r>
            <a:r>
              <a:rPr lang="en-GB" altLang="es-ES" sz="1800" dirty="0"/>
              <a:t> </a:t>
            </a:r>
            <a:r>
              <a:rPr lang="en-GB" altLang="es-ES" sz="1800" dirty="0" err="1"/>
              <a:t>por</a:t>
            </a:r>
            <a:r>
              <a:rPr lang="en-GB" altLang="es-ES" sz="1800" dirty="0"/>
              <a:t> Research Libraries Group (RLG) y la Commission on Preservation and Access (CPA), </a:t>
            </a:r>
          </a:p>
          <a:p>
            <a:pPr lvl="1" eaLnBrk="1" hangingPunct="1">
              <a:lnSpc>
                <a:spcPct val="80000"/>
              </a:lnSpc>
            </a:pPr>
            <a:r>
              <a:rPr lang="es-ES_tradnl" altLang="es-ES" sz="1800" dirty="0"/>
              <a:t>1996 : “Cambios necesarios para la preservación” de Paul </a:t>
            </a:r>
            <a:r>
              <a:rPr lang="es-ES_tradnl" altLang="es-ES" sz="1800" dirty="0" err="1"/>
              <a:t>Conwey</a:t>
            </a:r>
            <a:r>
              <a:rPr lang="es-ES_tradnl" altLang="es-ES" sz="1800" dirty="0"/>
              <a:t>,   director de preservación en la biblioteca de la Yale </a:t>
            </a:r>
            <a:r>
              <a:rPr lang="es-ES_tradnl" altLang="es-ES" sz="1800" dirty="0" err="1"/>
              <a:t>University</a:t>
            </a:r>
            <a:r>
              <a:rPr lang="es-ES_tradnl" altLang="es-ES" sz="1800" dirty="0"/>
              <a:t>, publicado por la CPA</a:t>
            </a:r>
          </a:p>
          <a:p>
            <a:pPr eaLnBrk="1" hangingPunct="1">
              <a:lnSpc>
                <a:spcPct val="80000"/>
              </a:lnSpc>
            </a:pPr>
            <a:r>
              <a:rPr lang="es-ES_tradnl" altLang="es-ES" sz="2400" dirty="0"/>
              <a:t>1996 : JISC y British Library</a:t>
            </a:r>
          </a:p>
          <a:p>
            <a:pPr lvl="1" eaLnBrk="1" hangingPunct="1">
              <a:lnSpc>
                <a:spcPct val="80000"/>
              </a:lnSpc>
            </a:pPr>
            <a:r>
              <a:rPr lang="es-ES_tradnl" altLang="es-ES" sz="2000" dirty="0"/>
              <a:t>Jornadas  sobre la preservación a largo plazo de los materiales electrónicos. Publicación del informe bajo la dirección de M. </a:t>
            </a:r>
            <a:r>
              <a:rPr lang="es-ES_tradnl" altLang="es-ES" sz="2000" dirty="0" err="1"/>
              <a:t>Fresko</a:t>
            </a:r>
            <a:r>
              <a:rPr lang="es-ES_tradnl" altLang="es-ES" sz="2000" dirty="0"/>
              <a:t>.</a:t>
            </a:r>
          </a:p>
          <a:p>
            <a:pPr eaLnBrk="1" hangingPunct="1">
              <a:lnSpc>
                <a:spcPct val="80000"/>
              </a:lnSpc>
            </a:pPr>
            <a:r>
              <a:rPr lang="es-ES_tradnl" altLang="es-ES" sz="2400" dirty="0"/>
              <a:t>1996 : Creación de </a:t>
            </a:r>
            <a:r>
              <a:rPr lang="en-GB" altLang="es-ES" sz="2400" dirty="0"/>
              <a:t>PANDORA, </a:t>
            </a:r>
            <a:r>
              <a:rPr lang="en-GB" altLang="es-ES" sz="2400" dirty="0" err="1"/>
              <a:t>archivo</a:t>
            </a:r>
            <a:r>
              <a:rPr lang="en-GB" altLang="es-ES" sz="2400" dirty="0"/>
              <a:t> Web de Australia</a:t>
            </a:r>
          </a:p>
          <a:p>
            <a:pPr eaLnBrk="1" hangingPunct="1">
              <a:lnSpc>
                <a:spcPct val="80000"/>
              </a:lnSpc>
            </a:pPr>
            <a:endParaRPr lang="es-ES" altLang="es-ES" sz="2400" dirty="0"/>
          </a:p>
          <a:p>
            <a:endParaRPr lang="es-ES" sz="2400" dirty="0"/>
          </a:p>
        </p:txBody>
      </p:sp>
    </p:spTree>
    <p:extLst>
      <p:ext uri="{BB962C8B-B14F-4D97-AF65-F5344CB8AC3E}">
        <p14:creationId xmlns:p14="http://schemas.microsoft.com/office/powerpoint/2010/main" val="3701191536"/>
      </p:ext>
    </p:extLst>
  </p:cSld>
  <p:clrMapOvr>
    <a:masterClrMapping/>
  </p:clrMapOvr>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Historia (II)</a:t>
            </a:r>
            <a:endParaRPr lang="es-ES" dirty="0"/>
          </a:p>
        </p:txBody>
      </p:sp>
      <p:sp>
        <p:nvSpPr>
          <p:cNvPr id="3" name="2 Marcador de contenido"/>
          <p:cNvSpPr>
            <a:spLocks noGrp="1"/>
          </p:cNvSpPr>
          <p:nvPr>
            <p:ph idx="1"/>
          </p:nvPr>
        </p:nvSpPr>
        <p:spPr>
          <a:xfrm>
            <a:off x="457200" y="1600200"/>
            <a:ext cx="8686800" cy="4533900"/>
          </a:xfrm>
        </p:spPr>
        <p:txBody>
          <a:bodyPr/>
          <a:lstStyle/>
          <a:p>
            <a:pPr eaLnBrk="1" hangingPunct="1">
              <a:lnSpc>
                <a:spcPct val="80000"/>
              </a:lnSpc>
            </a:pPr>
            <a:r>
              <a:rPr lang="es-ES_tradnl" altLang="es-ES" sz="2400" dirty="0"/>
              <a:t>1998: “</a:t>
            </a:r>
            <a:r>
              <a:rPr lang="es-ES_tradnl" altLang="es-ES" sz="2400" i="1" dirty="0"/>
              <a:t>Digital </a:t>
            </a:r>
            <a:r>
              <a:rPr lang="es-ES_tradnl" altLang="es-ES" sz="2400" i="1" dirty="0" err="1"/>
              <a:t>preservation</a:t>
            </a:r>
            <a:r>
              <a:rPr lang="es-ES_tradnl" altLang="es-ES" sz="2400" i="1" dirty="0"/>
              <a:t> </a:t>
            </a:r>
            <a:r>
              <a:rPr lang="es-ES_tradnl" altLang="es-ES" sz="2400" i="1" dirty="0" err="1"/>
              <a:t>needs</a:t>
            </a:r>
            <a:r>
              <a:rPr lang="es-ES_tradnl" altLang="es-ES" sz="2400" i="1" dirty="0"/>
              <a:t> and </a:t>
            </a:r>
            <a:r>
              <a:rPr lang="es-ES_tradnl" altLang="es-ES" sz="2400" i="1" dirty="0" err="1"/>
              <a:t>requeriments</a:t>
            </a:r>
            <a:r>
              <a:rPr lang="es-ES_tradnl" altLang="es-ES" sz="2400" i="1" dirty="0"/>
              <a:t> in RLG </a:t>
            </a:r>
            <a:r>
              <a:rPr lang="es-ES_tradnl" altLang="es-ES" sz="2400" i="1" dirty="0" err="1"/>
              <a:t>member</a:t>
            </a:r>
            <a:r>
              <a:rPr lang="es-ES_tradnl" altLang="es-ES" sz="2400" i="1" dirty="0"/>
              <a:t> </a:t>
            </a:r>
            <a:r>
              <a:rPr lang="es-ES_tradnl" altLang="es-ES" sz="2400" i="1" dirty="0" err="1"/>
              <a:t>institutions</a:t>
            </a:r>
            <a:r>
              <a:rPr lang="es-ES_tradnl" altLang="es-ES" sz="2400" dirty="0"/>
              <a:t>”, preservación digital en las bibliotecas</a:t>
            </a:r>
          </a:p>
          <a:p>
            <a:pPr eaLnBrk="1" hangingPunct="1">
              <a:lnSpc>
                <a:spcPct val="80000"/>
              </a:lnSpc>
            </a:pPr>
            <a:r>
              <a:rPr lang="en-GB" altLang="es-ES" sz="2400" dirty="0"/>
              <a:t>1998: </a:t>
            </a:r>
            <a:r>
              <a:rPr lang="en-GB" altLang="es-ES" sz="2400" dirty="0" err="1"/>
              <a:t>Proyecto</a:t>
            </a:r>
            <a:r>
              <a:rPr lang="en-GB" altLang="es-ES" sz="2400" dirty="0"/>
              <a:t> CEDARS (1998-2002)</a:t>
            </a:r>
          </a:p>
          <a:p>
            <a:pPr lvl="1" eaLnBrk="1" hangingPunct="1">
              <a:lnSpc>
                <a:spcPct val="80000"/>
              </a:lnSpc>
            </a:pPr>
            <a:r>
              <a:rPr lang="en-GB" altLang="es-ES" sz="1800" dirty="0"/>
              <a:t>Univ. de Leeds, Cambridge y Oxford, g</a:t>
            </a:r>
            <a:r>
              <a:rPr lang="es-ES_tradnl" altLang="es-ES" sz="2000" dirty="0" err="1"/>
              <a:t>uías</a:t>
            </a:r>
            <a:r>
              <a:rPr lang="es-ES_tradnl" altLang="es-ES" sz="2000" dirty="0"/>
              <a:t> sobre derechos de propiedad intelectual, metadatos para la preservación, Gestión de la colección, Estrategias de preservación, Prototipo de archivo digital…</a:t>
            </a:r>
          </a:p>
          <a:p>
            <a:pPr eaLnBrk="1" hangingPunct="1">
              <a:lnSpc>
                <a:spcPct val="80000"/>
              </a:lnSpc>
            </a:pPr>
            <a:r>
              <a:rPr lang="es-ES_tradnl" altLang="es-ES" sz="2400" dirty="0"/>
              <a:t>1999: Proyecto CAMILEON (1999-2002), </a:t>
            </a:r>
            <a:r>
              <a:rPr lang="es-ES_tradnl" altLang="es-ES" sz="2400" dirty="0" err="1"/>
              <a:t>univ.</a:t>
            </a:r>
            <a:r>
              <a:rPr lang="es-ES_tradnl" altLang="es-ES" sz="2400" dirty="0"/>
              <a:t> </a:t>
            </a:r>
            <a:r>
              <a:rPr lang="es-ES_tradnl" altLang="es-ES" sz="2000" dirty="0"/>
              <a:t>de Leeds (UK.) y Michigan (EEUU) </a:t>
            </a:r>
          </a:p>
          <a:p>
            <a:pPr eaLnBrk="1" hangingPunct="1">
              <a:lnSpc>
                <a:spcPct val="80000"/>
              </a:lnSpc>
            </a:pPr>
            <a:r>
              <a:rPr lang="en-GB" altLang="es-ES" sz="2400" dirty="0"/>
              <a:t>1999: LOCKSS ("Lots of Copies Keep Stuff Safe")</a:t>
            </a:r>
          </a:p>
          <a:p>
            <a:pPr lvl="1" eaLnBrk="1" hangingPunct="1">
              <a:lnSpc>
                <a:spcPct val="80000"/>
              </a:lnSpc>
            </a:pPr>
            <a:r>
              <a:rPr lang="en-GB" altLang="es-ES" sz="1800" dirty="0"/>
              <a:t>open source software </a:t>
            </a:r>
            <a:r>
              <a:rPr lang="en-GB" altLang="es-ES" sz="1800" dirty="0">
                <a:sym typeface="Wingdings" panose="05000000000000000000" pitchFamily="2" charset="2"/>
              </a:rPr>
              <a:t></a:t>
            </a:r>
            <a:r>
              <a:rPr lang="es-ES" altLang="es-ES" sz="1800" dirty="0"/>
              <a:t>coleccionar, almacenar, preservar y dar acceso al contenido digital</a:t>
            </a:r>
          </a:p>
          <a:p>
            <a:pPr eaLnBrk="1" hangingPunct="1">
              <a:lnSpc>
                <a:spcPct val="80000"/>
              </a:lnSpc>
            </a:pPr>
            <a:r>
              <a:rPr lang="es-ES_tradnl" altLang="es-ES" sz="2400" dirty="0"/>
              <a:t>2000: Nacional Digital </a:t>
            </a:r>
            <a:r>
              <a:rPr lang="es-ES_tradnl" altLang="es-ES" sz="2400" dirty="0" err="1"/>
              <a:t>Information</a:t>
            </a:r>
            <a:r>
              <a:rPr lang="es-ES_tradnl" altLang="es-ES" sz="2400" dirty="0"/>
              <a:t> Infraestructura and </a:t>
            </a:r>
            <a:r>
              <a:rPr lang="es-ES_tradnl" altLang="es-ES" sz="2400" dirty="0" err="1"/>
              <a:t>Preservation</a:t>
            </a:r>
            <a:r>
              <a:rPr lang="es-ES_tradnl" altLang="es-ES" sz="2400" dirty="0"/>
              <a:t> </a:t>
            </a:r>
            <a:r>
              <a:rPr lang="es-ES_tradnl" altLang="es-ES" sz="2400" dirty="0" err="1"/>
              <a:t>Program</a:t>
            </a:r>
            <a:r>
              <a:rPr lang="es-ES_tradnl" altLang="es-ES" sz="2400" dirty="0"/>
              <a:t> (NDIIPP), </a:t>
            </a:r>
            <a:r>
              <a:rPr lang="es-ES_tradnl" altLang="es-ES" sz="1800" dirty="0"/>
              <a:t>dirigido por </a:t>
            </a:r>
            <a:r>
              <a:rPr lang="es-ES_tradnl" altLang="es-ES" sz="1800" dirty="0" err="1"/>
              <a:t>The</a:t>
            </a:r>
            <a:r>
              <a:rPr lang="es-ES_tradnl" altLang="es-ES" sz="1800" dirty="0"/>
              <a:t> Library of </a:t>
            </a:r>
            <a:r>
              <a:rPr lang="es-ES_tradnl" altLang="es-ES" sz="1800" dirty="0" err="1"/>
              <a:t>Congress</a:t>
            </a:r>
            <a:endParaRPr lang="es-ES_tradnl" altLang="es-ES" sz="1800" dirty="0"/>
          </a:p>
          <a:p>
            <a:pPr eaLnBrk="1" hangingPunct="1">
              <a:lnSpc>
                <a:spcPct val="80000"/>
              </a:lnSpc>
            </a:pPr>
            <a:r>
              <a:rPr lang="es-ES_tradnl" altLang="es-ES" sz="2400" dirty="0"/>
              <a:t>2001: Comienzan proyectos para analizar aspectos de almacenamiento, preservación y acceso a revistas</a:t>
            </a:r>
            <a:endParaRPr lang="en-GB" altLang="es-ES" sz="2400" dirty="0"/>
          </a:p>
          <a:p>
            <a:pPr eaLnBrk="1" hangingPunct="1">
              <a:lnSpc>
                <a:spcPct val="80000"/>
              </a:lnSpc>
            </a:pPr>
            <a:endParaRPr lang="es-ES" altLang="es-ES" sz="2000" dirty="0"/>
          </a:p>
        </p:txBody>
      </p:sp>
    </p:spTree>
    <p:extLst>
      <p:ext uri="{BB962C8B-B14F-4D97-AF65-F5344CB8AC3E}">
        <p14:creationId xmlns:p14="http://schemas.microsoft.com/office/powerpoint/2010/main" val="1654857542"/>
      </p:ext>
    </p:extLst>
  </p:cSld>
  <p:clrMapOvr>
    <a:masterClrMapping/>
  </p:clrMapOvr>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Historia (y III)</a:t>
            </a:r>
            <a:endParaRPr lang="es-ES" dirty="0"/>
          </a:p>
        </p:txBody>
      </p:sp>
      <p:sp>
        <p:nvSpPr>
          <p:cNvPr id="3" name="2 Marcador de contenido"/>
          <p:cNvSpPr>
            <a:spLocks noGrp="1"/>
          </p:cNvSpPr>
          <p:nvPr>
            <p:ph idx="1"/>
          </p:nvPr>
        </p:nvSpPr>
        <p:spPr>
          <a:xfrm>
            <a:off x="457200" y="1600200"/>
            <a:ext cx="8686800" cy="4533900"/>
          </a:xfrm>
        </p:spPr>
        <p:txBody>
          <a:bodyPr/>
          <a:lstStyle/>
          <a:p>
            <a:pPr eaLnBrk="1" hangingPunct="1">
              <a:lnSpc>
                <a:spcPct val="80000"/>
              </a:lnSpc>
            </a:pPr>
            <a:r>
              <a:rPr lang="es-ES_tradnl" altLang="es-ES" sz="2400" dirty="0"/>
              <a:t>2002: </a:t>
            </a:r>
            <a:r>
              <a:rPr lang="en-GB" altLang="es-ES" sz="2400" dirty="0"/>
              <a:t>Reference Model for an Open Archival Information System (OAIS)</a:t>
            </a:r>
          </a:p>
          <a:p>
            <a:pPr lvl="1" eaLnBrk="1" hangingPunct="1">
              <a:lnSpc>
                <a:spcPct val="80000"/>
              </a:lnSpc>
            </a:pPr>
            <a:r>
              <a:rPr lang="en-GB" altLang="es-ES" sz="1800" dirty="0"/>
              <a:t>Define la International Organization for Standardization (ISO) Reference Model para un </a:t>
            </a:r>
            <a:r>
              <a:rPr lang="en-GB" altLang="es-ES" sz="1800" b="1" dirty="0"/>
              <a:t>Open Archival Information System </a:t>
            </a:r>
            <a:r>
              <a:rPr lang="en-GB" altLang="es-ES" sz="1800" dirty="0"/>
              <a:t>(OAIS).</a:t>
            </a:r>
          </a:p>
          <a:p>
            <a:pPr eaLnBrk="1" hangingPunct="1">
              <a:lnSpc>
                <a:spcPct val="80000"/>
              </a:lnSpc>
            </a:pPr>
            <a:r>
              <a:rPr lang="es-ES_tradnl" altLang="es-ES" sz="2400" dirty="0"/>
              <a:t>2002: “</a:t>
            </a:r>
            <a:r>
              <a:rPr lang="en-GB" altLang="es-ES" sz="2400" i="1" dirty="0"/>
              <a:t>Trusted Digital Repositories: Attributes and Responsibilities”, b</a:t>
            </a:r>
            <a:r>
              <a:rPr lang="es-ES_tradnl" altLang="es-ES" sz="2400" dirty="0">
                <a:effectLst>
                  <a:outerShdw blurRad="38100" dist="38100" dir="2700000" algn="tl">
                    <a:srgbClr val="000000">
                      <a:alpha val="43137"/>
                    </a:srgbClr>
                  </a:outerShdw>
                </a:effectLst>
              </a:rPr>
              <a:t>asado en OAIS</a:t>
            </a:r>
          </a:p>
          <a:p>
            <a:pPr eaLnBrk="1" hangingPunct="1">
              <a:lnSpc>
                <a:spcPct val="80000"/>
              </a:lnSpc>
            </a:pPr>
            <a:r>
              <a:rPr lang="es-ES_tradnl" altLang="es-ES" sz="2400" dirty="0"/>
              <a:t>2002-2004: Digital </a:t>
            </a:r>
            <a:r>
              <a:rPr lang="es-ES_tradnl" altLang="es-ES" sz="2400" dirty="0" err="1"/>
              <a:t>Archiving</a:t>
            </a:r>
            <a:r>
              <a:rPr lang="es-ES_tradnl" altLang="es-ES" sz="2400" dirty="0"/>
              <a:t> and Long-</a:t>
            </a:r>
            <a:r>
              <a:rPr lang="es-ES_tradnl" altLang="es-ES" sz="2400" dirty="0" err="1"/>
              <a:t>Term</a:t>
            </a:r>
            <a:r>
              <a:rPr lang="es-ES_tradnl" altLang="es-ES" sz="2400" dirty="0"/>
              <a:t> </a:t>
            </a:r>
            <a:r>
              <a:rPr lang="es-ES_tradnl" altLang="es-ES" sz="2400" dirty="0" err="1"/>
              <a:t>Preservation</a:t>
            </a:r>
            <a:r>
              <a:rPr lang="es-ES_tradnl" altLang="es-ES" sz="2400" dirty="0"/>
              <a:t> (DIGARCH)</a:t>
            </a:r>
            <a:r>
              <a:rPr lang="es-ES_tradnl" altLang="es-ES" sz="2000" dirty="0"/>
              <a:t> , </a:t>
            </a:r>
            <a:r>
              <a:rPr lang="es-ES_tradnl" altLang="es-ES" sz="1800" dirty="0" err="1"/>
              <a:t>National</a:t>
            </a:r>
            <a:r>
              <a:rPr lang="es-ES_tradnl" altLang="es-ES" sz="1800" dirty="0"/>
              <a:t> </a:t>
            </a:r>
            <a:r>
              <a:rPr lang="es-ES_tradnl" altLang="es-ES" sz="1800" dirty="0" err="1"/>
              <a:t>Science</a:t>
            </a:r>
            <a:r>
              <a:rPr lang="es-ES_tradnl" altLang="es-ES" sz="1800" dirty="0"/>
              <a:t> </a:t>
            </a:r>
            <a:r>
              <a:rPr lang="es-ES_tradnl" altLang="es-ES" sz="1800" dirty="0" err="1"/>
              <a:t>Foundation</a:t>
            </a:r>
            <a:r>
              <a:rPr lang="es-ES_tradnl" altLang="es-ES" sz="1800" dirty="0"/>
              <a:t> (NSF) y Library of </a:t>
            </a:r>
            <a:r>
              <a:rPr lang="es-ES_tradnl" altLang="es-ES" sz="1800" dirty="0" err="1"/>
              <a:t>Congress</a:t>
            </a:r>
            <a:endParaRPr lang="es-ES_tradnl" altLang="es-ES" sz="1800" dirty="0"/>
          </a:p>
          <a:p>
            <a:pPr lvl="1" eaLnBrk="1" hangingPunct="1">
              <a:lnSpc>
                <a:spcPct val="80000"/>
              </a:lnSpc>
            </a:pPr>
            <a:r>
              <a:rPr lang="es-ES_tradnl" altLang="es-ES" sz="1800" dirty="0"/>
              <a:t>modelos de repositorios digitales; herramientas, tecnologías y procesos; y cuestiones organizacionales, económicas y políticas.</a:t>
            </a:r>
          </a:p>
          <a:p>
            <a:pPr eaLnBrk="1" hangingPunct="1"/>
            <a:r>
              <a:rPr lang="es-ES_tradnl" altLang="es-ES" sz="2400" dirty="0"/>
              <a:t>2003: Carta para la preservación del patrimonio digital, UNESCO </a:t>
            </a:r>
            <a:endParaRPr lang="en-GB" altLang="es-ES" sz="2400" dirty="0"/>
          </a:p>
          <a:p>
            <a:pPr eaLnBrk="1" hangingPunct="1"/>
            <a:r>
              <a:rPr lang="es-ES_tradnl" altLang="es-ES" sz="2400" dirty="0"/>
              <a:t>2006: </a:t>
            </a:r>
            <a:r>
              <a:rPr lang="en-GB" altLang="es-ES" sz="2400" dirty="0"/>
              <a:t>Planets project</a:t>
            </a:r>
          </a:p>
          <a:p>
            <a:pPr lvl="2" eaLnBrk="1" hangingPunct="1"/>
            <a:r>
              <a:rPr lang="es-ES" altLang="es-ES" sz="1800" dirty="0"/>
              <a:t>Reducir los costes incrementando la automatización y la escalabilidad,</a:t>
            </a:r>
          </a:p>
          <a:p>
            <a:pPr lvl="2" eaLnBrk="1" hangingPunct="1"/>
            <a:r>
              <a:rPr lang="es-ES" altLang="es-ES" sz="1800" dirty="0"/>
              <a:t>Construir soluciones prácticas integrando conocimientos, diseños y herramientas existentes</a:t>
            </a:r>
          </a:p>
          <a:p>
            <a:endParaRPr lang="es-ES" dirty="0"/>
          </a:p>
        </p:txBody>
      </p:sp>
    </p:spTree>
    <p:extLst>
      <p:ext uri="{BB962C8B-B14F-4D97-AF65-F5344CB8AC3E}">
        <p14:creationId xmlns:p14="http://schemas.microsoft.com/office/powerpoint/2010/main" val="373933564"/>
      </p:ext>
    </p:extLst>
  </p:cSld>
  <p:clrMapOvr>
    <a:masterClrMapping/>
  </p:clrMapOvr>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solidFill>
                  <a:schemeClr val="tx2">
                    <a:satMod val="200000"/>
                  </a:schemeClr>
                </a:solidFill>
              </a:rPr>
              <a:t>Objetivo de la conservación</a:t>
            </a:r>
            <a:endParaRPr lang="es-ES" dirty="0"/>
          </a:p>
        </p:txBody>
      </p:sp>
      <p:sp>
        <p:nvSpPr>
          <p:cNvPr id="3" name="2 Marcador de contenido"/>
          <p:cNvSpPr>
            <a:spLocks noGrp="1"/>
          </p:cNvSpPr>
          <p:nvPr>
            <p:ph idx="1"/>
          </p:nvPr>
        </p:nvSpPr>
        <p:spPr/>
        <p:txBody>
          <a:bodyPr/>
          <a:lstStyle/>
          <a:p>
            <a:pPr eaLnBrk="1" hangingPunct="1"/>
            <a:r>
              <a:rPr lang="es-ES_tradnl" altLang="es-ES" dirty="0"/>
              <a:t>Garantizar la disponibilidad de los objetos digitales en el futuro</a:t>
            </a:r>
          </a:p>
          <a:p>
            <a:pPr eaLnBrk="1" hangingPunct="1"/>
            <a:endParaRPr lang="es-ES_tradnl" altLang="es-ES" dirty="0"/>
          </a:p>
          <a:p>
            <a:pPr eaLnBrk="1" hangingPunct="1"/>
            <a:r>
              <a:rPr lang="es-ES_tradnl" altLang="es-ES" dirty="0"/>
              <a:t>En tres </a:t>
            </a:r>
            <a:r>
              <a:rPr lang="es-ES_tradnl" altLang="es-ES" dirty="0" err="1"/>
              <a:t>subáreas</a:t>
            </a:r>
            <a:r>
              <a:rPr lang="es-ES_tradnl" altLang="es-ES" dirty="0"/>
              <a:t>:</a:t>
            </a:r>
          </a:p>
          <a:p>
            <a:pPr lvl="1" eaLnBrk="1" hangingPunct="1"/>
            <a:r>
              <a:rPr lang="es-ES_tradnl" altLang="es-ES" sz="3200" dirty="0"/>
              <a:t>Conservación intelectual</a:t>
            </a:r>
          </a:p>
          <a:p>
            <a:pPr lvl="1" eaLnBrk="1" hangingPunct="1"/>
            <a:r>
              <a:rPr lang="es-ES_tradnl" altLang="es-ES" sz="3200" dirty="0"/>
              <a:t>Conservación del medio</a:t>
            </a:r>
          </a:p>
          <a:p>
            <a:pPr lvl="1" eaLnBrk="1" hangingPunct="1"/>
            <a:r>
              <a:rPr lang="es-ES_tradnl" altLang="es-ES" sz="3200" dirty="0"/>
              <a:t>Conservación de la tecnología</a:t>
            </a:r>
            <a:endParaRPr lang="es-MX" altLang="es-ES" sz="3200" dirty="0"/>
          </a:p>
          <a:p>
            <a:endParaRPr lang="es-ES" dirty="0"/>
          </a:p>
        </p:txBody>
      </p:sp>
    </p:spTree>
    <p:extLst>
      <p:ext uri="{BB962C8B-B14F-4D97-AF65-F5344CB8AC3E}">
        <p14:creationId xmlns:p14="http://schemas.microsoft.com/office/powerpoint/2010/main" val="2888502343"/>
      </p:ext>
    </p:extLst>
  </p:cSld>
  <p:clrMapOvr>
    <a:masterClrMapping/>
  </p:clrMapOvr>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a:solidFill>
                  <a:schemeClr val="tx2">
                    <a:satMod val="200000"/>
                  </a:schemeClr>
                </a:solidFill>
              </a:rPr>
              <a:t>Conservación intelectual</a:t>
            </a:r>
            <a:endParaRPr lang="es-ES" dirty="0"/>
          </a:p>
        </p:txBody>
      </p:sp>
      <p:sp>
        <p:nvSpPr>
          <p:cNvPr id="3" name="2 Marcador de contenido"/>
          <p:cNvSpPr>
            <a:spLocks noGrp="1"/>
          </p:cNvSpPr>
          <p:nvPr>
            <p:ph idx="1"/>
          </p:nvPr>
        </p:nvSpPr>
        <p:spPr>
          <a:xfrm>
            <a:off x="251520" y="1600200"/>
            <a:ext cx="8892480" cy="4533900"/>
          </a:xfrm>
        </p:spPr>
        <p:txBody>
          <a:bodyPr/>
          <a:lstStyle/>
          <a:p>
            <a:pPr eaLnBrk="1" hangingPunct="1"/>
            <a:r>
              <a:rPr lang="es-ES" altLang="es-ES" dirty="0"/>
              <a:t>Objetivo: integridad y autenticidad de la información tal y como se grabó originalmente</a:t>
            </a:r>
          </a:p>
          <a:p>
            <a:pPr eaLnBrk="1" hangingPunct="1"/>
            <a:r>
              <a:rPr lang="es-ES" altLang="es-ES" dirty="0"/>
              <a:t>La naturaleza virtual de los objetos digitales impide utilizar características físicas para identificar unívocamente a un objeto</a:t>
            </a:r>
          </a:p>
          <a:p>
            <a:pPr eaLnBrk="1" hangingPunct="1"/>
            <a:r>
              <a:rPr lang="es-ES" altLang="es-ES" dirty="0"/>
              <a:t>Es realmente problemático definir qué es autenticidad de contenido y apariencia en el contexto de los objetos digitales</a:t>
            </a:r>
          </a:p>
        </p:txBody>
      </p:sp>
    </p:spTree>
    <p:extLst>
      <p:ext uri="{BB962C8B-B14F-4D97-AF65-F5344CB8AC3E}">
        <p14:creationId xmlns:p14="http://schemas.microsoft.com/office/powerpoint/2010/main" val="1565685984"/>
      </p:ext>
    </p:extLst>
  </p:cSld>
  <p:clrMapOvr>
    <a:masterClrMapping/>
  </p:clrMapOvr>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a:solidFill>
                  <a:schemeClr val="tx2">
                    <a:satMod val="200000"/>
                  </a:schemeClr>
                </a:solidFill>
              </a:rPr>
              <a:t>Conservación del medio</a:t>
            </a:r>
            <a:endParaRPr lang="es-ES" dirty="0"/>
          </a:p>
        </p:txBody>
      </p:sp>
      <p:sp>
        <p:nvSpPr>
          <p:cNvPr id="3" name="2 Marcador de contenido"/>
          <p:cNvSpPr>
            <a:spLocks noGrp="1"/>
          </p:cNvSpPr>
          <p:nvPr>
            <p:ph idx="1"/>
          </p:nvPr>
        </p:nvSpPr>
        <p:spPr>
          <a:xfrm>
            <a:off x="457200" y="1600200"/>
            <a:ext cx="8579296" cy="4533900"/>
          </a:xfrm>
        </p:spPr>
        <p:txBody>
          <a:bodyPr/>
          <a:lstStyle/>
          <a:p>
            <a:pPr eaLnBrk="1" hangingPunct="1"/>
            <a:r>
              <a:rPr lang="en-US" altLang="es-ES" dirty="0" err="1"/>
              <a:t>Objetivo</a:t>
            </a:r>
            <a:r>
              <a:rPr lang="en-US" altLang="es-ES" dirty="0"/>
              <a:t>: </a:t>
            </a:r>
            <a:r>
              <a:rPr lang="en-US" altLang="es-ES" dirty="0" err="1"/>
              <a:t>conservar</a:t>
            </a:r>
            <a:r>
              <a:rPr lang="en-US" altLang="es-ES" dirty="0"/>
              <a:t> en </a:t>
            </a:r>
            <a:r>
              <a:rPr lang="en-US" altLang="es-ES" dirty="0" err="1"/>
              <a:t>condiciones</a:t>
            </a:r>
            <a:r>
              <a:rPr lang="en-US" altLang="es-ES" dirty="0"/>
              <a:t> el </a:t>
            </a:r>
            <a:r>
              <a:rPr lang="en-US" altLang="es-ES" dirty="0" err="1"/>
              <a:t>medio</a:t>
            </a:r>
            <a:r>
              <a:rPr lang="en-US" altLang="es-ES" dirty="0"/>
              <a:t> </a:t>
            </a:r>
            <a:r>
              <a:rPr lang="en-US" altLang="es-ES" dirty="0" err="1"/>
              <a:t>donde</a:t>
            </a:r>
            <a:r>
              <a:rPr lang="en-US" altLang="es-ES" dirty="0"/>
              <a:t> se </a:t>
            </a:r>
            <a:r>
              <a:rPr lang="en-US" altLang="es-ES" dirty="0" err="1"/>
              <a:t>almacena</a:t>
            </a:r>
            <a:r>
              <a:rPr lang="en-US" altLang="es-ES" dirty="0"/>
              <a:t> la </a:t>
            </a:r>
            <a:r>
              <a:rPr lang="en-US" altLang="es-ES" dirty="0" err="1"/>
              <a:t>información</a:t>
            </a:r>
            <a:r>
              <a:rPr lang="en-US" altLang="es-ES" dirty="0"/>
              <a:t> </a:t>
            </a:r>
          </a:p>
          <a:p>
            <a:pPr lvl="1" eaLnBrk="1" hangingPunct="1"/>
            <a:r>
              <a:rPr lang="en-US" altLang="es-ES" dirty="0" err="1"/>
              <a:t>cintas</a:t>
            </a:r>
            <a:r>
              <a:rPr lang="en-US" altLang="es-ES" dirty="0"/>
              <a:t>, discos </a:t>
            </a:r>
            <a:r>
              <a:rPr lang="en-US" altLang="es-ES" dirty="0" err="1"/>
              <a:t>magnéticos</a:t>
            </a:r>
            <a:r>
              <a:rPr lang="en-US" altLang="es-ES" dirty="0"/>
              <a:t>, discos </a:t>
            </a:r>
            <a:r>
              <a:rPr lang="en-US" altLang="es-ES" dirty="0" err="1"/>
              <a:t>ópticos</a:t>
            </a:r>
            <a:r>
              <a:rPr lang="en-US" altLang="es-ES" dirty="0"/>
              <a:t>, CD, DVD …</a:t>
            </a:r>
          </a:p>
          <a:p>
            <a:pPr eaLnBrk="1" hangingPunct="1"/>
            <a:r>
              <a:rPr lang="es-ES" altLang="es-ES" dirty="0"/>
              <a:t>Refresco: copia periódica de la información almacenada en un medio físico a otro </a:t>
            </a:r>
          </a:p>
          <a:p>
            <a:pPr eaLnBrk="1" hangingPunct="1"/>
            <a:r>
              <a:rPr lang="es-ES" altLang="es-ES" dirty="0"/>
              <a:t>La información contenida en esos medios debe mantenerse “descifrable”</a:t>
            </a:r>
          </a:p>
        </p:txBody>
      </p:sp>
    </p:spTree>
    <p:extLst>
      <p:ext uri="{BB962C8B-B14F-4D97-AF65-F5344CB8AC3E}">
        <p14:creationId xmlns:p14="http://schemas.microsoft.com/office/powerpoint/2010/main" val="3248415792"/>
      </p:ext>
    </p:extLst>
  </p:cSld>
  <p:clrMapOvr>
    <a:masterClrMapping/>
  </p:clrMapOvr>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a:solidFill>
                  <a:schemeClr val="tx2">
                    <a:satMod val="200000"/>
                  </a:schemeClr>
                </a:solidFill>
              </a:rPr>
              <a:t>Conservación de la tecnología</a:t>
            </a:r>
            <a:endParaRPr lang="es-ES" dirty="0"/>
          </a:p>
        </p:txBody>
      </p:sp>
      <p:sp>
        <p:nvSpPr>
          <p:cNvPr id="3" name="2 Marcador de contenido"/>
          <p:cNvSpPr>
            <a:spLocks noGrp="1"/>
          </p:cNvSpPr>
          <p:nvPr>
            <p:ph idx="1"/>
          </p:nvPr>
        </p:nvSpPr>
        <p:spPr/>
        <p:txBody>
          <a:bodyPr/>
          <a:lstStyle/>
          <a:p>
            <a:pPr eaLnBrk="1" hangingPunct="1">
              <a:lnSpc>
                <a:spcPct val="90000"/>
              </a:lnSpc>
            </a:pPr>
            <a:r>
              <a:rPr lang="en-US" altLang="es-ES" dirty="0" err="1"/>
              <a:t>Es</a:t>
            </a:r>
            <a:r>
              <a:rPr lang="en-US" altLang="es-ES" dirty="0"/>
              <a:t> </a:t>
            </a:r>
            <a:r>
              <a:rPr lang="en-US" altLang="es-ES" dirty="0" err="1"/>
              <a:t>necesario</a:t>
            </a:r>
            <a:r>
              <a:rPr lang="en-US" altLang="es-ES" dirty="0"/>
              <a:t> </a:t>
            </a:r>
            <a:r>
              <a:rPr lang="en-US" altLang="es-ES" dirty="0" err="1"/>
              <a:t>asegurar</a:t>
            </a:r>
            <a:r>
              <a:rPr lang="en-US" altLang="es-ES" dirty="0"/>
              <a:t> </a:t>
            </a:r>
            <a:r>
              <a:rPr lang="en-US" altLang="es-ES" dirty="0" err="1"/>
              <a:t>que</a:t>
            </a:r>
            <a:r>
              <a:rPr lang="en-US" altLang="es-ES" dirty="0"/>
              <a:t>, en el </a:t>
            </a:r>
            <a:r>
              <a:rPr lang="en-US" altLang="es-ES" dirty="0" err="1"/>
              <a:t>futuro</a:t>
            </a:r>
            <a:r>
              <a:rPr lang="en-US" altLang="es-ES" dirty="0"/>
              <a:t>,  los </a:t>
            </a:r>
            <a:r>
              <a:rPr lang="en-US" altLang="es-ES" dirty="0" err="1"/>
              <a:t>objetos</a:t>
            </a:r>
            <a:r>
              <a:rPr lang="en-US" altLang="es-ES" dirty="0"/>
              <a:t> </a:t>
            </a:r>
            <a:r>
              <a:rPr lang="en-US" altLang="es-ES" dirty="0" err="1"/>
              <a:t>digitales</a:t>
            </a:r>
            <a:r>
              <a:rPr lang="en-US" altLang="es-ES" dirty="0"/>
              <a:t> </a:t>
            </a:r>
            <a:r>
              <a:rPr lang="en-US" altLang="es-ES" dirty="0" err="1"/>
              <a:t>serán</a:t>
            </a:r>
            <a:r>
              <a:rPr lang="en-US" altLang="es-ES" dirty="0"/>
              <a:t> </a:t>
            </a:r>
            <a:r>
              <a:rPr lang="en-US" altLang="es-ES" dirty="0" err="1"/>
              <a:t>accesibles</a:t>
            </a:r>
            <a:r>
              <a:rPr lang="en-US" altLang="es-ES" dirty="0"/>
              <a:t> en </a:t>
            </a:r>
            <a:r>
              <a:rPr lang="en-US" altLang="es-ES" dirty="0" err="1"/>
              <a:t>las</a:t>
            </a:r>
            <a:r>
              <a:rPr lang="en-US" altLang="es-ES" dirty="0"/>
              <a:t> </a:t>
            </a:r>
            <a:r>
              <a:rPr lang="en-US" altLang="es-ES" dirty="0" err="1"/>
              <a:t>nuevas</a:t>
            </a:r>
            <a:r>
              <a:rPr lang="en-US" altLang="es-ES" dirty="0"/>
              <a:t> </a:t>
            </a:r>
            <a:r>
              <a:rPr lang="en-US" altLang="es-ES" dirty="0" err="1"/>
              <a:t>plataformas</a:t>
            </a:r>
            <a:r>
              <a:rPr lang="en-US" altLang="es-ES" dirty="0"/>
              <a:t> </a:t>
            </a:r>
            <a:r>
              <a:rPr lang="en-US" altLang="es-ES" dirty="0" err="1"/>
              <a:t>tecnológicas</a:t>
            </a:r>
            <a:endParaRPr lang="en-US" altLang="es-ES" dirty="0"/>
          </a:p>
          <a:p>
            <a:pPr marL="0" indent="0" eaLnBrk="1" hangingPunct="1">
              <a:lnSpc>
                <a:spcPct val="70000"/>
              </a:lnSpc>
              <a:buNone/>
            </a:pPr>
            <a:endParaRPr lang="en-US" altLang="es-ES" dirty="0"/>
          </a:p>
          <a:p>
            <a:pPr eaLnBrk="1" hangingPunct="1">
              <a:lnSpc>
                <a:spcPct val="90000"/>
              </a:lnSpc>
            </a:pPr>
            <a:r>
              <a:rPr lang="es-ES" altLang="es-ES" dirty="0"/>
              <a:t>Solución:</a:t>
            </a:r>
          </a:p>
          <a:p>
            <a:pPr lvl="1" eaLnBrk="1" hangingPunct="1">
              <a:lnSpc>
                <a:spcPct val="90000"/>
              </a:lnSpc>
            </a:pPr>
            <a:r>
              <a:rPr lang="es-ES" altLang="es-ES" sz="3200" dirty="0"/>
              <a:t>Diferentes estrategias de preservación digital</a:t>
            </a:r>
          </a:p>
          <a:p>
            <a:endParaRPr lang="es-ES" dirty="0"/>
          </a:p>
        </p:txBody>
      </p:sp>
    </p:spTree>
    <p:extLst>
      <p:ext uri="{BB962C8B-B14F-4D97-AF65-F5344CB8AC3E}">
        <p14:creationId xmlns:p14="http://schemas.microsoft.com/office/powerpoint/2010/main" val="4222320131"/>
      </p:ext>
    </p:extLst>
  </p:cSld>
  <p:clrMapOvr>
    <a:masterClrMapping/>
  </p:clrMapOvr>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Estrategias de preservación digital (I)</a:t>
            </a:r>
            <a:endParaRPr lang="es-ES" dirty="0"/>
          </a:p>
        </p:txBody>
      </p:sp>
      <p:sp>
        <p:nvSpPr>
          <p:cNvPr id="3" name="2 Marcador de contenido"/>
          <p:cNvSpPr>
            <a:spLocks noGrp="1"/>
          </p:cNvSpPr>
          <p:nvPr>
            <p:ph idx="1"/>
          </p:nvPr>
        </p:nvSpPr>
        <p:spPr>
          <a:xfrm>
            <a:off x="457200" y="1600200"/>
            <a:ext cx="8219256" cy="4533900"/>
          </a:xfrm>
        </p:spPr>
        <p:txBody>
          <a:bodyPr/>
          <a:lstStyle/>
          <a:p>
            <a:r>
              <a:rPr lang="es-ES_tradnl" dirty="0"/>
              <a:t>Metadatos</a:t>
            </a:r>
          </a:p>
          <a:p>
            <a:pPr lvl="1"/>
            <a:r>
              <a:rPr lang="es-ES_tradnl" dirty="0"/>
              <a:t>Formato contenido, descriptores origen información, forma de usarlos</a:t>
            </a:r>
          </a:p>
          <a:p>
            <a:r>
              <a:rPr lang="es-ES_tradnl" dirty="0"/>
              <a:t>Preservación tecnológica</a:t>
            </a:r>
          </a:p>
          <a:p>
            <a:pPr lvl="1"/>
            <a:r>
              <a:rPr lang="es-ES_tradnl" dirty="0"/>
              <a:t>Mantener “viva” la tecnología software y hardware necesaria</a:t>
            </a:r>
          </a:p>
          <a:p>
            <a:pPr lvl="1"/>
            <a:r>
              <a:rPr lang="es-ES_tradnl" dirty="0"/>
              <a:t>Solución únicamente a corto/medio plazo</a:t>
            </a:r>
          </a:p>
          <a:p>
            <a:r>
              <a:rPr lang="es-ES_tradnl" dirty="0"/>
              <a:t>Copias de seguridad</a:t>
            </a:r>
          </a:p>
          <a:p>
            <a:pPr lvl="1"/>
            <a:r>
              <a:rPr lang="es-ES_tradnl" dirty="0"/>
              <a:t>Realizar duplicados periódicos en otros soportes</a:t>
            </a:r>
            <a:endParaRPr lang="es-ES" dirty="0"/>
          </a:p>
          <a:p>
            <a:pPr lvl="1"/>
            <a:endParaRPr lang="es-ES_tradnl" dirty="0"/>
          </a:p>
          <a:p>
            <a:pPr lvl="1"/>
            <a:endParaRPr lang="es-ES" dirty="0"/>
          </a:p>
        </p:txBody>
      </p:sp>
    </p:spTree>
    <p:extLst>
      <p:ext uri="{BB962C8B-B14F-4D97-AF65-F5344CB8AC3E}">
        <p14:creationId xmlns:p14="http://schemas.microsoft.com/office/powerpoint/2010/main" val="3553085986"/>
      </p:ext>
    </p:extLst>
  </p:cSld>
  <p:clrMapOvr>
    <a:masterClrMapping/>
  </p:clrMapOvr>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Estrategias de preservación digital (II)</a:t>
            </a:r>
            <a:endParaRPr lang="es-ES" dirty="0"/>
          </a:p>
        </p:txBody>
      </p:sp>
      <p:sp>
        <p:nvSpPr>
          <p:cNvPr id="3" name="2 Marcador de contenido"/>
          <p:cNvSpPr>
            <a:spLocks noGrp="1"/>
          </p:cNvSpPr>
          <p:nvPr>
            <p:ph idx="1"/>
          </p:nvPr>
        </p:nvSpPr>
        <p:spPr>
          <a:xfrm>
            <a:off x="457200" y="1600200"/>
            <a:ext cx="8507288" cy="4533900"/>
          </a:xfrm>
        </p:spPr>
        <p:txBody>
          <a:bodyPr/>
          <a:lstStyle/>
          <a:p>
            <a:r>
              <a:rPr lang="es-ES_tradnl" dirty="0"/>
              <a:t>Migración</a:t>
            </a:r>
          </a:p>
          <a:p>
            <a:pPr lvl="1"/>
            <a:r>
              <a:rPr lang="es-ES_tradnl" dirty="0"/>
              <a:t>Conversión periódica a nuevos formatos y arquitecturas</a:t>
            </a:r>
          </a:p>
          <a:p>
            <a:pPr lvl="1"/>
            <a:r>
              <a:rPr lang="es-ES_tradnl" dirty="0"/>
              <a:t>Peligro de introducir pequeños cambios vitales</a:t>
            </a:r>
          </a:p>
          <a:p>
            <a:r>
              <a:rPr lang="es-ES_tradnl" dirty="0"/>
              <a:t>Emulación</a:t>
            </a:r>
          </a:p>
          <a:p>
            <a:pPr lvl="1"/>
            <a:r>
              <a:rPr lang="es-ES_tradnl" dirty="0"/>
              <a:t>Simular al 100% el comportamiento del sistema original</a:t>
            </a:r>
          </a:p>
          <a:p>
            <a:r>
              <a:rPr lang="es-ES_tradnl" dirty="0"/>
              <a:t>Arqueología digital</a:t>
            </a:r>
          </a:p>
          <a:p>
            <a:pPr lvl="1"/>
            <a:r>
              <a:rPr lang="es-ES_tradnl" dirty="0"/>
              <a:t>Recuperar información antigua, probablemente dañada </a:t>
            </a:r>
          </a:p>
        </p:txBody>
      </p:sp>
    </p:spTree>
    <p:extLst>
      <p:ext uri="{BB962C8B-B14F-4D97-AF65-F5344CB8AC3E}">
        <p14:creationId xmlns:p14="http://schemas.microsoft.com/office/powerpoint/2010/main" val="608225474"/>
      </p:ext>
    </p:extLst>
  </p:cSld>
  <p:clrMapOvr>
    <a:masterClrMapping/>
  </p:clrMapOvr>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solidFill>
                  <a:schemeClr val="tx2">
                    <a:satMod val="200000"/>
                  </a:schemeClr>
                </a:solidFill>
              </a:rPr>
              <a:t>Buenas prácticas</a:t>
            </a:r>
            <a:endParaRPr lang="es-ES" dirty="0"/>
          </a:p>
        </p:txBody>
      </p:sp>
      <p:sp>
        <p:nvSpPr>
          <p:cNvPr id="3" name="2 Marcador de contenido"/>
          <p:cNvSpPr>
            <a:spLocks noGrp="1"/>
          </p:cNvSpPr>
          <p:nvPr>
            <p:ph idx="1"/>
          </p:nvPr>
        </p:nvSpPr>
        <p:spPr>
          <a:xfrm>
            <a:off x="457200" y="1600200"/>
            <a:ext cx="8686800" cy="4533900"/>
          </a:xfrm>
        </p:spPr>
        <p:txBody>
          <a:bodyPr/>
          <a:lstStyle/>
          <a:p>
            <a:pPr eaLnBrk="1" hangingPunct="1"/>
            <a:r>
              <a:rPr lang="es-ES_tradnl" altLang="es-ES" dirty="0"/>
              <a:t>Seleccionar y crear colecciones digitales con un valor duradero y de interés intelectual</a:t>
            </a:r>
          </a:p>
          <a:p>
            <a:pPr lvl="1" eaLnBrk="1" hangingPunct="1"/>
            <a:r>
              <a:rPr lang="es-ES_tradnl" altLang="es-ES" dirty="0"/>
              <a:t>Avalada por una política de preservación bien definida y apoyada económicamente</a:t>
            </a:r>
          </a:p>
          <a:p>
            <a:pPr eaLnBrk="1" hangingPunct="1"/>
            <a:r>
              <a:rPr lang="es-ES_tradnl" altLang="es-ES" dirty="0"/>
              <a:t>Considerar la demanda de los documentos</a:t>
            </a:r>
          </a:p>
          <a:p>
            <a:pPr lvl="1" eaLnBrk="1" hangingPunct="1"/>
            <a:r>
              <a:rPr lang="es-ES_tradnl" altLang="es-ES" dirty="0"/>
              <a:t>Fondos digitalizados </a:t>
            </a:r>
            <a:r>
              <a:rPr lang="es-ES_tradnl" altLang="es-ES" dirty="0">
                <a:sym typeface="Wingdings" panose="05000000000000000000" pitchFamily="2" charset="2"/>
              </a:rPr>
              <a:t> </a:t>
            </a:r>
            <a:r>
              <a:rPr lang="es-ES_tradnl" altLang="es-ES" dirty="0"/>
              <a:t>más fácil acceso</a:t>
            </a:r>
          </a:p>
          <a:p>
            <a:pPr eaLnBrk="1" hangingPunct="1"/>
            <a:r>
              <a:rPr lang="es-ES_tradnl" altLang="es-ES" dirty="0"/>
              <a:t>Identificar responsabilidades</a:t>
            </a:r>
          </a:p>
          <a:p>
            <a:pPr eaLnBrk="1" hangingPunct="1"/>
            <a:r>
              <a:rPr lang="es-ES_tradnl" altLang="es-ES" dirty="0"/>
              <a:t>Adoptar estándares</a:t>
            </a:r>
          </a:p>
          <a:p>
            <a:endParaRPr lang="es-ES" sz="3600" dirty="0"/>
          </a:p>
        </p:txBody>
      </p:sp>
    </p:spTree>
    <p:extLst>
      <p:ext uri="{BB962C8B-B14F-4D97-AF65-F5344CB8AC3E}">
        <p14:creationId xmlns:p14="http://schemas.microsoft.com/office/powerpoint/2010/main" val="3148423629"/>
      </p:ext>
    </p:extLst>
  </p:cSld>
  <p:clrMapOvr>
    <a:masterClrMapping/>
  </p:clrMapOvr>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274638"/>
            <a:ext cx="8280920" cy="1143000"/>
          </a:xfrm>
        </p:spPr>
        <p:txBody>
          <a:bodyPr/>
          <a:lstStyle/>
          <a:p>
            <a:r>
              <a:rPr lang="es-ES_tradnl" dirty="0"/>
              <a:t>Ejemplos reales </a:t>
            </a:r>
            <a:r>
              <a:rPr lang="es-ES_tradnl" dirty="0" err="1"/>
              <a:t>BiD</a:t>
            </a:r>
            <a:r>
              <a:rPr lang="es-ES_tradnl" dirty="0"/>
              <a:t>: conocimiento en general</a:t>
            </a:r>
            <a:endParaRPr lang="es-ES" dirty="0"/>
          </a:p>
        </p:txBody>
      </p:sp>
      <p:sp>
        <p:nvSpPr>
          <p:cNvPr id="3" name="2 Marcador de contenido"/>
          <p:cNvSpPr>
            <a:spLocks noGrp="1"/>
          </p:cNvSpPr>
          <p:nvPr>
            <p:ph idx="1"/>
          </p:nvPr>
        </p:nvSpPr>
        <p:spPr>
          <a:xfrm>
            <a:off x="395536" y="1772816"/>
            <a:ext cx="8686800" cy="4533900"/>
          </a:xfrm>
        </p:spPr>
        <p:txBody>
          <a:bodyPr/>
          <a:lstStyle/>
          <a:p>
            <a:r>
              <a:rPr lang="es-ES_tradnl" sz="2800" dirty="0"/>
              <a:t>Proyecto Gutenberg (1971, </a:t>
            </a:r>
            <a:r>
              <a:rPr lang="es-ES_tradnl" sz="2400" dirty="0"/>
              <a:t>www.gutenberg.org)</a:t>
            </a:r>
          </a:p>
          <a:p>
            <a:pPr lvl="1"/>
            <a:r>
              <a:rPr lang="es-ES_tradnl" sz="2400" dirty="0"/>
              <a:t>Acceso gratuito a 50.000 libros (en 2015)</a:t>
            </a:r>
          </a:p>
          <a:p>
            <a:r>
              <a:rPr lang="es-ES_tradnl" sz="2800" dirty="0"/>
              <a:t>Biblioteca virtual Miguel de Cervantes (1999, </a:t>
            </a:r>
            <a:r>
              <a:rPr lang="es-ES_tradnl" sz="2400" dirty="0"/>
              <a:t>www.cervantesvirtual.com)</a:t>
            </a:r>
          </a:p>
          <a:p>
            <a:pPr lvl="1"/>
            <a:r>
              <a:rPr lang="es-ES_tradnl" sz="2400" dirty="0"/>
              <a:t>198.000 obras hispánicas (2011)</a:t>
            </a:r>
          </a:p>
          <a:p>
            <a:r>
              <a:rPr lang="es-ES_tradnl" sz="2800" dirty="0"/>
              <a:t>Google </a:t>
            </a:r>
            <a:r>
              <a:rPr lang="es-ES_tradnl" sz="2800" dirty="0" err="1"/>
              <a:t>Books</a:t>
            </a:r>
            <a:r>
              <a:rPr lang="es-ES_tradnl" sz="2800" dirty="0"/>
              <a:t> (2004, </a:t>
            </a:r>
            <a:r>
              <a:rPr lang="es-ES_tradnl" sz="2400" dirty="0"/>
              <a:t>antes Google </a:t>
            </a:r>
            <a:r>
              <a:rPr lang="es-ES_tradnl" sz="2400" dirty="0" err="1"/>
              <a:t>Print</a:t>
            </a:r>
            <a:r>
              <a:rPr lang="es-ES_tradnl" sz="2400" dirty="0"/>
              <a:t>)</a:t>
            </a:r>
          </a:p>
          <a:p>
            <a:pPr lvl="1"/>
            <a:r>
              <a:rPr lang="es-ES_tradnl" sz="2400" dirty="0"/>
              <a:t>Hacer disponibles/accesibles </a:t>
            </a:r>
            <a:r>
              <a:rPr lang="es-ES_tradnl" sz="2400" u="sng" dirty="0"/>
              <a:t>todos</a:t>
            </a:r>
            <a:r>
              <a:rPr lang="es-ES_tradnl" sz="2400" dirty="0"/>
              <a:t> los libros (130M) en 2020</a:t>
            </a:r>
          </a:p>
          <a:p>
            <a:pPr lvl="1"/>
            <a:r>
              <a:rPr lang="es-ES_tradnl" sz="2400" dirty="0"/>
              <a:t>Digitalización cooperativa (unas 20 instituciones)</a:t>
            </a:r>
          </a:p>
          <a:p>
            <a:pPr lvl="1"/>
            <a:r>
              <a:rPr lang="es-ES_tradnl" sz="2400" dirty="0"/>
              <a:t>40M libros (octubre 2019)</a:t>
            </a:r>
          </a:p>
          <a:p>
            <a:pPr lvl="1"/>
            <a:endParaRPr lang="es-ES_tradnl" sz="2400" dirty="0" smtClean="0"/>
          </a:p>
          <a:p>
            <a:endParaRPr lang="es-ES" sz="2800" dirty="0"/>
          </a:p>
        </p:txBody>
      </p:sp>
    </p:spTree>
    <p:extLst>
      <p:ext uri="{BB962C8B-B14F-4D97-AF65-F5344CB8AC3E}">
        <p14:creationId xmlns:p14="http://schemas.microsoft.com/office/powerpoint/2010/main" val="235427484"/>
      </p:ext>
    </p:extLst>
  </p:cSld>
  <p:clrMapOvr>
    <a:masterClrMapping/>
  </p:clrMapOvr>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Internet Archive (1996)</a:t>
            </a:r>
            <a:br>
              <a:rPr lang="es-ES_tradnl" dirty="0"/>
            </a:br>
            <a:r>
              <a:rPr lang="es-ES_tradnl" dirty="0">
                <a:hlinkClick r:id="rId2"/>
              </a:rPr>
              <a:t>www.archive.org</a:t>
            </a:r>
            <a:r>
              <a:rPr lang="es-ES_tradnl" dirty="0"/>
              <a:t> </a:t>
            </a:r>
            <a:endParaRPr lang="es-ES" dirty="0"/>
          </a:p>
        </p:txBody>
      </p:sp>
      <p:sp>
        <p:nvSpPr>
          <p:cNvPr id="3" name="2 Marcador de contenido"/>
          <p:cNvSpPr>
            <a:spLocks noGrp="1"/>
          </p:cNvSpPr>
          <p:nvPr>
            <p:ph idx="1"/>
          </p:nvPr>
        </p:nvSpPr>
        <p:spPr>
          <a:xfrm>
            <a:off x="445382" y="1484784"/>
            <a:ext cx="8637995" cy="5373216"/>
          </a:xfrm>
        </p:spPr>
        <p:txBody>
          <a:bodyPr/>
          <a:lstStyle/>
          <a:p>
            <a:r>
              <a:rPr lang="es-ES_tradnl" sz="2400" dirty="0"/>
              <a:t>Preservar la Web!! </a:t>
            </a:r>
            <a:r>
              <a:rPr lang="es-ES_tradnl" sz="2400" dirty="0">
                <a:sym typeface="Wingdings" panose="05000000000000000000" pitchFamily="2" charset="2"/>
              </a:rPr>
              <a:t> 94</a:t>
            </a:r>
            <a:r>
              <a:rPr lang="es-ES_tradnl" sz="2400" dirty="0"/>
              <a:t>6K M páginas web!!</a:t>
            </a:r>
          </a:p>
          <a:p>
            <a:r>
              <a:rPr lang="es-ES_tradnl" sz="2400" dirty="0"/>
              <a:t>99 </a:t>
            </a:r>
            <a:r>
              <a:rPr lang="es-ES_tradnl" sz="2400" dirty="0" err="1"/>
              <a:t>Petabytes</a:t>
            </a:r>
            <a:r>
              <a:rPr lang="es-ES_tradnl" sz="2400" dirty="0"/>
              <a:t> (x 2 copias), la mayor biblioteca de la historia</a:t>
            </a:r>
          </a:p>
          <a:p>
            <a:pPr lvl="1"/>
            <a:r>
              <a:rPr lang="es-ES_tradnl" sz="1800" dirty="0" err="1"/>
              <a:t>Wayback</a:t>
            </a:r>
            <a:r>
              <a:rPr lang="es-ES_tradnl" sz="1800" dirty="0"/>
              <a:t> machine, acceso gratis</a:t>
            </a:r>
          </a:p>
          <a:p>
            <a:pPr lvl="1"/>
            <a:r>
              <a:rPr lang="es-ES_tradnl" sz="1800" dirty="0"/>
              <a:t>Gestionado </a:t>
            </a:r>
            <a:r>
              <a:rPr lang="es-ES_tradnl" sz="1800" dirty="0" err="1"/>
              <a:t>asoc</a:t>
            </a:r>
            <a:r>
              <a:rPr lang="es-ES_tradnl" sz="1800" dirty="0"/>
              <a:t>. sin ánimo lucro</a:t>
            </a:r>
          </a:p>
          <a:p>
            <a:r>
              <a:rPr lang="es-ES_tradnl" sz="2400" dirty="0"/>
              <a:t>47M libros y textos </a:t>
            </a:r>
          </a:p>
          <a:p>
            <a:pPr lvl="1"/>
            <a:r>
              <a:rPr lang="es-ES_tradnl" sz="1800" dirty="0"/>
              <a:t>escanean 1000/día</a:t>
            </a:r>
          </a:p>
          <a:p>
            <a:r>
              <a:rPr lang="es-ES_tradnl" sz="2400" dirty="0"/>
              <a:t>15M películas y videos</a:t>
            </a:r>
          </a:p>
          <a:p>
            <a:r>
              <a:rPr lang="es-ES_tradnl" sz="2400" dirty="0"/>
              <a:t>13M grabaciones audio, 5.3M imágenes</a:t>
            </a:r>
          </a:p>
          <a:p>
            <a:r>
              <a:rPr lang="es-ES_tradnl" sz="2400" dirty="0"/>
              <a:t>3.5M imágenes (NASA, carátulas discos)</a:t>
            </a:r>
          </a:p>
          <a:p>
            <a:r>
              <a:rPr lang="es-ES_tradnl" sz="2400" dirty="0"/>
              <a:t>1.3M programas (software)</a:t>
            </a:r>
          </a:p>
          <a:p>
            <a:pPr lvl="1"/>
            <a:r>
              <a:rPr lang="es-ES_tradnl" sz="1800" dirty="0">
                <a:sym typeface="Wingdings" panose="05000000000000000000" pitchFamily="2" charset="2"/>
              </a:rPr>
              <a:t>40K </a:t>
            </a:r>
            <a:r>
              <a:rPr lang="es-ES_tradnl" sz="1800" dirty="0" err="1">
                <a:sym typeface="Wingdings" panose="05000000000000000000" pitchFamily="2" charset="2"/>
              </a:rPr>
              <a:t>CDs</a:t>
            </a:r>
            <a:r>
              <a:rPr lang="es-ES_tradnl" sz="1800" dirty="0">
                <a:sym typeface="Wingdings" panose="05000000000000000000" pitchFamily="2" charset="2"/>
              </a:rPr>
              <a:t>, 20K MS-DOS. 60K </a:t>
            </a:r>
            <a:r>
              <a:rPr lang="es-ES_tradnl" sz="1800" dirty="0" err="1">
                <a:sym typeface="Wingdings" panose="05000000000000000000" pitchFamily="2" charset="2"/>
              </a:rPr>
              <a:t>apk</a:t>
            </a:r>
            <a:r>
              <a:rPr lang="es-ES_tradnl" sz="1800" dirty="0">
                <a:sym typeface="Wingdings" panose="05000000000000000000" pitchFamily="2" charset="2"/>
              </a:rPr>
              <a:t> Android, etc.</a:t>
            </a:r>
          </a:p>
          <a:p>
            <a:pPr lvl="1"/>
            <a:r>
              <a:rPr lang="es-ES_tradnl" sz="1800" dirty="0"/>
              <a:t>1707 </a:t>
            </a:r>
            <a:r>
              <a:rPr lang="es-ES_tradnl" sz="1800" dirty="0">
                <a:sym typeface="Wingdings" panose="05000000000000000000" pitchFamily="2" charset="2"/>
              </a:rPr>
              <a:t>videojuegos clásicos… </a:t>
            </a:r>
            <a:r>
              <a:rPr lang="es-ES_tradnl" sz="1800" dirty="0" err="1">
                <a:sym typeface="Wingdings" panose="05000000000000000000" pitchFamily="2" charset="2"/>
              </a:rPr>
              <a:t>jugables</a:t>
            </a:r>
            <a:r>
              <a:rPr lang="es-ES_tradnl" sz="1800" dirty="0">
                <a:sym typeface="Wingdings" panose="05000000000000000000" pitchFamily="2" charset="2"/>
              </a:rPr>
              <a:t>!!</a:t>
            </a:r>
          </a:p>
          <a:p>
            <a:pPr lvl="1"/>
            <a:r>
              <a:rPr lang="es-ES_tradnl" sz="1800" dirty="0">
                <a:sym typeface="Wingdings" panose="05000000000000000000" pitchFamily="2" charset="2"/>
              </a:rPr>
              <a:t>TOSEC (500K soportes software de 200 sistemas)</a:t>
            </a:r>
          </a:p>
          <a:p>
            <a:r>
              <a:rPr lang="es-ES" sz="2000" dirty="0" smtClean="0">
                <a:hlinkClick r:id="rId3"/>
              </a:rPr>
              <a:t>http</a:t>
            </a:r>
            <a:r>
              <a:rPr lang="es-ES" sz="2000" dirty="0">
                <a:hlinkClick r:id="rId3"/>
              </a:rPr>
              <a:t>://www.20minutos.es/noticia/1927160/0/internet-archive/historia/red/</a:t>
            </a:r>
            <a:endParaRPr lang="es-ES_tradnl" sz="2000" dirty="0">
              <a:sym typeface="Wingdings" panose="05000000000000000000" pitchFamily="2" charset="2"/>
            </a:endParaRPr>
          </a:p>
          <a:p>
            <a:pPr lvl="1"/>
            <a:endParaRPr lang="es-ES_tradnl" sz="2000" dirty="0"/>
          </a:p>
        </p:txBody>
      </p:sp>
      <p:sp>
        <p:nvSpPr>
          <p:cNvPr id="4" name="AutoShape 4" descr="data:image/jpeg;base64,/9j/4AAQSkZJRgABAQAAAQABAAD/2wCEAAkGBwgHBgkIBwgKCgkLDRYPDQwMDRsUFRAWIB0iIiAdHx8kKDQsJCYxJx8fLT0tMTU3Ojo6Iys/RD84QzQ5OjcBCgoKDQwNGg8PGjclHyU3Nzc3Nzc3Nzc3Nzc3Nzc3Nzc3Nzc3Nzc3Nzc3Nzc3Nzc3Nzc3Nzc3Nzc3Nzc3Nzc3N//AABEIAJcAlwMBIgACEQEDEQH/xAAcAAACAgMBAQAAAAAAAAAAAAAABwYIAQQFAgP/xABSEAABAgQDAgcIDQgIBwAAAAABAgMABAURBgcSITETF0FRkZPSCCJUVmGBktMUFRY3VXF0oaKxssHRIyQyM1JydbMmNkJiZHOjwiU1Q0aCw+H/xAAUAQEAAAAAAAAAAAAAAAAAAAAA/8QAFBEBAAAAAAAAAAAAAAAAAAAAAP/aAAwDAQACEQMRAD8AeMAN90eHb8Gq2w2NoXlCzQwyxSZVFQrE0/NltJfW5KrJ1kC4GlNrX5oBjQRG8PY4oOI58yVJmnHH0tlwpWwtHeiwO0gc4iSQGNQjIN4V2PmnV1hzFVPA1YZdZS6EJF3gqynwo8oDam7c3fQzZd1t9ht5lQU24kKSocoIuID3qHP5IAbwrcRihSGavsmtSzAkvaVbrpVLFxOrhANagAeS/fGJJlwzOMyFQW4281TXpxTlLZeVdSJcgW2XNk3uQDuEBLri9oAQRcbYgeIwKzmPSKBOlaqY1JOTrstfvH1hQSkLHKBvtzxJafh2nUqqvT9Nl0SpmGg2600nShRBuFWGwG1x5dnNAdYqCRcmw5zGdQ54gWcUtLHDkpNOMIU8zUZbQ4EXWkcILgcvmjVzIqbM6vCbTTM4gjEsmq78o40n+1yqSBfbugGRGL2jy602+ypp5tDjaxZSFi4UOYiIRlFKSzOHJpxlhtDiqjMpK0pAJCXCAL8wHJATnUILgb4hOa1JXM4bcqtOaR7a0laJyWc0993hupNxtI032csbc/PMYklqBLSw1S1SUmdd2nYy1pXbzrLabeU80BK9Qg1DlMc7EcuzNUGoNzLSHUex3DpWkKF9Jhf4FboTuGcKsu0Zz2a6ppSZv2EUAOIBc1cKU2N9Ft+28A0oIwN0EBhadaCnnFo0KHIPU+lS0nNutPrYbS2HENaNSUgAXFzt2c8b7itDalcwJiPpr8+1Q6bUJinNuuzymk8FLvbG+EsE3KgLi52/UYCQhKRuAHmjC76TpAJtsBO+Ocudmm67Kya0MmWmGHHARfWlSCjZzEHX5N0dOAi9PwdTXKWRWadKPz81rdnHCnXdxwkqAJ5Bew8gG6NrBFNn6NhuVpdTUhbknqZaWhV9TQP5O/l02HmjvQQEVmcOzMxj/wBuXUMuU5VJXJLQo7VKUsG1rbrAx9cD0aoYep8xSJtxD0jLPK9r3dZK+AJJCFX5U3t8VoksEBE8T0CpPV+l4ioS2DPSSVsuy76ilEwyrenUAbEHaI7NNfqsw4o1CnMSbQT3oTM8KtSvMkADzx04wTARvHtEnK9RGpSQ4LhUTjDx4RVhpQsE8m+0eccUKcrgoPsLgvzCsy869wirfk0atVtm/aI6lSxBRqUUip1aRlCr9EPzCEE+YmNqSn5SfaS7IzUvMNKF0rZdC0kc9xAfZ0qS0ooQVqA2JBtcxGsAUmo0SkvydTZbQtU28+lTTusELWVW3DaLxKIIDy4hLjam3EhSFApUk7iDyRDcu8JzuGWptmffQ820tTFPsbluW1qWLm36RKtv7qYmkEBrVJlczTZphq2t1laE33XIIERXDUliOj4aplINNky7KtoaU/7LukAHaoJ0b7XsOeJnBAYG6CMwQHl0FTagneQbXhdMZWvCUl2pjGeJiWkoIQ3Pfk0qTa2kEbACNnNDGUbC9rxwRiOZt/Vqtegz6yA0sN4LVRKsKi9iGt1NaWVNIbqEzwqUaikkjZsPeiJZEYw/jWRrtamaTKyc83MSyCp5biEFtB2d6VJURq27vIYk8ARgqSBckAeWAwnMf4GNTrcxwuPkycu6NXsGfmirRfbYArHe82yAYlXxthij60z9bkkOI/SbS6FrH/im5iE1bPTDcqpSKdKz08RuXoDaD6R1fNEF4pqd490P0k9uA5S07x8onpJ7cB9atnviCZOmmSEjJN23rCnV9OwfNELq2O8UVgn2dXZ4oO9tp0toI/dTYHzxLuKWnePlE9JPbg4pad4+UT0k9uAV61qcWpa1FSlG5KjcmPrKTkzJOcJKTLzC/wBppwpPSIZfFLTvHyiekntwcUtO8fKJ6Se3AR+kZn4wpNktVl+YbG5E3+W+dW354mNIz8qbZCazSJWYTfauWUptVviNwT0RzuKWnePlE9JPbg4pad4+UT0k9uAYdJzvwpOnTOCdkFc7zOtPmKCT0gRNKVizD1YUEU2syMw4dzaXk6/RO2ETxS07x8onpJ7cHFLTvHuh+kntwFjwoHdGYgmVeFxh2nTCxXvbjhlhKHGnSpptKeRIuRe+/wA0TuAIIIIDy4oJQVHcBeFcmoVfFyEvV2WrFOo7gumm0+WWVvp5C48LGxH9lNt+0w0lC4tGEgJASkWAFgLbIDh4aep0u2im0qjzdPl20kpSuULSOTl5TtjvR41AKCSRc7hzx7gCKzd0D74B+Rtf7osydsL7OGte5igNVOUkJB+cdmEs6pqXDne2J+6Aq7BDny1x9O4jxjI0ep0qimXmA5qU3JBKhpbUoWN+dMO72npfwbJ9Qn8ICldoItPmhPy2EsKuVOn0qmrmOFQ2gPSySnby2FoXeXOYM7iDF8hSKnSaKZeaKwVNSYSpJCFKFtvOIBNwRdX2npfwbJ9Qn8IPael/Bsn1CfwgKVQQ08TZoVGRxFUpKRo9DTLy004y3rkgokJUQCTfyQ5MCKk8RYTp1Xm6VT235lBUtLcunSCFEbL/ABQFSIIur7T0v4Nk+oT+EVwnc16qmefEtS6FwCXFBAMgDdN9lzfmgGxkL73Ut8oe+1DFji4Mmk1DC1Lnwwywqal0PLbZRpSFKFzYR2oAggggPLh0oUrfYXhHoqOE5KSYxDR8SNJxa4ULffmnnClxSyA4lxG7QkKJAA2aRDxWkKSUncRYxoMUOlMMNsN06UCG0hKRwKdw80BDMAqw/M1tc4MUGv4hWwoLeKilLbd06ghsd6lN7eWGHGvLyEpLL1y8qw0u1tTbYSbeaNiAIUPdIqIw1Skg750noQYb0JnulF2pNFRzzDh6Ej8YBa5OL4PMqiHnccHS2sffFrxFScqTbMShfKf9pi28Aqu6LdU3guUQNzk+kHzIWfuhPZTucFmJQ1c8zp6UkffDZ7pFVsLUxPPP36G1fjCcy4JTjygEeHsj6QgLgRiMx5WbJJ5hAUvxGrhMQ1RZ3qnHT9MxZvJZzhMt6T/dDif9RUVeqytdVnVftTCz9IxZfIg3y4kvI88PpmAn61BCFKO5IvFH4uxVF8HTJtd7aWFn6Jik5gLc5YOcJl/QTzSiU9GyJTEKybd4bLaiqHIhxPQ4ofdE1gCCCCA8PEpaWoGxAJvEMTXn2cOUd+Xrsk9NTK2PZC5oJWbOFIVYJUm2m5++Jo4nWgpva4tcckRRnLTBzTKGzQZRZQkJ1rSSVeU7d8Bupn23cUyTcpUw827KvKeYbdSpF0lvSq20jeeXliQRw6NhHD9DmzN0ilS0pMFBQXGwQSk2JHzCO5AEJHul12ZoDfOp89AR+MO6Ed3S/wD2+flH/rgFtledOYNCN7fnafvi3UVCyz/r9QvlaYt4IBO90mf+BUcf4tf2YUOXZtjvD/8AEGftiG73SgPtJRj/AIpf2YUOXgvjvD/8QZ+2IC4UeHv1S/3T9Ue4+b/6lz90/VAUnnDecfPO4r64szkN73Mp/nvfaMVlmgRNvA7w4ofPFmshve5lP8977RgJpiDZQal8ld+wYpXF08Qf8hqXyR37BilkBanJH3saP8b/APOXE6iCZIe9lSPjf/nLidwBBBBAeHiQ0sp36TaF5QszcOy9IlUT1RqMxNFpKnnHJF0krIF9yALX5oYi060FJ5RaNKhyUxTqXLSUzMomFMNpbS4hrg7pSABcajt2QHKw9jeh4hnzJUx6YW+EFwhyVcbFhblUAOWJJGLeWMwBCU7pZF5ShOczjwv8YT+EOuE53SaP+CUdzmmljpT/APIBUZXDVmFQha/50PqMW6ipOU6SrMWhAeEX6EkxbUQCh7pJP9G6UvmnSOlB/CE9l0L48oH8QZ+0Ic/dHj+iFONt1RT/AC1wn8rW+EzCoKeabSroBP3QFuY8OC6FDnBj3GDAUnqadNSm08zyx85iy+Q4tlxJ+V977ZittdTprlQTzTTg+kYszki3weW9M/vKdV9NUBLa8nVQ6ikcsq6PomKVmLtzyOFkphv9tpSekRSQ8kBajJH3saP8b/8AOXE6iHZQNcDlxRE2tdpSulaj98TGAIIIIDyq9tm/44jb9VxPKsLfmaLRmmkDUtxysrSlI5yeAiRunS2ojeBCxk6NiKuraqWMaQqo7eEl6eJtDUswDuujetXlVeA7+DMY1DE1SfbFEQ3TGkqtUmZtTjTqwQNKNTaCob9o2bImUcqlTVRcdDM1RhJMJR3qkzCFgWtZNgI6sAQpe6PZK8KU50f9OeAPnQqG1C6zSxjhqjPy9GxPRn6k282JhKUoQpI2qTyqBB2HpgExku3wmZlFB5FOq6GlmLViENRcxcuKHOJnKVhKcl5lN9LoQgqTcWNiVm2wkRIOPvD3wVVfRb7cBu90G0HMBpXb9XONn6x98JzJ5vXmTREnkdWehtR+6GNXM4cG1+nuU+r0GpzMq4QVNnQNo3G4WCI4tCxvlnQKi3UKVhWqMzbd+DdU7rKLixsFOkbjaAsJGDCm4+8PfBVV9FvtwcfeHvgqq+i324BGYsb4LFVZb/Yn309Dios1k6kJy3otuVtZ/wBRUKip4sysqk+9PTmEqmqYfWXHVJeKAtR2k2S6BtiTUzOrCdKkWZGn0SpsSrKdLbaQ3ZI864ByGKQvNLZdW04LKbUUqHMQYsJx94e+C6r6LfbiLTGNcrpmaVMvYMmlOqVqUdKACecgLtAN3LVvg8A0BNrfmTZ6ReJNEQy6xhSsVU95FFkH5KWkdDQbdSkAC2wAJJ2bIl8AQQQQGFbo1paek5iXbfamWVtuJCkKChtBGwxskXFohMtlRg5mXbaXSy6pKQC4p9wFR5Se+5YCXicly+hkPNl1YJSlKrkgb/rEbERqh4FoGH6omo0eTMs+GlNKs4pQUlRB5SeVIiSwHymn25WWdmH1aWmkFa1WvZIFyYS+O5vLfG1SYnp/Fb8uthngUpZYVYjUTfag88OadlkTsk/KOlQbfbU2op3gKFjbphbcReE/CKr16OxAL33MZVeOk91B9XB7mMqvHOe6g+rhhcReE/CKr16OxBxF4T8IqvXo7EAvfcxlV45z3UH1cHuYyq8c57qD6uGFxF4T8IqvXo7EHEXhPwiq9ejsQC99zGVXjnPdQfVwe5jKrxznuoPq4YXEXhPwiq9ejsQcReE/CKr16OxAL33MZVeOc91B9XB7mMqvHOe6g+rhhcReE/CKr16OxBxF4T8IqvXo7EAvfcxlV45z3UH1cHuYyq8c57qD6uGFxF4T8IqvXo7EHEXhPwiq9ejsQGnl1VsAYR4eSpOJXZtc+82EpeYXfVuAFkDfeG2IW0lkpheSnJebZmKnwrDqXUan0EXSbi/eeSGSBAZggggCCCCAIIIIAggggCCCCAIIIIAggggCCCCAIIIIAggggCCCCA//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5" name="AutoShape 6" descr="data:image/jpeg;base64,/9j/4AAQSkZJRgABAQAAAQABAAD/2wCEAAkGBwgHBgkIBwgKCgkLDRYPDQwMDRsUFRAWIB0iIiAdHx8kKDQsJCYxJx8fLT0tMTU3Ojo6Iys/RD84QzQ5OjcBCgoKDQwNGg8PGjclHyU3Nzc3Nzc3Nzc3Nzc3Nzc3Nzc3Nzc3Nzc3Nzc3Nzc3Nzc3Nzc3Nzc3Nzc3Nzc3Nzc3N//AABEIAJcAlwMBIgACEQEDEQH/xAAcAAACAgMBAQAAAAAAAAAAAAAABwYIAQQFAgP/xABSEAABAgQDAgcIDQgIBwAAAAABAgMABAURBgcSITETF0FRkZPSCCJUVmGBktMUFRY3VXF0oaKxssHRIyQyM1JydbMmNkJiZHOjwiU1Q0aCw+H/xAAUAQEAAAAAAAAAAAAAAAAAAAAA/8QAFBEBAAAAAAAAAAAAAAAAAAAAAP/aAAwDAQACEQMRAD8AeMAN90eHb8Gq2w2NoXlCzQwyxSZVFQrE0/NltJfW5KrJ1kC4GlNrX5oBjQRG8PY4oOI58yVJmnHH0tlwpWwtHeiwO0gc4iSQGNQjIN4V2PmnV1hzFVPA1YZdZS6EJF3gqynwo8oDam7c3fQzZd1t9ht5lQU24kKSocoIuID3qHP5IAbwrcRihSGavsmtSzAkvaVbrpVLFxOrhANagAeS/fGJJlwzOMyFQW4281TXpxTlLZeVdSJcgW2XNk3uQDuEBLri9oAQRcbYgeIwKzmPSKBOlaqY1JOTrstfvH1hQSkLHKBvtzxJafh2nUqqvT9Nl0SpmGg2600nShRBuFWGwG1x5dnNAdYqCRcmw5zGdQ54gWcUtLHDkpNOMIU8zUZbQ4EXWkcILgcvmjVzIqbM6vCbTTM4gjEsmq78o40n+1yqSBfbugGRGL2jy602+ypp5tDjaxZSFi4UOYiIRlFKSzOHJpxlhtDiqjMpK0pAJCXCAL8wHJATnUILgb4hOa1JXM4bcqtOaR7a0laJyWc0993hupNxtI032csbc/PMYklqBLSw1S1SUmdd2nYy1pXbzrLabeU80BK9Qg1DlMc7EcuzNUGoNzLSHUex3DpWkKF9Jhf4FboTuGcKsu0Zz2a6ppSZv2EUAOIBc1cKU2N9Ft+28A0oIwN0EBhadaCnnFo0KHIPU+lS0nNutPrYbS2HENaNSUgAXFzt2c8b7itDalcwJiPpr8+1Q6bUJinNuuzymk8FLvbG+EsE3KgLi52/UYCQhKRuAHmjC76TpAJtsBO+Ocudmm67Kya0MmWmGHHARfWlSCjZzEHX5N0dOAi9PwdTXKWRWadKPz81rdnHCnXdxwkqAJ5Bew8gG6NrBFNn6NhuVpdTUhbknqZaWhV9TQP5O/l02HmjvQQEVmcOzMxj/wBuXUMuU5VJXJLQo7VKUsG1rbrAx9cD0aoYep8xSJtxD0jLPK9r3dZK+AJJCFX5U3t8VoksEBE8T0CpPV+l4ioS2DPSSVsuy76ilEwyrenUAbEHaI7NNfqsw4o1CnMSbQT3oTM8KtSvMkADzx04wTARvHtEnK9RGpSQ4LhUTjDx4RVhpQsE8m+0eccUKcrgoPsLgvzCsy869wirfk0atVtm/aI6lSxBRqUUip1aRlCr9EPzCEE+YmNqSn5SfaS7IzUvMNKF0rZdC0kc9xAfZ0qS0ooQVqA2JBtcxGsAUmo0SkvydTZbQtU28+lTTusELWVW3DaLxKIIDy4hLjam3EhSFApUk7iDyRDcu8JzuGWptmffQ820tTFPsbluW1qWLm36RKtv7qYmkEBrVJlczTZphq2t1laE33XIIERXDUliOj4aplINNky7KtoaU/7LukAHaoJ0b7XsOeJnBAYG6CMwQHl0FTagneQbXhdMZWvCUl2pjGeJiWkoIQ3Pfk0qTa2kEbACNnNDGUbC9rxwRiOZt/Vqtegz6yA0sN4LVRKsKi9iGt1NaWVNIbqEzwqUaikkjZsPeiJZEYw/jWRrtamaTKyc83MSyCp5biEFtB2d6VJURq27vIYk8ARgqSBckAeWAwnMf4GNTrcxwuPkycu6NXsGfmirRfbYArHe82yAYlXxthij60z9bkkOI/SbS6FrH/im5iE1bPTDcqpSKdKz08RuXoDaD6R1fNEF4pqd490P0k9uA5S07x8onpJ7cB9atnviCZOmmSEjJN23rCnV9OwfNELq2O8UVgn2dXZ4oO9tp0toI/dTYHzxLuKWnePlE9JPbg4pad4+UT0k9uAV61qcWpa1FSlG5KjcmPrKTkzJOcJKTLzC/wBppwpPSIZfFLTvHyiekntwcUtO8fKJ6Se3AR+kZn4wpNktVl+YbG5E3+W+dW354mNIz8qbZCazSJWYTfauWUptVviNwT0RzuKWnePlE9JPbg4pad4+UT0k9uAYdJzvwpOnTOCdkFc7zOtPmKCT0gRNKVizD1YUEU2syMw4dzaXk6/RO2ETxS07x8onpJ7cHFLTvHuh+kntwFjwoHdGYgmVeFxh2nTCxXvbjhlhKHGnSpptKeRIuRe+/wA0TuAIIIIDy4oJQVHcBeFcmoVfFyEvV2WrFOo7gumm0+WWVvp5C48LGxH9lNt+0w0lC4tGEgJASkWAFgLbIDh4aep0u2im0qjzdPl20kpSuULSOTl5TtjvR41AKCSRc7hzx7gCKzd0D74B+Rtf7osydsL7OGte5igNVOUkJB+cdmEs6pqXDne2J+6Aq7BDny1x9O4jxjI0ep0qimXmA5qU3JBKhpbUoWN+dMO72npfwbJ9Qn8ICldoItPmhPy2EsKuVOn0qmrmOFQ2gPSySnby2FoXeXOYM7iDF8hSKnSaKZeaKwVNSYSpJCFKFtvOIBNwRdX2npfwbJ9Qn8IPael/Bsn1CfwgKVQQ08TZoVGRxFUpKRo9DTLy004y3rkgokJUQCTfyQ5MCKk8RYTp1Xm6VT235lBUtLcunSCFEbL/ABQFSIIur7T0v4Nk+oT+EVwnc16qmefEtS6FwCXFBAMgDdN9lzfmgGxkL73Ut8oe+1DFji4Mmk1DC1Lnwwywqal0PLbZRpSFKFzYR2oAggggPLh0oUrfYXhHoqOE5KSYxDR8SNJxa4ULffmnnClxSyA4lxG7QkKJAA2aRDxWkKSUncRYxoMUOlMMNsN06UCG0hKRwKdw80BDMAqw/M1tc4MUGv4hWwoLeKilLbd06ghsd6lN7eWGHGvLyEpLL1y8qw0u1tTbYSbeaNiAIUPdIqIw1Skg750noQYb0JnulF2pNFRzzDh6Ej8YBa5OL4PMqiHnccHS2sffFrxFScqTbMShfKf9pi28Aqu6LdU3guUQNzk+kHzIWfuhPZTucFmJQ1c8zp6UkffDZ7pFVsLUxPPP36G1fjCcy4JTjygEeHsj6QgLgRiMx5WbJJ5hAUvxGrhMQ1RZ3qnHT9MxZvJZzhMt6T/dDif9RUVeqytdVnVftTCz9IxZfIg3y4kvI88PpmAn61BCFKO5IvFH4uxVF8HTJtd7aWFn6Jik5gLc5YOcJl/QTzSiU9GyJTEKybd4bLaiqHIhxPQ4ofdE1gCCCCA8PEpaWoGxAJvEMTXn2cOUd+Xrsk9NTK2PZC5oJWbOFIVYJUm2m5++Jo4nWgpva4tcckRRnLTBzTKGzQZRZQkJ1rSSVeU7d8Bupn23cUyTcpUw827KvKeYbdSpF0lvSq20jeeXliQRw6NhHD9DmzN0ilS0pMFBQXGwQSk2JHzCO5AEJHul12ZoDfOp89AR+MO6Ed3S/wD2+flH/rgFtledOYNCN7fnafvi3UVCyz/r9QvlaYt4IBO90mf+BUcf4tf2YUOXZtjvD/8AEGftiG73SgPtJRj/AIpf2YUOXgvjvD/8QZ+2IC4UeHv1S/3T9Ue4+b/6lz90/VAUnnDecfPO4r64szkN73Mp/nvfaMVlmgRNvA7w4ofPFmshve5lP8977RgJpiDZQal8ld+wYpXF08Qf8hqXyR37BilkBanJH3saP8b/APOXE6iCZIe9lSPjf/nLidwBBBBAeHiQ0sp36TaF5QszcOy9IlUT1RqMxNFpKnnHJF0krIF9yALX5oYi060FJ5RaNKhyUxTqXLSUzMomFMNpbS4hrg7pSABcajt2QHKw9jeh4hnzJUx6YW+EFwhyVcbFhblUAOWJJGLeWMwBCU7pZF5ShOczjwv8YT+EOuE53SaP+CUdzmmljpT/APIBUZXDVmFQha/50PqMW6ipOU6SrMWhAeEX6EkxbUQCh7pJP9G6UvmnSOlB/CE9l0L48oH8QZ+0Ic/dHj+iFONt1RT/AC1wn8rW+EzCoKeabSroBP3QFuY8OC6FDnBj3GDAUnqadNSm08zyx85iy+Q4tlxJ+V977ZittdTprlQTzTTg+kYszki3weW9M/vKdV9NUBLa8nVQ6ikcsq6PomKVmLtzyOFkphv9tpSekRSQ8kBajJH3saP8b/8AOXE6iHZQNcDlxRE2tdpSulaj98TGAIIIIDyq9tm/44jb9VxPKsLfmaLRmmkDUtxysrSlI5yeAiRunS2ojeBCxk6NiKuraqWMaQqo7eEl6eJtDUswDuujetXlVeA7+DMY1DE1SfbFEQ3TGkqtUmZtTjTqwQNKNTaCob9o2bImUcqlTVRcdDM1RhJMJR3qkzCFgWtZNgI6sAQpe6PZK8KU50f9OeAPnQqG1C6zSxjhqjPy9GxPRn6k282JhKUoQpI2qTyqBB2HpgExku3wmZlFB5FOq6GlmLViENRcxcuKHOJnKVhKcl5lN9LoQgqTcWNiVm2wkRIOPvD3wVVfRb7cBu90G0HMBpXb9XONn6x98JzJ5vXmTREnkdWehtR+6GNXM4cG1+nuU+r0GpzMq4QVNnQNo3G4WCI4tCxvlnQKi3UKVhWqMzbd+DdU7rKLixsFOkbjaAsJGDCm4+8PfBVV9FvtwcfeHvgqq+i324BGYsb4LFVZb/Yn309Dios1k6kJy3otuVtZ/wBRUKip4sysqk+9PTmEqmqYfWXHVJeKAtR2k2S6BtiTUzOrCdKkWZGn0SpsSrKdLbaQ3ZI864ByGKQvNLZdW04LKbUUqHMQYsJx94e+C6r6LfbiLTGNcrpmaVMvYMmlOqVqUdKACecgLtAN3LVvg8A0BNrfmTZ6ReJNEQy6xhSsVU95FFkH5KWkdDQbdSkAC2wAJJ2bIl8AQQQQGFbo1paek5iXbfamWVtuJCkKChtBGwxskXFohMtlRg5mXbaXSy6pKQC4p9wFR5Se+5YCXicly+hkPNl1YJSlKrkgb/rEbERqh4FoGH6omo0eTMs+GlNKs4pQUlRB5SeVIiSwHymn25WWdmH1aWmkFa1WvZIFyYS+O5vLfG1SYnp/Fb8uthngUpZYVYjUTfag88OadlkTsk/KOlQbfbU2op3gKFjbphbcReE/CKr16OxAL33MZVeOk91B9XB7mMqvHOe6g+rhhcReE/CKr16OxBxF4T8IqvXo7EAvfcxlV45z3UH1cHuYyq8c57qD6uGFxF4T8IqvXo7EHEXhPwiq9ejsQC99zGVXjnPdQfVwe5jKrxznuoPq4YXEXhPwiq9ejsQcReE/CKr16OxAL33MZVeOc91B9XB7mMqvHOe6g+rhhcReE/CKr16OxBxF4T8IqvXo7EAvfcxlV45z3UH1cHuYyq8c57qD6uGFxF4T8IqvXo7EHEXhPwiq9ejsQGnl1VsAYR4eSpOJXZtc+82EpeYXfVuAFkDfeG2IW0lkpheSnJebZmKnwrDqXUan0EXSbi/eeSGSBAZggggCCCCAIIIIAggggCCCCAIIIIAggggCCCCAIIIIAggggCCCCA//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5130" name="Picture 10" descr="(wayback log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74747" y="5462467"/>
            <a:ext cx="2008630" cy="740773"/>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Servidores de Internet Archiv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78991" y="2351247"/>
            <a:ext cx="4116200" cy="187220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s://archive.org/download/tosec_dat_19-2012-12-28/tosec.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64228" y="4290601"/>
            <a:ext cx="2330963" cy="9989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5948426"/>
      </p:ext>
    </p:extLst>
  </p:cSld>
  <p:clrMapOvr>
    <a:masterClrMapping/>
  </p:clrMapOvr>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301208"/>
            <a:ext cx="8579296" cy="1518506"/>
          </a:xfrm>
        </p:spPr>
        <p:txBody>
          <a:bodyPr/>
          <a:lstStyle/>
          <a:p>
            <a:r>
              <a:rPr lang="es-ES_tradnl" sz="2400" dirty="0"/>
              <a:t>“</a:t>
            </a:r>
            <a:r>
              <a:rPr lang="es-ES" sz="2400" i="1" dirty="0">
                <a:effectLst/>
              </a:rPr>
              <a:t>Se realizarán cada año "varios barridos en los dominios públicos y privados del  .es" para, después de un proceso de selección, decidir aquello que se custodiará para el futuro.</a:t>
            </a:r>
            <a:r>
              <a:rPr lang="es-ES" sz="2400" dirty="0">
                <a:effectLst/>
              </a:rPr>
              <a:t>”</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30821" y="476672"/>
            <a:ext cx="6057900" cy="4724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4 CuadroTexto"/>
          <p:cNvSpPr txBox="1"/>
          <p:nvPr/>
        </p:nvSpPr>
        <p:spPr>
          <a:xfrm>
            <a:off x="3059831" y="79455"/>
            <a:ext cx="2422947" cy="369332"/>
          </a:xfrm>
          <a:prstGeom prst="rect">
            <a:avLst/>
          </a:prstGeom>
          <a:solidFill>
            <a:schemeClr val="accent2"/>
          </a:solidFill>
        </p:spPr>
        <p:txBody>
          <a:bodyPr wrap="square" rtlCol="0">
            <a:spAutoFit/>
          </a:bodyPr>
          <a:lstStyle/>
          <a:p>
            <a:r>
              <a:rPr lang="es-ES_tradnl" dirty="0"/>
              <a:t>20Minutos, 4-3-2013</a:t>
            </a:r>
            <a:endParaRPr lang="es-ES" dirty="0"/>
          </a:p>
        </p:txBody>
      </p:sp>
    </p:spTree>
    <p:extLst>
      <p:ext uri="{BB962C8B-B14F-4D97-AF65-F5344CB8AC3E}">
        <p14:creationId xmlns:p14="http://schemas.microsoft.com/office/powerpoint/2010/main" val="1354959658"/>
      </p:ext>
    </p:extLst>
  </p:cSld>
  <p:clrMapOvr>
    <a:masterClrMapping/>
  </p:clrMapOvr>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err="1"/>
              <a:t>Arctic</a:t>
            </a:r>
            <a:r>
              <a:rPr lang="es-ES" dirty="0"/>
              <a:t> </a:t>
            </a:r>
            <a:r>
              <a:rPr lang="es-ES" dirty="0" err="1"/>
              <a:t>World</a:t>
            </a:r>
            <a:r>
              <a:rPr lang="es-ES" dirty="0"/>
              <a:t> Archive (2017)</a:t>
            </a:r>
            <a:br>
              <a:rPr lang="es-ES" dirty="0"/>
            </a:br>
            <a:r>
              <a:rPr lang="es-ES" sz="2800" dirty="0">
                <a:hlinkClick r:id="rId2"/>
              </a:rPr>
              <a:t>https://www.arcticworldarchive.org/</a:t>
            </a:r>
            <a:endParaRPr lang="es-ES" dirty="0"/>
          </a:p>
        </p:txBody>
      </p:sp>
      <p:sp>
        <p:nvSpPr>
          <p:cNvPr id="3" name="2 Marcador de contenido"/>
          <p:cNvSpPr>
            <a:spLocks noGrp="1"/>
          </p:cNvSpPr>
          <p:nvPr>
            <p:ph idx="1"/>
          </p:nvPr>
        </p:nvSpPr>
        <p:spPr>
          <a:xfrm>
            <a:off x="457200" y="1600200"/>
            <a:ext cx="8229600" cy="5202222"/>
          </a:xfrm>
        </p:spPr>
        <p:txBody>
          <a:bodyPr/>
          <a:lstStyle/>
          <a:p>
            <a:r>
              <a:rPr lang="es-ES" sz="2800" dirty="0"/>
              <a:t>Inspirado (y cerca del) </a:t>
            </a:r>
            <a:r>
              <a:rPr lang="es-ES" sz="2800" dirty="0">
                <a:hlinkClick r:id="rId3"/>
              </a:rPr>
              <a:t>Global </a:t>
            </a:r>
            <a:r>
              <a:rPr lang="es-ES" sz="2800" dirty="0" err="1">
                <a:hlinkClick r:id="rId3"/>
              </a:rPr>
              <a:t>Seed</a:t>
            </a:r>
            <a:r>
              <a:rPr lang="es-ES" sz="2800" dirty="0">
                <a:hlinkClick r:id="rId3"/>
              </a:rPr>
              <a:t> </a:t>
            </a:r>
            <a:r>
              <a:rPr lang="es-ES" sz="2800" dirty="0" err="1">
                <a:hlinkClick r:id="rId3"/>
              </a:rPr>
              <a:t>Vault</a:t>
            </a:r>
            <a:endParaRPr lang="es-ES" sz="2800" dirty="0"/>
          </a:p>
          <a:p>
            <a:pPr lvl="1"/>
            <a:r>
              <a:rPr lang="es-ES" sz="2400" dirty="0"/>
              <a:t>mina de carbón abandonada en Noruega (protegida por permafrost)</a:t>
            </a:r>
          </a:p>
          <a:p>
            <a:pPr lvl="1"/>
            <a:r>
              <a:rPr lang="es-ES" sz="2400" dirty="0"/>
              <a:t>Feb. 2020: Incluye </a:t>
            </a:r>
            <a:r>
              <a:rPr lang="es-ES" sz="2400" dirty="0">
                <a:hlinkClick r:id="rId4"/>
              </a:rPr>
              <a:t>GitHub </a:t>
            </a:r>
            <a:r>
              <a:rPr lang="es-ES" sz="2400" dirty="0" err="1">
                <a:hlinkClick r:id="rId4"/>
              </a:rPr>
              <a:t>Arctic</a:t>
            </a:r>
            <a:r>
              <a:rPr lang="es-ES" sz="2400" dirty="0">
                <a:hlinkClick r:id="rId4"/>
              </a:rPr>
              <a:t> </a:t>
            </a:r>
            <a:r>
              <a:rPr lang="es-ES" sz="2400" dirty="0" err="1">
                <a:hlinkClick r:id="rId4"/>
              </a:rPr>
              <a:t>Code</a:t>
            </a:r>
            <a:r>
              <a:rPr lang="es-ES" sz="2400" dirty="0">
                <a:hlinkClick r:id="rId4"/>
              </a:rPr>
              <a:t> </a:t>
            </a:r>
            <a:r>
              <a:rPr lang="es-ES" sz="2400" dirty="0" err="1">
                <a:hlinkClick r:id="rId4"/>
              </a:rPr>
              <a:t>Vault</a:t>
            </a:r>
            <a:endParaRPr lang="es-ES" sz="2400" dirty="0"/>
          </a:p>
          <a:p>
            <a:r>
              <a:rPr lang="es-ES" sz="2800" dirty="0"/>
              <a:t>Datos guardados offline digitalizados en una película de celuloide (tiempo vida ≈ 1000 años)</a:t>
            </a:r>
          </a:p>
          <a:p>
            <a:pPr lvl="1"/>
            <a:r>
              <a:rPr lang="es-ES" sz="2400" dirty="0"/>
              <a:t>Se digitalizan en algo parecido a códigos de barras </a:t>
            </a:r>
            <a:r>
              <a:rPr lang="es-ES" sz="2400" dirty="0">
                <a:sym typeface="Wingdings" panose="05000000000000000000" pitchFamily="2" charset="2"/>
              </a:rPr>
              <a:t> se pueden leer directamente de la película</a:t>
            </a:r>
          </a:p>
          <a:p>
            <a:pPr lvl="1"/>
            <a:endParaRPr lang="es-ES" sz="2400" dirty="0">
              <a:sym typeface="Wingdings" panose="05000000000000000000" pitchFamily="2" charset="2"/>
            </a:endParaRPr>
          </a:p>
          <a:p>
            <a:pPr marL="457200" lvl="1" indent="0">
              <a:buNone/>
            </a:pPr>
            <a:endParaRPr lang="es-ES" sz="2000" dirty="0">
              <a:sym typeface="Wingdings" panose="05000000000000000000" pitchFamily="2" charset="2"/>
            </a:endParaRPr>
          </a:p>
          <a:p>
            <a:pPr marL="57150" indent="0">
              <a:buNone/>
            </a:pPr>
            <a:endParaRPr lang="es-ES" sz="1600" dirty="0">
              <a:sym typeface="Wingdings" panose="05000000000000000000" pitchFamily="2" charset="2"/>
            </a:endParaRPr>
          </a:p>
          <a:p>
            <a:pPr marL="57150" indent="0">
              <a:buNone/>
            </a:pPr>
            <a:endParaRPr lang="es-ES" sz="1800">
              <a:sym typeface="Wingdings" panose="05000000000000000000" pitchFamily="2" charset="2"/>
            </a:endParaRPr>
          </a:p>
          <a:p>
            <a:pPr marL="57150" indent="0">
              <a:buNone/>
            </a:pPr>
            <a:r>
              <a:rPr lang="es-ES" sz="1600" dirty="0">
                <a:sym typeface="Wingdings" panose="05000000000000000000" pitchFamily="2" charset="2"/>
              </a:rPr>
              <a:t>Fuente: </a:t>
            </a:r>
            <a:r>
              <a:rPr lang="es-ES" sz="1600" dirty="0">
                <a:sym typeface="Wingdings" panose="05000000000000000000" pitchFamily="2" charset="2"/>
                <a:hlinkClick r:id="rId5"/>
              </a:rPr>
              <a:t>http://prensa.unizar.es/noticias/1902/190225_z0_artico.pdf</a:t>
            </a:r>
            <a:r>
              <a:rPr lang="es-ES" sz="1600" dirty="0">
                <a:sym typeface="Wingdings" panose="05000000000000000000" pitchFamily="2" charset="2"/>
              </a:rPr>
              <a:t> </a:t>
            </a:r>
            <a:endParaRPr lang="es-ES" sz="1400" dirty="0"/>
          </a:p>
        </p:txBody>
      </p:sp>
      <p:pic>
        <p:nvPicPr>
          <p:cNvPr id="6146"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187624" y="4725144"/>
            <a:ext cx="4104456" cy="17163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Imagen 3">
            <a:extLst>
              <a:ext uri="{FF2B5EF4-FFF2-40B4-BE49-F238E27FC236}">
                <a16:creationId xmlns:a16="http://schemas.microsoft.com/office/drawing/2014/main" id="{83A307FF-9785-43AA-9094-5296D4FC3CCF}"/>
              </a:ext>
            </a:extLst>
          </p:cNvPr>
          <p:cNvPicPr>
            <a:picLocks noChangeAspect="1"/>
          </p:cNvPicPr>
          <p:nvPr/>
        </p:nvPicPr>
        <p:blipFill>
          <a:blip r:embed="rId7"/>
          <a:stretch>
            <a:fillRect/>
          </a:stretch>
        </p:blipFill>
        <p:spPr>
          <a:xfrm>
            <a:off x="5580112" y="4743850"/>
            <a:ext cx="2304256" cy="1697651"/>
          </a:xfrm>
          <a:prstGeom prst="rect">
            <a:avLst/>
          </a:prstGeom>
        </p:spPr>
      </p:pic>
    </p:spTree>
    <p:extLst>
      <p:ext uri="{BB962C8B-B14F-4D97-AF65-F5344CB8AC3E}">
        <p14:creationId xmlns:p14="http://schemas.microsoft.com/office/powerpoint/2010/main" val="2752795572"/>
      </p:ext>
    </p:extLst>
  </p:cSld>
  <p:clrMapOvr>
    <a:masterClrMapping/>
  </p:clrMapOvr>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solidFill>
                  <a:schemeClr val="tx2">
                    <a:satMod val="200000"/>
                  </a:schemeClr>
                </a:solidFill>
              </a:rPr>
              <a:t>Conclusiones</a:t>
            </a:r>
            <a:endParaRPr lang="es-ES" dirty="0"/>
          </a:p>
        </p:txBody>
      </p:sp>
      <p:sp>
        <p:nvSpPr>
          <p:cNvPr id="3" name="2 Marcador de contenido"/>
          <p:cNvSpPr>
            <a:spLocks noGrp="1"/>
          </p:cNvSpPr>
          <p:nvPr>
            <p:ph idx="1"/>
          </p:nvPr>
        </p:nvSpPr>
        <p:spPr/>
        <p:txBody>
          <a:bodyPr/>
          <a:lstStyle/>
          <a:p>
            <a:pPr eaLnBrk="1" hangingPunct="1">
              <a:lnSpc>
                <a:spcPct val="90000"/>
              </a:lnSpc>
            </a:pPr>
            <a:r>
              <a:rPr lang="es-ES" altLang="es-ES" sz="2800" dirty="0"/>
              <a:t>La conservación del patrimonio digital es una medida necesaria que todos los países deben impulsar</a:t>
            </a:r>
            <a:r>
              <a:rPr lang="es-ES_tradnl" altLang="es-ES" sz="2800" dirty="0"/>
              <a:t> </a:t>
            </a:r>
          </a:p>
          <a:p>
            <a:pPr eaLnBrk="1" hangingPunct="1">
              <a:lnSpc>
                <a:spcPct val="90000"/>
              </a:lnSpc>
            </a:pPr>
            <a:r>
              <a:rPr lang="es-ES" altLang="es-ES" sz="2800" dirty="0"/>
              <a:t>Debe hacerse de forma cooperativa, generando alianzas y convergencia de intereses, y distribuyendo responsabilidades de manera que resulte beneficiosa para todos los agentes implicados</a:t>
            </a:r>
          </a:p>
          <a:p>
            <a:pPr eaLnBrk="1" hangingPunct="1">
              <a:lnSpc>
                <a:spcPct val="90000"/>
              </a:lnSpc>
            </a:pPr>
            <a:r>
              <a:rPr lang="es-ES" altLang="es-ES" sz="2800" dirty="0"/>
              <a:t>El conocimiento y la experiencia de las numerosas iniciativas permite reducir errores y potenciar las buenas prácticas</a:t>
            </a:r>
            <a:r>
              <a:rPr lang="es-ES_tradnl" altLang="es-ES" sz="2800" dirty="0"/>
              <a:t> </a:t>
            </a:r>
          </a:p>
          <a:p>
            <a:endParaRPr lang="es-ES" sz="2800" dirty="0"/>
          </a:p>
        </p:txBody>
      </p:sp>
    </p:spTree>
    <p:extLst>
      <p:ext uri="{BB962C8B-B14F-4D97-AF65-F5344CB8AC3E}">
        <p14:creationId xmlns:p14="http://schemas.microsoft.com/office/powerpoint/2010/main" val="4091989661"/>
      </p:ext>
    </p:extLst>
  </p:cSld>
  <p:clrMapOvr>
    <a:masterClrMapping/>
  </p:clrMapOvr>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Emulación</a:t>
            </a:r>
            <a:endParaRPr lang="es-ES" dirty="0"/>
          </a:p>
        </p:txBody>
      </p:sp>
      <p:sp>
        <p:nvSpPr>
          <p:cNvPr id="3" name="2 Marcador de contenido"/>
          <p:cNvSpPr>
            <a:spLocks noGrp="1"/>
          </p:cNvSpPr>
          <p:nvPr>
            <p:ph idx="1"/>
          </p:nvPr>
        </p:nvSpPr>
        <p:spPr>
          <a:xfrm>
            <a:off x="457200" y="1600200"/>
            <a:ext cx="8579296" cy="4533900"/>
          </a:xfrm>
        </p:spPr>
        <p:txBody>
          <a:bodyPr/>
          <a:lstStyle/>
          <a:p>
            <a:r>
              <a:rPr lang="es-ES_tradnl" sz="2800" dirty="0"/>
              <a:t>Emulador: software que permite ejecutar un programa sobre una plataforma (hardware o SO) diferente de aquella para la que fue creado</a:t>
            </a:r>
          </a:p>
          <a:p>
            <a:pPr lvl="1" eaLnBrk="1" hangingPunct="1"/>
            <a:r>
              <a:rPr lang="es-ES_tradnl" altLang="es-ES" sz="2400" dirty="0"/>
              <a:t>Ejecución software de entornos obsoletos</a:t>
            </a:r>
          </a:p>
          <a:p>
            <a:endParaRPr lang="es-ES_tradnl" altLang="es-ES" sz="2800" dirty="0"/>
          </a:p>
          <a:p>
            <a:r>
              <a:rPr lang="es-ES_tradnl" altLang="es-ES" sz="2800" dirty="0"/>
              <a:t>Objetivo: Modelar de forma precisa el entorno original</a:t>
            </a:r>
          </a:p>
          <a:p>
            <a:pPr lvl="1"/>
            <a:r>
              <a:rPr lang="es-ES_tradnl" altLang="es-ES" sz="2400" dirty="0"/>
              <a:t>Difícil conseguir una emulación al 100% (falta </a:t>
            </a:r>
            <a:r>
              <a:rPr lang="es-ES_tradnl" altLang="es-ES" sz="2400" dirty="0" err="1"/>
              <a:t>doc</a:t>
            </a:r>
            <a:r>
              <a:rPr lang="es-ES_tradnl" altLang="es-ES" sz="2400" dirty="0"/>
              <a:t>, dificultades técnicas)</a:t>
            </a:r>
          </a:p>
          <a:p>
            <a:endParaRPr lang="es-ES_tradnl" altLang="es-ES" sz="2800" dirty="0"/>
          </a:p>
          <a:p>
            <a:endParaRPr lang="es-ES" sz="2800" dirty="0"/>
          </a:p>
        </p:txBody>
      </p:sp>
    </p:spTree>
    <p:extLst>
      <p:ext uri="{BB962C8B-B14F-4D97-AF65-F5344CB8AC3E}">
        <p14:creationId xmlns:p14="http://schemas.microsoft.com/office/powerpoint/2010/main" val="3462882230"/>
      </p:ext>
    </p:extLst>
  </p:cSld>
  <p:clrMapOvr>
    <a:masterClrMapping/>
  </p:clrMapOvr>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0"/>
            <a:ext cx="8229600" cy="1143000"/>
          </a:xfrm>
        </p:spPr>
        <p:txBody>
          <a:bodyPr/>
          <a:lstStyle/>
          <a:p>
            <a:r>
              <a:rPr lang="es-ES_tradnl" dirty="0"/>
              <a:t>Ejemplo emulación</a:t>
            </a:r>
            <a:endParaRPr lang="es-ES" dirty="0"/>
          </a:p>
        </p:txBody>
      </p:sp>
      <p:pic>
        <p:nvPicPr>
          <p:cNvPr id="2054" name="Picture 6" descr="http://media.engadget.com/img/product/13/aaw/macintosh-plus-l30-800.jpg"/>
          <p:cNvPicPr>
            <a:picLocks noChangeAspect="1" noChangeArrowheads="1"/>
          </p:cNvPicPr>
          <p:nvPr/>
        </p:nvPicPr>
        <p:blipFill rotWithShape="1">
          <a:blip r:embed="rId2">
            <a:extLst>
              <a:ext uri="{28A0092B-C50C-407E-A947-70E740481C1C}">
                <a14:useLocalDpi xmlns:a14="http://schemas.microsoft.com/office/drawing/2010/main" val="0"/>
              </a:ext>
            </a:extLst>
          </a:blip>
          <a:srcRect l="18911" t="9303" r="18729" b="18890"/>
          <a:stretch/>
        </p:blipFill>
        <p:spPr bwMode="auto">
          <a:xfrm>
            <a:off x="4366578" y="1606105"/>
            <a:ext cx="4752000" cy="41040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minivmac.sourceforge.net/screens/Panther.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6578" y="1268760"/>
            <a:ext cx="6096000" cy="4572000"/>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http://www.jagshouse.com/images/vMacScreenShot.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504" y="2132856"/>
            <a:ext cx="6096000" cy="457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8313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anim calcmode="lin" valueType="num">
                                      <p:cBhvr additive="base">
                                        <p:cTn id="7" dur="500" fill="hold"/>
                                        <p:tgtEl>
                                          <p:spTgt spid="2052"/>
                                        </p:tgtEl>
                                        <p:attrNameLst>
                                          <p:attrName>ppt_x</p:attrName>
                                        </p:attrNameLst>
                                      </p:cBhvr>
                                      <p:tavLst>
                                        <p:tav tm="0">
                                          <p:val>
                                            <p:strVal val="#ppt_x"/>
                                          </p:val>
                                        </p:tav>
                                        <p:tav tm="100000">
                                          <p:val>
                                            <p:strVal val="#ppt_x"/>
                                          </p:val>
                                        </p:tav>
                                      </p:tavLst>
                                    </p:anim>
                                    <p:anim calcmode="lin" valueType="num">
                                      <p:cBhvr additive="base">
                                        <p:cTn id="8" dur="500" fill="hold"/>
                                        <p:tgtEl>
                                          <p:spTgt spid="205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050"/>
                                        </p:tgtEl>
                                        <p:attrNameLst>
                                          <p:attrName>style.visibility</p:attrName>
                                        </p:attrNameLst>
                                      </p:cBhvr>
                                      <p:to>
                                        <p:strVal val="visible"/>
                                      </p:to>
                                    </p:set>
                                    <p:anim calcmode="lin" valueType="num">
                                      <p:cBhvr additive="base">
                                        <p:cTn id="13" dur="500" fill="hold"/>
                                        <p:tgtEl>
                                          <p:spTgt spid="2050"/>
                                        </p:tgtEl>
                                        <p:attrNameLst>
                                          <p:attrName>ppt_x</p:attrName>
                                        </p:attrNameLst>
                                      </p:cBhvr>
                                      <p:tavLst>
                                        <p:tav tm="0">
                                          <p:val>
                                            <p:strVal val="#ppt_x"/>
                                          </p:val>
                                        </p:tav>
                                        <p:tav tm="100000">
                                          <p:val>
                                            <p:strVal val="#ppt_x"/>
                                          </p:val>
                                        </p:tav>
                                      </p:tavLst>
                                    </p:anim>
                                    <p:anim calcmode="lin" valueType="num">
                                      <p:cBhvr additive="base">
                                        <p:cTn id="14" dur="500" fill="hold"/>
                                        <p:tgtEl>
                                          <p:spTgt spid="20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Emulación vs. Simulación</a:t>
            </a:r>
            <a:endParaRPr lang="es-ES" dirty="0"/>
          </a:p>
        </p:txBody>
      </p:sp>
      <p:sp>
        <p:nvSpPr>
          <p:cNvPr id="3" name="2 Marcador de contenido"/>
          <p:cNvSpPr>
            <a:spLocks noGrp="1"/>
          </p:cNvSpPr>
          <p:nvPr>
            <p:ph idx="1"/>
          </p:nvPr>
        </p:nvSpPr>
        <p:spPr>
          <a:xfrm>
            <a:off x="457200" y="1600200"/>
            <a:ext cx="8507288" cy="4533900"/>
          </a:xfrm>
        </p:spPr>
        <p:txBody>
          <a:bodyPr/>
          <a:lstStyle/>
          <a:p>
            <a:r>
              <a:rPr lang="es-ES_tradnl" altLang="es-ES" sz="3600" dirty="0"/>
              <a:t>Emulación </a:t>
            </a:r>
            <a:r>
              <a:rPr lang="es-ES_tradnl" altLang="es-ES" sz="3600" dirty="0">
                <a:latin typeface="Matura MT Script Capitals"/>
              </a:rPr>
              <a:t>≠ </a:t>
            </a:r>
            <a:r>
              <a:rPr lang="es-ES_tradnl" altLang="es-ES" sz="3600" dirty="0"/>
              <a:t>simulación</a:t>
            </a:r>
          </a:p>
          <a:p>
            <a:r>
              <a:rPr lang="es-ES_tradnl" altLang="es-ES" sz="3600" dirty="0"/>
              <a:t>En común</a:t>
            </a:r>
          </a:p>
          <a:p>
            <a:pPr lvl="1"/>
            <a:r>
              <a:rPr lang="es-ES_tradnl" altLang="es-ES" sz="3200" dirty="0"/>
              <a:t>Imitar un sistema con otro sistema</a:t>
            </a:r>
          </a:p>
          <a:p>
            <a:r>
              <a:rPr lang="es-ES_tradnl" altLang="es-ES" sz="3600" dirty="0"/>
              <a:t>Diccionario de la RAE</a:t>
            </a:r>
          </a:p>
          <a:p>
            <a:pPr lvl="1"/>
            <a:r>
              <a:rPr lang="es-ES_tradnl" altLang="es-ES" sz="3200" dirty="0"/>
              <a:t>Emular: </a:t>
            </a:r>
            <a:r>
              <a:rPr lang="es-ES" altLang="es-ES" sz="3200" dirty="0"/>
              <a:t>i</a:t>
            </a:r>
            <a:r>
              <a:rPr lang="es-ES" sz="3200" dirty="0"/>
              <a:t>mitar las acciones de otro procurando </a:t>
            </a:r>
            <a:r>
              <a:rPr lang="es-ES" sz="3200" u="sng" dirty="0"/>
              <a:t>igualarlas</a:t>
            </a:r>
            <a:r>
              <a:rPr lang="es-ES" sz="3200" dirty="0"/>
              <a:t> e incluso excederlas.</a:t>
            </a:r>
            <a:endParaRPr lang="es-ES_tradnl" altLang="es-ES" sz="3200" dirty="0"/>
          </a:p>
          <a:p>
            <a:pPr lvl="1"/>
            <a:r>
              <a:rPr lang="es-ES_tradnl" altLang="es-ES" sz="3200" dirty="0"/>
              <a:t>Simular: </a:t>
            </a:r>
            <a:r>
              <a:rPr lang="es-ES" sz="3200" dirty="0"/>
              <a:t>Representar algo, fingiendo o imitando lo que no es.</a:t>
            </a:r>
          </a:p>
          <a:p>
            <a:endParaRPr lang="es-ES" sz="3600" dirty="0"/>
          </a:p>
        </p:txBody>
      </p:sp>
    </p:spTree>
    <p:extLst>
      <p:ext uri="{BB962C8B-B14F-4D97-AF65-F5344CB8AC3E}">
        <p14:creationId xmlns:p14="http://schemas.microsoft.com/office/powerpoint/2010/main" val="943907257"/>
      </p:ext>
    </p:extLst>
  </p:cSld>
  <p:clrMapOvr>
    <a:masterClrMapping/>
  </p:clrMapOvr>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Simulación</a:t>
            </a:r>
            <a:endParaRPr lang="es-ES" dirty="0"/>
          </a:p>
        </p:txBody>
      </p:sp>
      <p:sp>
        <p:nvSpPr>
          <p:cNvPr id="3" name="2 Marcador de contenido"/>
          <p:cNvSpPr>
            <a:spLocks noGrp="1"/>
          </p:cNvSpPr>
          <p:nvPr>
            <p:ph idx="1"/>
          </p:nvPr>
        </p:nvSpPr>
        <p:spPr>
          <a:xfrm>
            <a:off x="457200" y="1600200"/>
            <a:ext cx="8686800" cy="5141168"/>
          </a:xfrm>
        </p:spPr>
        <p:txBody>
          <a:bodyPr/>
          <a:lstStyle/>
          <a:p>
            <a:r>
              <a:rPr lang="es-ES_tradnl" sz="2800" dirty="0" err="1"/>
              <a:t>Def</a:t>
            </a:r>
            <a:r>
              <a:rPr lang="es-ES_tradnl" sz="2800" dirty="0"/>
              <a:t>: Replicar el comportamiento de un sistema para reproducir </a:t>
            </a:r>
            <a:r>
              <a:rPr lang="es-ES_tradnl" sz="2800" u="sng" dirty="0"/>
              <a:t>ciertas</a:t>
            </a:r>
            <a:r>
              <a:rPr lang="es-ES_tradnl" sz="2800" dirty="0"/>
              <a:t> sensaciones y experiencias que pueden llegar a suceder, </a:t>
            </a:r>
            <a:r>
              <a:rPr lang="es-ES_tradnl" sz="2800" u="sng" dirty="0"/>
              <a:t>con un nivel variable de realidad</a:t>
            </a:r>
          </a:p>
          <a:p>
            <a:r>
              <a:rPr lang="es-ES_tradnl" sz="2800" dirty="0"/>
              <a:t>Software: control del comportamiento</a:t>
            </a:r>
          </a:p>
          <a:p>
            <a:r>
              <a:rPr lang="es-ES_tradnl" sz="2800" dirty="0"/>
              <a:t>Hardware especializado: entorno real, experiencias físicas</a:t>
            </a:r>
          </a:p>
          <a:p>
            <a:r>
              <a:rPr lang="es-ES_tradnl" sz="2800" dirty="0"/>
              <a:t>No se busca reproducir toda la experiencia de forma fidedigna, al 100% (</a:t>
            </a:r>
            <a:r>
              <a:rPr lang="es-ES_tradnl" sz="2800" dirty="0">
                <a:sym typeface="Wingdings" panose="05000000000000000000" pitchFamily="2" charset="2"/>
              </a:rPr>
              <a:t> </a:t>
            </a:r>
            <a:r>
              <a:rPr lang="es-ES_tradnl" sz="2800" dirty="0"/>
              <a:t>emulación)</a:t>
            </a:r>
          </a:p>
          <a:p>
            <a:pPr lvl="1"/>
            <a:r>
              <a:rPr lang="es-ES_tradnl" sz="2400" dirty="0"/>
              <a:t>Se desea crear nuestra propia realidad (entrenamiento)</a:t>
            </a:r>
          </a:p>
          <a:p>
            <a:pPr lvl="1"/>
            <a:r>
              <a:rPr lang="es-ES_tradnl" sz="2400" dirty="0"/>
              <a:t>Evitar ciertas situaciones reales indeseadas (peligros)</a:t>
            </a:r>
          </a:p>
        </p:txBody>
      </p:sp>
    </p:spTree>
    <p:extLst>
      <p:ext uri="{BB962C8B-B14F-4D97-AF65-F5344CB8AC3E}">
        <p14:creationId xmlns:p14="http://schemas.microsoft.com/office/powerpoint/2010/main" val="4038427176"/>
      </p:ext>
    </p:extLst>
  </p:cSld>
  <p:clrMapOvr>
    <a:masterClrMapping/>
  </p:clrMapOvr>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File:SIMUVE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14858" y="188640"/>
            <a:ext cx="5544616" cy="4158462"/>
          </a:xfrm>
          <a:prstGeom prst="rect">
            <a:avLst/>
          </a:prstGeom>
          <a:noFill/>
          <a:extLst>
            <a:ext uri="{909E8E84-426E-40DD-AFC4-6F175D3DCCD1}">
              <a14:hiddenFill xmlns:a14="http://schemas.microsoft.com/office/drawing/2010/main">
                <a:solidFill>
                  <a:srgbClr val="FFFFFF"/>
                </a:solidFill>
              </a14:hiddenFill>
            </a:ext>
          </a:extLst>
        </p:spPr>
      </p:pic>
      <p:pic>
        <p:nvPicPr>
          <p:cNvPr id="6158" name="Picture 14" descr="File:SimuladorTUTO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9144" y="3576834"/>
            <a:ext cx="7620000" cy="2952751"/>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http://www.mstudio.es/images/stories/fotografia-industrial/simulador-de-vuel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9712" y="556211"/>
            <a:ext cx="5591630" cy="3423320"/>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http://www.compuvuela.com/images/A320-FFS.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1560" y="3443485"/>
            <a:ext cx="4286250" cy="3219451"/>
          </a:xfrm>
          <a:prstGeom prst="rect">
            <a:avLst/>
          </a:prstGeom>
          <a:noFill/>
          <a:extLst>
            <a:ext uri="{909E8E84-426E-40DD-AFC4-6F175D3DCCD1}">
              <a14:hiddenFill xmlns:a14="http://schemas.microsoft.com/office/drawing/2010/main">
                <a:solidFill>
                  <a:srgbClr val="FFFFFF"/>
                </a:solidFill>
              </a14:hiddenFill>
            </a:ext>
          </a:extLst>
        </p:spPr>
      </p:pic>
      <p:pic>
        <p:nvPicPr>
          <p:cNvPr id="6160" name="Picture 16" descr="FS-pro_flight_sim"/>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97810" y="1412776"/>
            <a:ext cx="3689130" cy="4628182"/>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http://craziestgadgets.com/wp-content/uploads/2008/12/hanna-montana-guitar-hero.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148064" y="2852936"/>
            <a:ext cx="3810000"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0015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p:cTn id="7" dur="1000" fill="hold"/>
                                        <p:tgtEl>
                                          <p:spTgt spid="6146"/>
                                        </p:tgtEl>
                                        <p:attrNameLst>
                                          <p:attrName>ppt_w</p:attrName>
                                        </p:attrNameLst>
                                      </p:cBhvr>
                                      <p:tavLst>
                                        <p:tav tm="0">
                                          <p:val>
                                            <p:fltVal val="0"/>
                                          </p:val>
                                        </p:tav>
                                        <p:tav tm="100000">
                                          <p:val>
                                            <p:strVal val="#ppt_w"/>
                                          </p:val>
                                        </p:tav>
                                      </p:tavLst>
                                    </p:anim>
                                    <p:anim calcmode="lin" valueType="num">
                                      <p:cBhvr>
                                        <p:cTn id="8" dur="1000" fill="hold"/>
                                        <p:tgtEl>
                                          <p:spTgt spid="6146"/>
                                        </p:tgtEl>
                                        <p:attrNameLst>
                                          <p:attrName>ppt_h</p:attrName>
                                        </p:attrNameLst>
                                      </p:cBhvr>
                                      <p:tavLst>
                                        <p:tav tm="0">
                                          <p:val>
                                            <p:fltVal val="0"/>
                                          </p:val>
                                        </p:tav>
                                        <p:tav tm="100000">
                                          <p:val>
                                            <p:strVal val="#ppt_h"/>
                                          </p:val>
                                        </p:tav>
                                      </p:tavLst>
                                    </p:anim>
                                    <p:anim calcmode="lin" valueType="num">
                                      <p:cBhvr>
                                        <p:cTn id="9" dur="1000" fill="hold"/>
                                        <p:tgtEl>
                                          <p:spTgt spid="6146"/>
                                        </p:tgtEl>
                                        <p:attrNameLst>
                                          <p:attrName>style.rotation</p:attrName>
                                        </p:attrNameLst>
                                      </p:cBhvr>
                                      <p:tavLst>
                                        <p:tav tm="0">
                                          <p:val>
                                            <p:fltVal val="90"/>
                                          </p:val>
                                        </p:tav>
                                        <p:tav tm="100000">
                                          <p:val>
                                            <p:fltVal val="0"/>
                                          </p:val>
                                        </p:tav>
                                      </p:tavLst>
                                    </p:anim>
                                    <p:animEffect transition="in" filter="fade">
                                      <p:cBhvr>
                                        <p:cTn id="10" dur="1000"/>
                                        <p:tgtEl>
                                          <p:spTgt spid="6146"/>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6158"/>
                                        </p:tgtEl>
                                        <p:attrNameLst>
                                          <p:attrName>style.visibility</p:attrName>
                                        </p:attrNameLst>
                                      </p:cBhvr>
                                      <p:to>
                                        <p:strVal val="visible"/>
                                      </p:to>
                                    </p:set>
                                    <p:anim calcmode="lin" valueType="num">
                                      <p:cBhvr>
                                        <p:cTn id="15" dur="1000" fill="hold"/>
                                        <p:tgtEl>
                                          <p:spTgt spid="6158"/>
                                        </p:tgtEl>
                                        <p:attrNameLst>
                                          <p:attrName>ppt_w</p:attrName>
                                        </p:attrNameLst>
                                      </p:cBhvr>
                                      <p:tavLst>
                                        <p:tav tm="0">
                                          <p:val>
                                            <p:fltVal val="0"/>
                                          </p:val>
                                        </p:tav>
                                        <p:tav tm="100000">
                                          <p:val>
                                            <p:strVal val="#ppt_w"/>
                                          </p:val>
                                        </p:tav>
                                      </p:tavLst>
                                    </p:anim>
                                    <p:anim calcmode="lin" valueType="num">
                                      <p:cBhvr>
                                        <p:cTn id="16" dur="1000" fill="hold"/>
                                        <p:tgtEl>
                                          <p:spTgt spid="6158"/>
                                        </p:tgtEl>
                                        <p:attrNameLst>
                                          <p:attrName>ppt_h</p:attrName>
                                        </p:attrNameLst>
                                      </p:cBhvr>
                                      <p:tavLst>
                                        <p:tav tm="0">
                                          <p:val>
                                            <p:fltVal val="0"/>
                                          </p:val>
                                        </p:tav>
                                        <p:tav tm="100000">
                                          <p:val>
                                            <p:strVal val="#ppt_h"/>
                                          </p:val>
                                        </p:tav>
                                      </p:tavLst>
                                    </p:anim>
                                    <p:anim calcmode="lin" valueType="num">
                                      <p:cBhvr>
                                        <p:cTn id="17" dur="1000" fill="hold"/>
                                        <p:tgtEl>
                                          <p:spTgt spid="6158"/>
                                        </p:tgtEl>
                                        <p:attrNameLst>
                                          <p:attrName>style.rotation</p:attrName>
                                        </p:attrNameLst>
                                      </p:cBhvr>
                                      <p:tavLst>
                                        <p:tav tm="0">
                                          <p:val>
                                            <p:fltVal val="90"/>
                                          </p:val>
                                        </p:tav>
                                        <p:tav tm="100000">
                                          <p:val>
                                            <p:fltVal val="0"/>
                                          </p:val>
                                        </p:tav>
                                      </p:tavLst>
                                    </p:anim>
                                    <p:animEffect transition="in" filter="fade">
                                      <p:cBhvr>
                                        <p:cTn id="18" dur="1000"/>
                                        <p:tgtEl>
                                          <p:spTgt spid="6158"/>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6148"/>
                                        </p:tgtEl>
                                        <p:attrNameLst>
                                          <p:attrName>style.visibility</p:attrName>
                                        </p:attrNameLst>
                                      </p:cBhvr>
                                      <p:to>
                                        <p:strVal val="visible"/>
                                      </p:to>
                                    </p:set>
                                    <p:anim calcmode="lin" valueType="num">
                                      <p:cBhvr>
                                        <p:cTn id="23" dur="1000" fill="hold"/>
                                        <p:tgtEl>
                                          <p:spTgt spid="6148"/>
                                        </p:tgtEl>
                                        <p:attrNameLst>
                                          <p:attrName>ppt_w</p:attrName>
                                        </p:attrNameLst>
                                      </p:cBhvr>
                                      <p:tavLst>
                                        <p:tav tm="0">
                                          <p:val>
                                            <p:fltVal val="0"/>
                                          </p:val>
                                        </p:tav>
                                        <p:tav tm="100000">
                                          <p:val>
                                            <p:strVal val="#ppt_w"/>
                                          </p:val>
                                        </p:tav>
                                      </p:tavLst>
                                    </p:anim>
                                    <p:anim calcmode="lin" valueType="num">
                                      <p:cBhvr>
                                        <p:cTn id="24" dur="1000" fill="hold"/>
                                        <p:tgtEl>
                                          <p:spTgt spid="6148"/>
                                        </p:tgtEl>
                                        <p:attrNameLst>
                                          <p:attrName>ppt_h</p:attrName>
                                        </p:attrNameLst>
                                      </p:cBhvr>
                                      <p:tavLst>
                                        <p:tav tm="0">
                                          <p:val>
                                            <p:fltVal val="0"/>
                                          </p:val>
                                        </p:tav>
                                        <p:tav tm="100000">
                                          <p:val>
                                            <p:strVal val="#ppt_h"/>
                                          </p:val>
                                        </p:tav>
                                      </p:tavLst>
                                    </p:anim>
                                    <p:anim calcmode="lin" valueType="num">
                                      <p:cBhvr>
                                        <p:cTn id="25" dur="1000" fill="hold"/>
                                        <p:tgtEl>
                                          <p:spTgt spid="6148"/>
                                        </p:tgtEl>
                                        <p:attrNameLst>
                                          <p:attrName>style.rotation</p:attrName>
                                        </p:attrNameLst>
                                      </p:cBhvr>
                                      <p:tavLst>
                                        <p:tav tm="0">
                                          <p:val>
                                            <p:fltVal val="90"/>
                                          </p:val>
                                        </p:tav>
                                        <p:tav tm="100000">
                                          <p:val>
                                            <p:fltVal val="0"/>
                                          </p:val>
                                        </p:tav>
                                      </p:tavLst>
                                    </p:anim>
                                    <p:animEffect transition="in" filter="fade">
                                      <p:cBhvr>
                                        <p:cTn id="26" dur="1000"/>
                                        <p:tgtEl>
                                          <p:spTgt spid="6148"/>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6150"/>
                                        </p:tgtEl>
                                        <p:attrNameLst>
                                          <p:attrName>style.visibility</p:attrName>
                                        </p:attrNameLst>
                                      </p:cBhvr>
                                      <p:to>
                                        <p:strVal val="visible"/>
                                      </p:to>
                                    </p:set>
                                    <p:anim calcmode="lin" valueType="num">
                                      <p:cBhvr>
                                        <p:cTn id="31" dur="1000" fill="hold"/>
                                        <p:tgtEl>
                                          <p:spTgt spid="6150"/>
                                        </p:tgtEl>
                                        <p:attrNameLst>
                                          <p:attrName>ppt_w</p:attrName>
                                        </p:attrNameLst>
                                      </p:cBhvr>
                                      <p:tavLst>
                                        <p:tav tm="0">
                                          <p:val>
                                            <p:fltVal val="0"/>
                                          </p:val>
                                        </p:tav>
                                        <p:tav tm="100000">
                                          <p:val>
                                            <p:strVal val="#ppt_w"/>
                                          </p:val>
                                        </p:tav>
                                      </p:tavLst>
                                    </p:anim>
                                    <p:anim calcmode="lin" valueType="num">
                                      <p:cBhvr>
                                        <p:cTn id="32" dur="1000" fill="hold"/>
                                        <p:tgtEl>
                                          <p:spTgt spid="6150"/>
                                        </p:tgtEl>
                                        <p:attrNameLst>
                                          <p:attrName>ppt_h</p:attrName>
                                        </p:attrNameLst>
                                      </p:cBhvr>
                                      <p:tavLst>
                                        <p:tav tm="0">
                                          <p:val>
                                            <p:fltVal val="0"/>
                                          </p:val>
                                        </p:tav>
                                        <p:tav tm="100000">
                                          <p:val>
                                            <p:strVal val="#ppt_h"/>
                                          </p:val>
                                        </p:tav>
                                      </p:tavLst>
                                    </p:anim>
                                    <p:anim calcmode="lin" valueType="num">
                                      <p:cBhvr>
                                        <p:cTn id="33" dur="1000" fill="hold"/>
                                        <p:tgtEl>
                                          <p:spTgt spid="6150"/>
                                        </p:tgtEl>
                                        <p:attrNameLst>
                                          <p:attrName>style.rotation</p:attrName>
                                        </p:attrNameLst>
                                      </p:cBhvr>
                                      <p:tavLst>
                                        <p:tav tm="0">
                                          <p:val>
                                            <p:fltVal val="90"/>
                                          </p:val>
                                        </p:tav>
                                        <p:tav tm="100000">
                                          <p:val>
                                            <p:fltVal val="0"/>
                                          </p:val>
                                        </p:tav>
                                      </p:tavLst>
                                    </p:anim>
                                    <p:animEffect transition="in" filter="fade">
                                      <p:cBhvr>
                                        <p:cTn id="34" dur="1000"/>
                                        <p:tgtEl>
                                          <p:spTgt spid="6150"/>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nodeType="clickEffect">
                                  <p:stCondLst>
                                    <p:cond delay="0"/>
                                  </p:stCondLst>
                                  <p:childTnLst>
                                    <p:set>
                                      <p:cBhvr>
                                        <p:cTn id="38" dur="1" fill="hold">
                                          <p:stCondLst>
                                            <p:cond delay="0"/>
                                          </p:stCondLst>
                                        </p:cTn>
                                        <p:tgtEl>
                                          <p:spTgt spid="6160"/>
                                        </p:tgtEl>
                                        <p:attrNameLst>
                                          <p:attrName>style.visibility</p:attrName>
                                        </p:attrNameLst>
                                      </p:cBhvr>
                                      <p:to>
                                        <p:strVal val="visible"/>
                                      </p:to>
                                    </p:set>
                                    <p:anim calcmode="lin" valueType="num">
                                      <p:cBhvr>
                                        <p:cTn id="39" dur="1000" fill="hold"/>
                                        <p:tgtEl>
                                          <p:spTgt spid="6160"/>
                                        </p:tgtEl>
                                        <p:attrNameLst>
                                          <p:attrName>ppt_w</p:attrName>
                                        </p:attrNameLst>
                                      </p:cBhvr>
                                      <p:tavLst>
                                        <p:tav tm="0">
                                          <p:val>
                                            <p:fltVal val="0"/>
                                          </p:val>
                                        </p:tav>
                                        <p:tav tm="100000">
                                          <p:val>
                                            <p:strVal val="#ppt_w"/>
                                          </p:val>
                                        </p:tav>
                                      </p:tavLst>
                                    </p:anim>
                                    <p:anim calcmode="lin" valueType="num">
                                      <p:cBhvr>
                                        <p:cTn id="40" dur="1000" fill="hold"/>
                                        <p:tgtEl>
                                          <p:spTgt spid="6160"/>
                                        </p:tgtEl>
                                        <p:attrNameLst>
                                          <p:attrName>ppt_h</p:attrName>
                                        </p:attrNameLst>
                                      </p:cBhvr>
                                      <p:tavLst>
                                        <p:tav tm="0">
                                          <p:val>
                                            <p:fltVal val="0"/>
                                          </p:val>
                                        </p:tav>
                                        <p:tav tm="100000">
                                          <p:val>
                                            <p:strVal val="#ppt_h"/>
                                          </p:val>
                                        </p:tav>
                                      </p:tavLst>
                                    </p:anim>
                                    <p:anim calcmode="lin" valueType="num">
                                      <p:cBhvr>
                                        <p:cTn id="41" dur="1000" fill="hold"/>
                                        <p:tgtEl>
                                          <p:spTgt spid="6160"/>
                                        </p:tgtEl>
                                        <p:attrNameLst>
                                          <p:attrName>style.rotation</p:attrName>
                                        </p:attrNameLst>
                                      </p:cBhvr>
                                      <p:tavLst>
                                        <p:tav tm="0">
                                          <p:val>
                                            <p:fltVal val="90"/>
                                          </p:val>
                                        </p:tav>
                                        <p:tav tm="100000">
                                          <p:val>
                                            <p:fltVal val="0"/>
                                          </p:val>
                                        </p:tav>
                                      </p:tavLst>
                                    </p:anim>
                                    <p:animEffect transition="in" filter="fade">
                                      <p:cBhvr>
                                        <p:cTn id="42" dur="1000"/>
                                        <p:tgtEl>
                                          <p:spTgt spid="6160"/>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nodeType="clickEffect">
                                  <p:stCondLst>
                                    <p:cond delay="0"/>
                                  </p:stCondLst>
                                  <p:childTnLst>
                                    <p:set>
                                      <p:cBhvr>
                                        <p:cTn id="46" dur="1" fill="hold">
                                          <p:stCondLst>
                                            <p:cond delay="0"/>
                                          </p:stCondLst>
                                        </p:cTn>
                                        <p:tgtEl>
                                          <p:spTgt spid="6152"/>
                                        </p:tgtEl>
                                        <p:attrNameLst>
                                          <p:attrName>style.visibility</p:attrName>
                                        </p:attrNameLst>
                                      </p:cBhvr>
                                      <p:to>
                                        <p:strVal val="visible"/>
                                      </p:to>
                                    </p:set>
                                    <p:anim calcmode="lin" valueType="num">
                                      <p:cBhvr>
                                        <p:cTn id="47" dur="1000" fill="hold"/>
                                        <p:tgtEl>
                                          <p:spTgt spid="6152"/>
                                        </p:tgtEl>
                                        <p:attrNameLst>
                                          <p:attrName>ppt_w</p:attrName>
                                        </p:attrNameLst>
                                      </p:cBhvr>
                                      <p:tavLst>
                                        <p:tav tm="0">
                                          <p:val>
                                            <p:fltVal val="0"/>
                                          </p:val>
                                        </p:tav>
                                        <p:tav tm="100000">
                                          <p:val>
                                            <p:strVal val="#ppt_w"/>
                                          </p:val>
                                        </p:tav>
                                      </p:tavLst>
                                    </p:anim>
                                    <p:anim calcmode="lin" valueType="num">
                                      <p:cBhvr>
                                        <p:cTn id="48" dur="1000" fill="hold"/>
                                        <p:tgtEl>
                                          <p:spTgt spid="6152"/>
                                        </p:tgtEl>
                                        <p:attrNameLst>
                                          <p:attrName>ppt_h</p:attrName>
                                        </p:attrNameLst>
                                      </p:cBhvr>
                                      <p:tavLst>
                                        <p:tav tm="0">
                                          <p:val>
                                            <p:fltVal val="0"/>
                                          </p:val>
                                        </p:tav>
                                        <p:tav tm="100000">
                                          <p:val>
                                            <p:strVal val="#ppt_h"/>
                                          </p:val>
                                        </p:tav>
                                      </p:tavLst>
                                    </p:anim>
                                    <p:anim calcmode="lin" valueType="num">
                                      <p:cBhvr>
                                        <p:cTn id="49" dur="1000" fill="hold"/>
                                        <p:tgtEl>
                                          <p:spTgt spid="6152"/>
                                        </p:tgtEl>
                                        <p:attrNameLst>
                                          <p:attrName>style.rotation</p:attrName>
                                        </p:attrNameLst>
                                      </p:cBhvr>
                                      <p:tavLst>
                                        <p:tav tm="0">
                                          <p:val>
                                            <p:fltVal val="90"/>
                                          </p:val>
                                        </p:tav>
                                        <p:tav tm="100000">
                                          <p:val>
                                            <p:fltVal val="0"/>
                                          </p:val>
                                        </p:tav>
                                      </p:tavLst>
                                    </p:anim>
                                    <p:animEffect transition="in" filter="fade">
                                      <p:cBhvr>
                                        <p:cTn id="50" dur="1000"/>
                                        <p:tgtEl>
                                          <p:spTgt spid="61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upload.wikimedia.org/wikipedia/en/b/b6/Flight_Simulator_1.0_short_animation.thumb.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9043" y="1412776"/>
            <a:ext cx="2857500" cy="1962150"/>
          </a:xfrm>
          <a:prstGeom prst="rect">
            <a:avLst/>
          </a:prstGeom>
          <a:noFill/>
          <a:extLst>
            <a:ext uri="{909E8E84-426E-40DD-AFC4-6F175D3DCCD1}">
              <a14:hiddenFill xmlns:a14="http://schemas.microsoft.com/office/drawing/2010/main">
                <a:solidFill>
                  <a:srgbClr val="FFFFFF"/>
                </a:solidFill>
              </a14:hiddenFill>
            </a:ext>
          </a:extLst>
        </p:spPr>
      </p:pic>
      <p:sp>
        <p:nvSpPr>
          <p:cNvPr id="2" name="1 Título"/>
          <p:cNvSpPr>
            <a:spLocks noGrp="1"/>
          </p:cNvSpPr>
          <p:nvPr>
            <p:ph type="title"/>
          </p:nvPr>
        </p:nvSpPr>
        <p:spPr>
          <a:xfrm>
            <a:off x="432454" y="0"/>
            <a:ext cx="8229600" cy="1143000"/>
          </a:xfrm>
        </p:spPr>
        <p:txBody>
          <a:bodyPr/>
          <a:lstStyle/>
          <a:p>
            <a:r>
              <a:rPr lang="es-ES_tradnl" dirty="0"/>
              <a:t>Microsoft Flight Simulator (1980-2006)</a:t>
            </a:r>
            <a:endParaRPr lang="es-ES" dirty="0"/>
          </a:p>
        </p:txBody>
      </p:sp>
      <p:pic>
        <p:nvPicPr>
          <p:cNvPr id="7178" name="Picture 10" descr="subLOGIC Flight Simulator II for Data General/One - near to Greater Kankakee airpo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9146" y="1664196"/>
            <a:ext cx="3112691" cy="1945432"/>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Microsoft Flight Simulator 2.10 for IBM PC (RGB monito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36096" y="1352208"/>
            <a:ext cx="3225958" cy="2016224"/>
          </a:xfrm>
          <a:prstGeom prst="rect">
            <a:avLst/>
          </a:prstGeom>
          <a:noFill/>
          <a:extLst>
            <a:ext uri="{909E8E84-426E-40DD-AFC4-6F175D3DCCD1}">
              <a14:hiddenFill xmlns:a14="http://schemas.microsoft.com/office/drawing/2010/main">
                <a:solidFill>
                  <a:srgbClr val="FFFFFF"/>
                </a:solidFill>
              </a14:hiddenFill>
            </a:ext>
          </a:extLst>
        </p:spPr>
      </p:pic>
      <p:pic>
        <p:nvPicPr>
          <p:cNvPr id="7180" name="Picture 12" descr="Microsoft Flight Simulator 3.0 for DOS - San Francisco"/>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0443" y="2722221"/>
            <a:ext cx="3995048" cy="2496905"/>
          </a:xfrm>
          <a:prstGeom prst="rect">
            <a:avLst/>
          </a:prstGeom>
          <a:noFill/>
          <a:extLst>
            <a:ext uri="{909E8E84-426E-40DD-AFC4-6F175D3DCCD1}">
              <a14:hiddenFill xmlns:a14="http://schemas.microsoft.com/office/drawing/2010/main">
                <a:solidFill>
                  <a:srgbClr val="FFFFFF"/>
                </a:solidFill>
              </a14:hiddenFill>
            </a:ext>
          </a:extLst>
        </p:spPr>
      </p:pic>
      <p:pic>
        <p:nvPicPr>
          <p:cNvPr id="7182" name="Picture 14" descr="Microsoft Flight Simulator 5.1 for DOS - New York"/>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78414" y="2534022"/>
            <a:ext cx="4043821" cy="2527388"/>
          </a:xfrm>
          <a:prstGeom prst="rect">
            <a:avLst/>
          </a:prstGeom>
          <a:noFill/>
          <a:extLst>
            <a:ext uri="{909E8E84-426E-40DD-AFC4-6F175D3DCCD1}">
              <a14:hiddenFill xmlns:a14="http://schemas.microsoft.com/office/drawing/2010/main">
                <a:solidFill>
                  <a:srgbClr val="FFFFFF"/>
                </a:solidFill>
              </a14:hiddenFill>
            </a:ext>
          </a:extLst>
        </p:spPr>
      </p:pic>
      <p:pic>
        <p:nvPicPr>
          <p:cNvPr id="7184" name="Picture 16" descr="Microsoft Flight Simulator 200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60443" y="3510042"/>
            <a:ext cx="4272409" cy="3204307"/>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Microsoft Flight Simulator 200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296647" y="3694587"/>
            <a:ext cx="4000602" cy="2997317"/>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Microsoft Flight Simulator X"/>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788835" y="3609628"/>
            <a:ext cx="4222981" cy="31672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4639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 calcmode="lin" valueType="num">
                                      <p:cBhvr>
                                        <p:cTn id="7" dur="500" fill="hold"/>
                                        <p:tgtEl>
                                          <p:spTgt spid="7170"/>
                                        </p:tgtEl>
                                        <p:attrNameLst>
                                          <p:attrName>ppt_w</p:attrName>
                                        </p:attrNameLst>
                                      </p:cBhvr>
                                      <p:tavLst>
                                        <p:tav tm="0">
                                          <p:val>
                                            <p:fltVal val="0"/>
                                          </p:val>
                                        </p:tav>
                                        <p:tav tm="100000">
                                          <p:val>
                                            <p:strVal val="#ppt_w"/>
                                          </p:val>
                                        </p:tav>
                                      </p:tavLst>
                                    </p:anim>
                                    <p:anim calcmode="lin" valueType="num">
                                      <p:cBhvr>
                                        <p:cTn id="8" dur="500" fill="hold"/>
                                        <p:tgtEl>
                                          <p:spTgt spid="7170"/>
                                        </p:tgtEl>
                                        <p:attrNameLst>
                                          <p:attrName>ppt_h</p:attrName>
                                        </p:attrNameLst>
                                      </p:cBhvr>
                                      <p:tavLst>
                                        <p:tav tm="0">
                                          <p:val>
                                            <p:fltVal val="0"/>
                                          </p:val>
                                        </p:tav>
                                        <p:tav tm="100000">
                                          <p:val>
                                            <p:strVal val="#ppt_h"/>
                                          </p:val>
                                        </p:tav>
                                      </p:tavLst>
                                    </p:anim>
                                    <p:animEffect transition="in" filter="fade">
                                      <p:cBhvr>
                                        <p:cTn id="9" dur="500"/>
                                        <p:tgtEl>
                                          <p:spTgt spid="7170"/>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7178"/>
                                        </p:tgtEl>
                                        <p:attrNameLst>
                                          <p:attrName>style.visibility</p:attrName>
                                        </p:attrNameLst>
                                      </p:cBhvr>
                                      <p:to>
                                        <p:strVal val="visible"/>
                                      </p:to>
                                    </p:set>
                                    <p:anim calcmode="lin" valueType="num">
                                      <p:cBhvr>
                                        <p:cTn id="14" dur="500" fill="hold"/>
                                        <p:tgtEl>
                                          <p:spTgt spid="7178"/>
                                        </p:tgtEl>
                                        <p:attrNameLst>
                                          <p:attrName>ppt_w</p:attrName>
                                        </p:attrNameLst>
                                      </p:cBhvr>
                                      <p:tavLst>
                                        <p:tav tm="0">
                                          <p:val>
                                            <p:fltVal val="0"/>
                                          </p:val>
                                        </p:tav>
                                        <p:tav tm="100000">
                                          <p:val>
                                            <p:strVal val="#ppt_w"/>
                                          </p:val>
                                        </p:tav>
                                      </p:tavLst>
                                    </p:anim>
                                    <p:anim calcmode="lin" valueType="num">
                                      <p:cBhvr>
                                        <p:cTn id="15" dur="500" fill="hold"/>
                                        <p:tgtEl>
                                          <p:spTgt spid="7178"/>
                                        </p:tgtEl>
                                        <p:attrNameLst>
                                          <p:attrName>ppt_h</p:attrName>
                                        </p:attrNameLst>
                                      </p:cBhvr>
                                      <p:tavLst>
                                        <p:tav tm="0">
                                          <p:val>
                                            <p:fltVal val="0"/>
                                          </p:val>
                                        </p:tav>
                                        <p:tav tm="100000">
                                          <p:val>
                                            <p:strVal val="#ppt_h"/>
                                          </p:val>
                                        </p:tav>
                                      </p:tavLst>
                                    </p:anim>
                                    <p:animEffect transition="in" filter="fade">
                                      <p:cBhvr>
                                        <p:cTn id="16" dur="500"/>
                                        <p:tgtEl>
                                          <p:spTgt spid="7178"/>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7176"/>
                                        </p:tgtEl>
                                        <p:attrNameLst>
                                          <p:attrName>style.visibility</p:attrName>
                                        </p:attrNameLst>
                                      </p:cBhvr>
                                      <p:to>
                                        <p:strVal val="visible"/>
                                      </p:to>
                                    </p:set>
                                    <p:anim calcmode="lin" valueType="num">
                                      <p:cBhvr>
                                        <p:cTn id="21" dur="500" fill="hold"/>
                                        <p:tgtEl>
                                          <p:spTgt spid="7176"/>
                                        </p:tgtEl>
                                        <p:attrNameLst>
                                          <p:attrName>ppt_w</p:attrName>
                                        </p:attrNameLst>
                                      </p:cBhvr>
                                      <p:tavLst>
                                        <p:tav tm="0">
                                          <p:val>
                                            <p:fltVal val="0"/>
                                          </p:val>
                                        </p:tav>
                                        <p:tav tm="100000">
                                          <p:val>
                                            <p:strVal val="#ppt_w"/>
                                          </p:val>
                                        </p:tav>
                                      </p:tavLst>
                                    </p:anim>
                                    <p:anim calcmode="lin" valueType="num">
                                      <p:cBhvr>
                                        <p:cTn id="22" dur="500" fill="hold"/>
                                        <p:tgtEl>
                                          <p:spTgt spid="7176"/>
                                        </p:tgtEl>
                                        <p:attrNameLst>
                                          <p:attrName>ppt_h</p:attrName>
                                        </p:attrNameLst>
                                      </p:cBhvr>
                                      <p:tavLst>
                                        <p:tav tm="0">
                                          <p:val>
                                            <p:fltVal val="0"/>
                                          </p:val>
                                        </p:tav>
                                        <p:tav tm="100000">
                                          <p:val>
                                            <p:strVal val="#ppt_h"/>
                                          </p:val>
                                        </p:tav>
                                      </p:tavLst>
                                    </p:anim>
                                    <p:animEffect transition="in" filter="fade">
                                      <p:cBhvr>
                                        <p:cTn id="23" dur="500"/>
                                        <p:tgtEl>
                                          <p:spTgt spid="7176"/>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7180"/>
                                        </p:tgtEl>
                                        <p:attrNameLst>
                                          <p:attrName>style.visibility</p:attrName>
                                        </p:attrNameLst>
                                      </p:cBhvr>
                                      <p:to>
                                        <p:strVal val="visible"/>
                                      </p:to>
                                    </p:set>
                                    <p:anim calcmode="lin" valueType="num">
                                      <p:cBhvr>
                                        <p:cTn id="28" dur="500" fill="hold"/>
                                        <p:tgtEl>
                                          <p:spTgt spid="7180"/>
                                        </p:tgtEl>
                                        <p:attrNameLst>
                                          <p:attrName>ppt_w</p:attrName>
                                        </p:attrNameLst>
                                      </p:cBhvr>
                                      <p:tavLst>
                                        <p:tav tm="0">
                                          <p:val>
                                            <p:fltVal val="0"/>
                                          </p:val>
                                        </p:tav>
                                        <p:tav tm="100000">
                                          <p:val>
                                            <p:strVal val="#ppt_w"/>
                                          </p:val>
                                        </p:tav>
                                      </p:tavLst>
                                    </p:anim>
                                    <p:anim calcmode="lin" valueType="num">
                                      <p:cBhvr>
                                        <p:cTn id="29" dur="500" fill="hold"/>
                                        <p:tgtEl>
                                          <p:spTgt spid="7180"/>
                                        </p:tgtEl>
                                        <p:attrNameLst>
                                          <p:attrName>ppt_h</p:attrName>
                                        </p:attrNameLst>
                                      </p:cBhvr>
                                      <p:tavLst>
                                        <p:tav tm="0">
                                          <p:val>
                                            <p:fltVal val="0"/>
                                          </p:val>
                                        </p:tav>
                                        <p:tav tm="100000">
                                          <p:val>
                                            <p:strVal val="#ppt_h"/>
                                          </p:val>
                                        </p:tav>
                                      </p:tavLst>
                                    </p:anim>
                                    <p:animEffect transition="in" filter="fade">
                                      <p:cBhvr>
                                        <p:cTn id="30" dur="500"/>
                                        <p:tgtEl>
                                          <p:spTgt spid="7180"/>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7182"/>
                                        </p:tgtEl>
                                        <p:attrNameLst>
                                          <p:attrName>style.visibility</p:attrName>
                                        </p:attrNameLst>
                                      </p:cBhvr>
                                      <p:to>
                                        <p:strVal val="visible"/>
                                      </p:to>
                                    </p:set>
                                    <p:anim calcmode="lin" valueType="num">
                                      <p:cBhvr>
                                        <p:cTn id="35" dur="500" fill="hold"/>
                                        <p:tgtEl>
                                          <p:spTgt spid="7182"/>
                                        </p:tgtEl>
                                        <p:attrNameLst>
                                          <p:attrName>ppt_w</p:attrName>
                                        </p:attrNameLst>
                                      </p:cBhvr>
                                      <p:tavLst>
                                        <p:tav tm="0">
                                          <p:val>
                                            <p:fltVal val="0"/>
                                          </p:val>
                                        </p:tav>
                                        <p:tav tm="100000">
                                          <p:val>
                                            <p:strVal val="#ppt_w"/>
                                          </p:val>
                                        </p:tav>
                                      </p:tavLst>
                                    </p:anim>
                                    <p:anim calcmode="lin" valueType="num">
                                      <p:cBhvr>
                                        <p:cTn id="36" dur="500" fill="hold"/>
                                        <p:tgtEl>
                                          <p:spTgt spid="7182"/>
                                        </p:tgtEl>
                                        <p:attrNameLst>
                                          <p:attrName>ppt_h</p:attrName>
                                        </p:attrNameLst>
                                      </p:cBhvr>
                                      <p:tavLst>
                                        <p:tav tm="0">
                                          <p:val>
                                            <p:fltVal val="0"/>
                                          </p:val>
                                        </p:tav>
                                        <p:tav tm="100000">
                                          <p:val>
                                            <p:strVal val="#ppt_h"/>
                                          </p:val>
                                        </p:tav>
                                      </p:tavLst>
                                    </p:anim>
                                    <p:animEffect transition="in" filter="fade">
                                      <p:cBhvr>
                                        <p:cTn id="37" dur="500"/>
                                        <p:tgtEl>
                                          <p:spTgt spid="7182"/>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nodeType="clickEffect">
                                  <p:stCondLst>
                                    <p:cond delay="0"/>
                                  </p:stCondLst>
                                  <p:childTnLst>
                                    <p:set>
                                      <p:cBhvr>
                                        <p:cTn id="41" dur="1" fill="hold">
                                          <p:stCondLst>
                                            <p:cond delay="0"/>
                                          </p:stCondLst>
                                        </p:cTn>
                                        <p:tgtEl>
                                          <p:spTgt spid="7184"/>
                                        </p:tgtEl>
                                        <p:attrNameLst>
                                          <p:attrName>style.visibility</p:attrName>
                                        </p:attrNameLst>
                                      </p:cBhvr>
                                      <p:to>
                                        <p:strVal val="visible"/>
                                      </p:to>
                                    </p:set>
                                    <p:anim calcmode="lin" valueType="num">
                                      <p:cBhvr>
                                        <p:cTn id="42" dur="500" fill="hold"/>
                                        <p:tgtEl>
                                          <p:spTgt spid="7184"/>
                                        </p:tgtEl>
                                        <p:attrNameLst>
                                          <p:attrName>ppt_w</p:attrName>
                                        </p:attrNameLst>
                                      </p:cBhvr>
                                      <p:tavLst>
                                        <p:tav tm="0">
                                          <p:val>
                                            <p:fltVal val="0"/>
                                          </p:val>
                                        </p:tav>
                                        <p:tav tm="100000">
                                          <p:val>
                                            <p:strVal val="#ppt_w"/>
                                          </p:val>
                                        </p:tav>
                                      </p:tavLst>
                                    </p:anim>
                                    <p:anim calcmode="lin" valueType="num">
                                      <p:cBhvr>
                                        <p:cTn id="43" dur="500" fill="hold"/>
                                        <p:tgtEl>
                                          <p:spTgt spid="7184"/>
                                        </p:tgtEl>
                                        <p:attrNameLst>
                                          <p:attrName>ppt_h</p:attrName>
                                        </p:attrNameLst>
                                      </p:cBhvr>
                                      <p:tavLst>
                                        <p:tav tm="0">
                                          <p:val>
                                            <p:fltVal val="0"/>
                                          </p:val>
                                        </p:tav>
                                        <p:tav tm="100000">
                                          <p:val>
                                            <p:strVal val="#ppt_h"/>
                                          </p:val>
                                        </p:tav>
                                      </p:tavLst>
                                    </p:anim>
                                    <p:animEffect transition="in" filter="fade">
                                      <p:cBhvr>
                                        <p:cTn id="44" dur="500"/>
                                        <p:tgtEl>
                                          <p:spTgt spid="7184"/>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nodeType="clickEffect">
                                  <p:stCondLst>
                                    <p:cond delay="0"/>
                                  </p:stCondLst>
                                  <p:childTnLst>
                                    <p:set>
                                      <p:cBhvr>
                                        <p:cTn id="48" dur="1" fill="hold">
                                          <p:stCondLst>
                                            <p:cond delay="0"/>
                                          </p:stCondLst>
                                        </p:cTn>
                                        <p:tgtEl>
                                          <p:spTgt spid="7174"/>
                                        </p:tgtEl>
                                        <p:attrNameLst>
                                          <p:attrName>style.visibility</p:attrName>
                                        </p:attrNameLst>
                                      </p:cBhvr>
                                      <p:to>
                                        <p:strVal val="visible"/>
                                      </p:to>
                                    </p:set>
                                    <p:anim calcmode="lin" valueType="num">
                                      <p:cBhvr>
                                        <p:cTn id="49" dur="500" fill="hold"/>
                                        <p:tgtEl>
                                          <p:spTgt spid="7174"/>
                                        </p:tgtEl>
                                        <p:attrNameLst>
                                          <p:attrName>ppt_w</p:attrName>
                                        </p:attrNameLst>
                                      </p:cBhvr>
                                      <p:tavLst>
                                        <p:tav tm="0">
                                          <p:val>
                                            <p:fltVal val="0"/>
                                          </p:val>
                                        </p:tav>
                                        <p:tav tm="100000">
                                          <p:val>
                                            <p:strVal val="#ppt_w"/>
                                          </p:val>
                                        </p:tav>
                                      </p:tavLst>
                                    </p:anim>
                                    <p:anim calcmode="lin" valueType="num">
                                      <p:cBhvr>
                                        <p:cTn id="50" dur="500" fill="hold"/>
                                        <p:tgtEl>
                                          <p:spTgt spid="7174"/>
                                        </p:tgtEl>
                                        <p:attrNameLst>
                                          <p:attrName>ppt_h</p:attrName>
                                        </p:attrNameLst>
                                      </p:cBhvr>
                                      <p:tavLst>
                                        <p:tav tm="0">
                                          <p:val>
                                            <p:fltVal val="0"/>
                                          </p:val>
                                        </p:tav>
                                        <p:tav tm="100000">
                                          <p:val>
                                            <p:strVal val="#ppt_h"/>
                                          </p:val>
                                        </p:tav>
                                      </p:tavLst>
                                    </p:anim>
                                    <p:animEffect transition="in" filter="fade">
                                      <p:cBhvr>
                                        <p:cTn id="51" dur="500"/>
                                        <p:tgtEl>
                                          <p:spTgt spid="717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nodeType="clickEffect">
                                  <p:stCondLst>
                                    <p:cond delay="0"/>
                                  </p:stCondLst>
                                  <p:childTnLst>
                                    <p:set>
                                      <p:cBhvr>
                                        <p:cTn id="55" dur="1" fill="hold">
                                          <p:stCondLst>
                                            <p:cond delay="0"/>
                                          </p:stCondLst>
                                        </p:cTn>
                                        <p:tgtEl>
                                          <p:spTgt spid="7172"/>
                                        </p:tgtEl>
                                        <p:attrNameLst>
                                          <p:attrName>style.visibility</p:attrName>
                                        </p:attrNameLst>
                                      </p:cBhvr>
                                      <p:to>
                                        <p:strVal val="visible"/>
                                      </p:to>
                                    </p:set>
                                    <p:anim calcmode="lin" valueType="num">
                                      <p:cBhvr>
                                        <p:cTn id="56" dur="500" fill="hold"/>
                                        <p:tgtEl>
                                          <p:spTgt spid="7172"/>
                                        </p:tgtEl>
                                        <p:attrNameLst>
                                          <p:attrName>ppt_w</p:attrName>
                                        </p:attrNameLst>
                                      </p:cBhvr>
                                      <p:tavLst>
                                        <p:tav tm="0">
                                          <p:val>
                                            <p:fltVal val="0"/>
                                          </p:val>
                                        </p:tav>
                                        <p:tav tm="100000">
                                          <p:val>
                                            <p:strVal val="#ppt_w"/>
                                          </p:val>
                                        </p:tav>
                                      </p:tavLst>
                                    </p:anim>
                                    <p:anim calcmode="lin" valueType="num">
                                      <p:cBhvr>
                                        <p:cTn id="57" dur="500" fill="hold"/>
                                        <p:tgtEl>
                                          <p:spTgt spid="7172"/>
                                        </p:tgtEl>
                                        <p:attrNameLst>
                                          <p:attrName>ppt_h</p:attrName>
                                        </p:attrNameLst>
                                      </p:cBhvr>
                                      <p:tavLst>
                                        <p:tav tm="0">
                                          <p:val>
                                            <p:fltVal val="0"/>
                                          </p:val>
                                        </p:tav>
                                        <p:tav tm="100000">
                                          <p:val>
                                            <p:strVal val="#ppt_h"/>
                                          </p:val>
                                        </p:tav>
                                      </p:tavLst>
                                    </p:anim>
                                    <p:animEffect transition="in" filter="fade">
                                      <p:cBhvr>
                                        <p:cTn id="58" dur="500"/>
                                        <p:tgtEl>
                                          <p:spTgt spid="71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p:txBody>
          <a:bodyPr/>
          <a:lstStyle/>
          <a:p>
            <a:r>
              <a:rPr lang="es-ES_tradnl" dirty="0"/>
              <a:t>Definiciones</a:t>
            </a:r>
            <a:endParaRPr lang="es-ES" dirty="0"/>
          </a:p>
        </p:txBody>
      </p:sp>
      <p:sp>
        <p:nvSpPr>
          <p:cNvPr id="6" name="5 Marcador de contenido"/>
          <p:cNvSpPr>
            <a:spLocks noGrp="1"/>
          </p:cNvSpPr>
          <p:nvPr>
            <p:ph idx="1"/>
          </p:nvPr>
        </p:nvSpPr>
        <p:spPr>
          <a:xfrm>
            <a:off x="457200" y="1600200"/>
            <a:ext cx="8579296" cy="4925144"/>
          </a:xfrm>
        </p:spPr>
        <p:txBody>
          <a:bodyPr/>
          <a:lstStyle/>
          <a:p>
            <a:r>
              <a:rPr lang="es-ES_tradnl" u="sng" dirty="0"/>
              <a:t>Emulador</a:t>
            </a:r>
            <a:r>
              <a:rPr lang="es-ES_tradnl" dirty="0"/>
              <a:t>: software que realiza la emulación</a:t>
            </a:r>
          </a:p>
          <a:p>
            <a:r>
              <a:rPr lang="es-ES_tradnl" u="sng" dirty="0"/>
              <a:t>Sistema emulado</a:t>
            </a:r>
            <a:r>
              <a:rPr lang="es-ES_tradnl" dirty="0"/>
              <a:t>: sistema (legado) objeto de la emulación</a:t>
            </a:r>
          </a:p>
          <a:p>
            <a:r>
              <a:rPr lang="es-ES_tradnl" u="sng" dirty="0"/>
              <a:t>Sistema anfitrión (</a:t>
            </a:r>
            <a:r>
              <a:rPr lang="es-ES_tradnl" i="1" u="sng" dirty="0"/>
              <a:t>host</a:t>
            </a:r>
            <a:r>
              <a:rPr lang="es-ES_tradnl" u="sng" dirty="0"/>
              <a:t>)</a:t>
            </a:r>
            <a:r>
              <a:rPr lang="es-ES_tradnl" dirty="0"/>
              <a:t>: plataforma que ejecuta la emulación</a:t>
            </a:r>
          </a:p>
          <a:p>
            <a:r>
              <a:rPr lang="es-ES_tradnl" dirty="0"/>
              <a:t>Ej. Emulación sobre máquina </a:t>
            </a:r>
            <a:r>
              <a:rPr lang="es-ES_tradnl" dirty="0" err="1"/>
              <a:t>Sun</a:t>
            </a:r>
            <a:r>
              <a:rPr lang="es-ES_tradnl" dirty="0"/>
              <a:t>/UNIX de un PC Windows XP ejecutando un emulador de </a:t>
            </a:r>
            <a:r>
              <a:rPr lang="es-ES_tradnl" dirty="0" err="1"/>
              <a:t>Game</a:t>
            </a:r>
            <a:r>
              <a:rPr lang="es-ES_tradnl" dirty="0"/>
              <a:t> </a:t>
            </a:r>
            <a:r>
              <a:rPr lang="es-ES_tradnl" dirty="0" err="1"/>
              <a:t>Boy</a:t>
            </a:r>
            <a:r>
              <a:rPr lang="es-ES_tradnl" dirty="0"/>
              <a:t> que ejecute el videojuego “</a:t>
            </a:r>
            <a:r>
              <a:rPr lang="es-ES_tradnl" dirty="0" err="1"/>
              <a:t>Tetris</a:t>
            </a:r>
            <a:r>
              <a:rPr lang="es-ES_tradnl" dirty="0"/>
              <a:t>”</a:t>
            </a:r>
            <a:endParaRPr lang="es-ES" dirty="0"/>
          </a:p>
        </p:txBody>
      </p:sp>
    </p:spTree>
    <p:extLst>
      <p:ext uri="{BB962C8B-B14F-4D97-AF65-F5344CB8AC3E}">
        <p14:creationId xmlns:p14="http://schemas.microsoft.com/office/powerpoint/2010/main" val="110508760"/>
      </p:ext>
    </p:extLst>
  </p:cSld>
  <p:clrMapOvr>
    <a:masterClrMapping/>
  </p:clrMapOvr>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Niveles de emulación (1/4)</a:t>
            </a:r>
            <a:endParaRPr lang="es-ES" dirty="0"/>
          </a:p>
        </p:txBody>
      </p:sp>
      <p:sp>
        <p:nvSpPr>
          <p:cNvPr id="5" name="4 Marcador de contenido"/>
          <p:cNvSpPr>
            <a:spLocks noGrp="1"/>
          </p:cNvSpPr>
          <p:nvPr>
            <p:ph idx="1"/>
          </p:nvPr>
        </p:nvSpPr>
        <p:spPr>
          <a:xfrm>
            <a:off x="469767" y="1556792"/>
            <a:ext cx="8640960" cy="4968552"/>
          </a:xfrm>
        </p:spPr>
        <p:txBody>
          <a:bodyPr/>
          <a:lstStyle/>
          <a:p>
            <a:r>
              <a:rPr lang="es-ES_tradnl" dirty="0"/>
              <a:t>De otra aplicación software</a:t>
            </a:r>
          </a:p>
          <a:p>
            <a:pPr lvl="1"/>
            <a:r>
              <a:rPr lang="es-ES_tradnl" dirty="0"/>
              <a:t>Objetivo: Usar un nuevo software para manejar un objeto digital</a:t>
            </a:r>
          </a:p>
          <a:p>
            <a:pPr lvl="1"/>
            <a:r>
              <a:rPr lang="es-ES_tradnl" dirty="0"/>
              <a:t>Ej. Open Office</a:t>
            </a:r>
          </a:p>
          <a:p>
            <a:pPr lvl="2"/>
            <a:r>
              <a:rPr lang="es-ES_tradnl" dirty="0"/>
              <a:t>Visualiza un fichero .docx igual que el Microsoft Word</a:t>
            </a:r>
          </a:p>
          <a:p>
            <a:pPr lvl="3"/>
            <a:r>
              <a:rPr lang="es-ES_tradnl" dirty="0"/>
              <a:t>Pero no es </a:t>
            </a:r>
            <a:r>
              <a:rPr lang="es-ES_tradnl" dirty="0" smtClean="0"/>
              <a:t>exactamente igual </a:t>
            </a:r>
            <a:r>
              <a:rPr lang="es-ES_tradnl" dirty="0"/>
              <a:t>que Microsoft Word (distintos menús)</a:t>
            </a:r>
          </a:p>
          <a:p>
            <a:pPr lvl="1"/>
            <a:r>
              <a:rPr lang="es-ES_tradnl" dirty="0"/>
              <a:t>No lo solemos llamar emulador </a:t>
            </a:r>
            <a:r>
              <a:rPr lang="es-ES_tradnl" dirty="0">
                <a:sym typeface="Wingdings" panose="05000000000000000000" pitchFamily="2" charset="2"/>
              </a:rPr>
              <a:t></a:t>
            </a:r>
            <a:r>
              <a:rPr lang="es-ES_tradnl" dirty="0"/>
              <a:t> software compatible</a:t>
            </a:r>
          </a:p>
          <a:p>
            <a:pPr lvl="2"/>
            <a:r>
              <a:rPr lang="es-ES_tradnl" dirty="0" smtClean="0"/>
              <a:t>Ni es ni </a:t>
            </a:r>
            <a:r>
              <a:rPr lang="es-ES_tradnl" dirty="0"/>
              <a:t>pretender ser el </a:t>
            </a:r>
            <a:r>
              <a:rPr lang="es-ES_tradnl" dirty="0" smtClean="0"/>
              <a:t>mismo software, </a:t>
            </a:r>
            <a:r>
              <a:rPr lang="es-ES_tradnl" dirty="0"/>
              <a:t>se comporta igual</a:t>
            </a:r>
          </a:p>
        </p:txBody>
      </p:sp>
    </p:spTree>
    <p:extLst>
      <p:ext uri="{BB962C8B-B14F-4D97-AF65-F5344CB8AC3E}">
        <p14:creationId xmlns:p14="http://schemas.microsoft.com/office/powerpoint/2010/main" val="1075550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Niveles de emulación (2/4)</a:t>
            </a:r>
            <a:endParaRPr lang="es-ES" dirty="0"/>
          </a:p>
        </p:txBody>
      </p:sp>
      <p:sp>
        <p:nvSpPr>
          <p:cNvPr id="5" name="4 Marcador de contenido"/>
          <p:cNvSpPr>
            <a:spLocks noGrp="1"/>
          </p:cNvSpPr>
          <p:nvPr>
            <p:ph idx="1"/>
          </p:nvPr>
        </p:nvSpPr>
        <p:spPr>
          <a:xfrm>
            <a:off x="457200" y="1556792"/>
            <a:ext cx="8579296" cy="5112568"/>
          </a:xfrm>
        </p:spPr>
        <p:txBody>
          <a:bodyPr/>
          <a:lstStyle/>
          <a:p>
            <a:r>
              <a:rPr lang="es-ES_tradnl" sz="2800" dirty="0"/>
              <a:t>De otro sistema operativo</a:t>
            </a:r>
          </a:p>
          <a:p>
            <a:pPr lvl="1"/>
            <a:r>
              <a:rPr lang="es-ES_tradnl" sz="2400" dirty="0"/>
              <a:t>Objetivo: Ejecutar programas de un SO diferente… pero sobre un hardware compatible</a:t>
            </a:r>
          </a:p>
          <a:p>
            <a:pPr lvl="1"/>
            <a:r>
              <a:rPr lang="es-ES_tradnl" sz="2400" dirty="0"/>
              <a:t>Ej. WINE (ejecutar </a:t>
            </a:r>
            <a:r>
              <a:rPr lang="es-ES_tradnl" sz="2400" dirty="0" err="1"/>
              <a:t>prog</a:t>
            </a:r>
            <a:r>
              <a:rPr lang="es-ES_tradnl" sz="2400" dirty="0"/>
              <a:t>. Windows en Linux) </a:t>
            </a:r>
          </a:p>
          <a:p>
            <a:pPr lvl="2"/>
            <a:r>
              <a:rPr lang="es-ES_tradnl" sz="2000" dirty="0"/>
              <a:t>Implementación alternativa de las DLL invocadas</a:t>
            </a:r>
          </a:p>
          <a:p>
            <a:pPr lvl="2"/>
            <a:r>
              <a:rPr lang="es-ES_tradnl" sz="2000" dirty="0" err="1"/>
              <a:t>WIne</a:t>
            </a:r>
            <a:r>
              <a:rPr lang="es-ES_tradnl" sz="2000" dirty="0"/>
              <a:t> </a:t>
            </a:r>
            <a:r>
              <a:rPr lang="es-ES_tradnl" sz="2000" dirty="0" err="1"/>
              <a:t>is</a:t>
            </a:r>
            <a:r>
              <a:rPr lang="es-ES_tradnl" sz="2000" dirty="0"/>
              <a:t> </a:t>
            </a:r>
            <a:r>
              <a:rPr lang="es-ES_tradnl" sz="2000" dirty="0" err="1"/>
              <a:t>Not</a:t>
            </a:r>
            <a:r>
              <a:rPr lang="es-ES_tradnl" sz="2000" dirty="0"/>
              <a:t> </a:t>
            </a:r>
            <a:r>
              <a:rPr lang="es-ES_tradnl" sz="2000" dirty="0" err="1"/>
              <a:t>an</a:t>
            </a:r>
            <a:r>
              <a:rPr lang="es-ES_tradnl" sz="2000" dirty="0"/>
              <a:t> </a:t>
            </a:r>
            <a:r>
              <a:rPr lang="es-ES_tradnl" sz="2000" dirty="0" err="1"/>
              <a:t>Emulator</a:t>
            </a:r>
            <a:r>
              <a:rPr lang="es-ES_tradnl" sz="2000" dirty="0"/>
              <a:t> </a:t>
            </a:r>
            <a:r>
              <a:rPr lang="es-ES_tradnl" sz="2000" dirty="0">
                <a:sym typeface="Wingdings" panose="05000000000000000000" pitchFamily="2" charset="2"/>
              </a:rPr>
              <a:t> </a:t>
            </a:r>
            <a:r>
              <a:rPr lang="es-ES_tradnl" sz="2000" dirty="0"/>
              <a:t>cargador de programas</a:t>
            </a:r>
          </a:p>
          <a:p>
            <a:pPr lvl="1"/>
            <a:r>
              <a:rPr lang="es-ES_tradnl" sz="2400" dirty="0"/>
              <a:t>Virtualización</a:t>
            </a:r>
          </a:p>
          <a:p>
            <a:pPr lvl="2"/>
            <a:r>
              <a:rPr lang="es-ES_tradnl" sz="2000" dirty="0"/>
              <a:t>Se emula un SO distinto al SO host pero compatible a nivel binario </a:t>
            </a:r>
            <a:endParaRPr lang="es-ES_tradnl" sz="2000" dirty="0" smtClean="0"/>
          </a:p>
          <a:p>
            <a:pPr lvl="2"/>
            <a:r>
              <a:rPr lang="es-ES_tradnl" sz="2000" dirty="0" smtClean="0"/>
              <a:t>Ej</a:t>
            </a:r>
            <a:r>
              <a:rPr lang="es-ES_tradnl" sz="2000" dirty="0"/>
              <a:t>. </a:t>
            </a:r>
            <a:r>
              <a:rPr lang="es-ES_tradnl" sz="2000" dirty="0" err="1" smtClean="0"/>
              <a:t>VMware</a:t>
            </a:r>
            <a:r>
              <a:rPr lang="es-ES_tradnl" sz="2000" dirty="0" smtClean="0"/>
              <a:t> (1999), </a:t>
            </a:r>
            <a:r>
              <a:rPr lang="es-ES_tradnl" sz="2000" dirty="0" err="1" smtClean="0"/>
              <a:t>VirtualBox</a:t>
            </a:r>
            <a:r>
              <a:rPr lang="es-ES_tradnl" sz="2000" dirty="0" smtClean="0"/>
              <a:t> (2007)</a:t>
            </a:r>
            <a:endParaRPr lang="es-ES_tradnl" sz="2000" dirty="0"/>
          </a:p>
          <a:p>
            <a:pPr lvl="3"/>
            <a:r>
              <a:rPr lang="es-ES_tradnl" sz="1800" dirty="0"/>
              <a:t>MS-DOS, Windows, Linux… sobre hardware PC (x86/64</a:t>
            </a:r>
            <a:r>
              <a:rPr lang="es-ES_tradnl" sz="1800" dirty="0" smtClean="0"/>
              <a:t>)</a:t>
            </a:r>
          </a:p>
          <a:p>
            <a:pPr lvl="2"/>
            <a:r>
              <a:rPr lang="es-ES_tradnl" sz="2000" dirty="0" smtClean="0"/>
              <a:t>Ej. Virtual PC (1997)</a:t>
            </a:r>
          </a:p>
          <a:p>
            <a:pPr lvl="3"/>
            <a:r>
              <a:rPr lang="es-ES_tradnl" sz="1800" dirty="0" smtClean="0"/>
              <a:t>Emulador de PC en host </a:t>
            </a:r>
            <a:r>
              <a:rPr lang="es-ES_tradnl" sz="1800" dirty="0" err="1" smtClean="0"/>
              <a:t>PowerMac</a:t>
            </a:r>
            <a:r>
              <a:rPr lang="es-ES_tradnl" sz="1800" dirty="0" smtClean="0"/>
              <a:t> + </a:t>
            </a:r>
            <a:r>
              <a:rPr lang="es-ES_tradnl" sz="1800" dirty="0" err="1" smtClean="0"/>
              <a:t>virtualizador</a:t>
            </a:r>
            <a:r>
              <a:rPr lang="es-ES_tradnl" sz="1800" smtClean="0"/>
              <a:t> en </a:t>
            </a:r>
            <a:r>
              <a:rPr lang="es-ES_tradnl" sz="1800" dirty="0" smtClean="0"/>
              <a:t>host PC</a:t>
            </a:r>
            <a:endParaRPr lang="es-ES_tradnl" sz="1800" dirty="0"/>
          </a:p>
          <a:p>
            <a:pPr marL="457200" lvl="1" indent="0">
              <a:buNone/>
            </a:pPr>
            <a:endParaRPr lang="es-ES_tradnl" sz="2400" dirty="0"/>
          </a:p>
        </p:txBody>
      </p:sp>
    </p:spTree>
    <p:extLst>
      <p:ext uri="{BB962C8B-B14F-4D97-AF65-F5344CB8AC3E}">
        <p14:creationId xmlns:p14="http://schemas.microsoft.com/office/powerpoint/2010/main" val="1717586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
                                            <p:txEl>
                                              <p:pRg st="7" end="7"/>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5">
                                            <p:txEl>
                                              <p:pRg st="8" end="8"/>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5">
                                            <p:txEl>
                                              <p:pRg st="9" end="9"/>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5">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Emulación vs. virtualización</a:t>
            </a:r>
            <a:endParaRPr lang="es-ES" dirty="0"/>
          </a:p>
        </p:txBody>
      </p:sp>
      <p:sp>
        <p:nvSpPr>
          <p:cNvPr id="3" name="2 Marcador de contenido"/>
          <p:cNvSpPr>
            <a:spLocks noGrp="1"/>
          </p:cNvSpPr>
          <p:nvPr>
            <p:ph idx="1"/>
          </p:nvPr>
        </p:nvSpPr>
        <p:spPr>
          <a:xfrm>
            <a:off x="457200" y="1600200"/>
            <a:ext cx="8435280" cy="4533900"/>
          </a:xfrm>
        </p:spPr>
        <p:txBody>
          <a:bodyPr/>
          <a:lstStyle/>
          <a:p>
            <a:r>
              <a:rPr lang="es-ES_tradnl" sz="2800" dirty="0"/>
              <a:t>Virtualización: emulación software de un recurso tecnológico (plataforma hardware, SO, dispositivo almacenamiento) </a:t>
            </a:r>
            <a:r>
              <a:rPr lang="es-ES_tradnl" sz="2800" u="sng" dirty="0"/>
              <a:t>compatible a nivel hardware</a:t>
            </a:r>
          </a:p>
          <a:p>
            <a:pPr lvl="1"/>
            <a:r>
              <a:rPr lang="es-ES_tradnl" sz="2400" dirty="0"/>
              <a:t>VM Monitor / </a:t>
            </a:r>
            <a:r>
              <a:rPr lang="es-ES_tradnl" sz="2400" dirty="0" err="1"/>
              <a:t>hypervisor</a:t>
            </a:r>
            <a:r>
              <a:rPr lang="es-ES_tradnl" sz="2400" dirty="0"/>
              <a:t>: </a:t>
            </a:r>
            <a:r>
              <a:rPr lang="es-ES_tradnl" sz="2000" dirty="0"/>
              <a:t>Acceso protegido al hardware host</a:t>
            </a:r>
            <a:endParaRPr lang="es-ES_tradnl" sz="2400" dirty="0"/>
          </a:p>
          <a:p>
            <a:pPr lvl="1"/>
            <a:r>
              <a:rPr lang="es-ES_tradnl" sz="2400" dirty="0"/>
              <a:t>Ej. </a:t>
            </a:r>
            <a:r>
              <a:rPr lang="es-ES_tradnl" sz="2400" dirty="0" err="1"/>
              <a:t>VMware</a:t>
            </a:r>
            <a:r>
              <a:rPr lang="es-ES_tradnl" sz="2400" dirty="0"/>
              <a:t>, </a:t>
            </a:r>
            <a:r>
              <a:rPr lang="es-ES_tradnl" sz="2400" dirty="0" err="1"/>
              <a:t>VirtualBox</a:t>
            </a:r>
            <a:r>
              <a:rPr lang="es-ES_tradnl" sz="2400" dirty="0"/>
              <a:t> (</a:t>
            </a:r>
            <a:r>
              <a:rPr lang="es-ES_tradnl" sz="2400" dirty="0" err="1"/>
              <a:t>SOs</a:t>
            </a:r>
            <a:r>
              <a:rPr lang="es-ES_tradnl" sz="2400" dirty="0"/>
              <a:t> </a:t>
            </a:r>
            <a:r>
              <a:rPr lang="es-ES_tradnl" sz="2000" dirty="0"/>
              <a:t>arquitectura X86/Intel 64)</a:t>
            </a:r>
          </a:p>
          <a:p>
            <a:pPr lvl="1"/>
            <a:r>
              <a:rPr lang="es-ES_tradnl" sz="2400" dirty="0"/>
              <a:t>Ej. Discos duros virtuales (</a:t>
            </a:r>
            <a:r>
              <a:rPr lang="es-ES_tradnl" sz="2400" dirty="0">
                <a:sym typeface="Wingdings" panose="05000000000000000000" pitchFamily="2" charset="2"/>
              </a:rPr>
              <a:t></a:t>
            </a:r>
            <a:r>
              <a:rPr lang="es-ES_tradnl" sz="2000" dirty="0"/>
              <a:t> 1 fichero en disco duro host)</a:t>
            </a:r>
          </a:p>
          <a:p>
            <a:r>
              <a:rPr lang="es-ES_tradnl" sz="2800" dirty="0"/>
              <a:t>Características</a:t>
            </a:r>
          </a:p>
          <a:p>
            <a:pPr lvl="1"/>
            <a:r>
              <a:rPr lang="es-ES_tradnl" sz="2400" dirty="0"/>
              <a:t>Los binarios se ejecutan directamente en la CPU host</a:t>
            </a:r>
          </a:p>
          <a:p>
            <a:pPr lvl="1"/>
            <a:r>
              <a:rPr lang="es-ES_tradnl" sz="2400" dirty="0"/>
              <a:t>Los recursos host se reparten las máquinas virtuales</a:t>
            </a:r>
            <a:endParaRPr lang="es-ES_tradnl" dirty="0"/>
          </a:p>
          <a:p>
            <a:r>
              <a:rPr lang="es-ES_tradnl" sz="2800" dirty="0" err="1"/>
              <a:t>Paravirtualización</a:t>
            </a:r>
            <a:r>
              <a:rPr lang="es-ES_tradnl" sz="2800" dirty="0"/>
              <a:t>: usa SO modificados</a:t>
            </a:r>
          </a:p>
          <a:p>
            <a:pPr lvl="1"/>
            <a:r>
              <a:rPr lang="es-ES_tradnl" sz="2400" dirty="0">
                <a:sym typeface="Wingdings" panose="05000000000000000000" pitchFamily="2" charset="2"/>
              </a:rPr>
              <a:t>Menos monitorización  &gt;&gt; rendimiento. Ej. XEN</a:t>
            </a:r>
            <a:endParaRPr lang="es-ES_tradnl" sz="2400" dirty="0"/>
          </a:p>
        </p:txBody>
      </p:sp>
      <p:grpSp>
        <p:nvGrpSpPr>
          <p:cNvPr id="5" name="4 Grupo"/>
          <p:cNvGrpSpPr/>
          <p:nvPr/>
        </p:nvGrpSpPr>
        <p:grpSpPr>
          <a:xfrm>
            <a:off x="611560" y="2931314"/>
            <a:ext cx="3915114" cy="2055609"/>
            <a:chOff x="2657475" y="2359229"/>
            <a:chExt cx="3915114" cy="2055609"/>
          </a:xfrm>
        </p:grpSpPr>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57475" y="2443163"/>
              <a:ext cx="3829050" cy="1971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3 CuadroTexto"/>
            <p:cNvSpPr txBox="1"/>
            <p:nvPr/>
          </p:nvSpPr>
          <p:spPr>
            <a:xfrm>
              <a:off x="5321771" y="2359229"/>
              <a:ext cx="1250818" cy="338554"/>
            </a:xfrm>
            <a:prstGeom prst="rect">
              <a:avLst/>
            </a:prstGeom>
            <a:noFill/>
          </p:spPr>
          <p:txBody>
            <a:bodyPr wrap="square" rtlCol="0">
              <a:spAutoFit/>
            </a:bodyPr>
            <a:lstStyle/>
            <a:p>
              <a:r>
                <a:rPr lang="es-ES_tradnl" sz="1600" b="1" dirty="0">
                  <a:solidFill>
                    <a:schemeClr val="accent1">
                      <a:lumMod val="75000"/>
                    </a:schemeClr>
                  </a:solidFill>
                </a:rPr>
                <a:t>Emulación</a:t>
              </a:r>
              <a:endParaRPr lang="es-ES" sz="1600" b="1" dirty="0">
                <a:solidFill>
                  <a:schemeClr val="accent1">
                    <a:lumMod val="75000"/>
                  </a:schemeClr>
                </a:solidFill>
              </a:endParaRPr>
            </a:p>
          </p:txBody>
        </p:sp>
      </p:grpSp>
      <p:grpSp>
        <p:nvGrpSpPr>
          <p:cNvPr id="7" name="6 Grupo"/>
          <p:cNvGrpSpPr/>
          <p:nvPr/>
        </p:nvGrpSpPr>
        <p:grpSpPr>
          <a:xfrm>
            <a:off x="4788024" y="2943376"/>
            <a:ext cx="3888432" cy="2024633"/>
            <a:chOff x="3059832" y="4005064"/>
            <a:chExt cx="3888432" cy="2024633"/>
          </a:xfrm>
        </p:grpSpPr>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59832" y="4077072"/>
              <a:ext cx="3838575" cy="1952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5 CuadroTexto"/>
            <p:cNvSpPr txBox="1"/>
            <p:nvPr/>
          </p:nvSpPr>
          <p:spPr>
            <a:xfrm>
              <a:off x="5436096" y="4005064"/>
              <a:ext cx="1512168" cy="338554"/>
            </a:xfrm>
            <a:prstGeom prst="rect">
              <a:avLst/>
            </a:prstGeom>
            <a:noFill/>
          </p:spPr>
          <p:txBody>
            <a:bodyPr wrap="square" rtlCol="0">
              <a:spAutoFit/>
            </a:bodyPr>
            <a:lstStyle/>
            <a:p>
              <a:r>
                <a:rPr lang="es-ES_tradnl" sz="1600" b="1" dirty="0">
                  <a:solidFill>
                    <a:schemeClr val="accent1">
                      <a:lumMod val="75000"/>
                    </a:schemeClr>
                  </a:solidFill>
                </a:rPr>
                <a:t>Virtualización</a:t>
              </a:r>
              <a:endParaRPr lang="es-ES" sz="1600" b="1" dirty="0">
                <a:solidFill>
                  <a:schemeClr val="accent1">
                    <a:lumMod val="75000"/>
                  </a:schemeClr>
                </a:solidFill>
              </a:endParaRPr>
            </a:p>
          </p:txBody>
        </p:sp>
      </p:grpSp>
    </p:spTree>
    <p:extLst>
      <p:ext uri="{BB962C8B-B14F-4D97-AF65-F5344CB8AC3E}">
        <p14:creationId xmlns:p14="http://schemas.microsoft.com/office/powerpoint/2010/main" val="2182062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79512" y="274638"/>
            <a:ext cx="8856984" cy="1143000"/>
          </a:xfrm>
        </p:spPr>
        <p:txBody>
          <a:bodyPr/>
          <a:lstStyle/>
          <a:p>
            <a:r>
              <a:rPr lang="es-ES_tradnl" dirty="0"/>
              <a:t>Usos/ventajas de la virtualización</a:t>
            </a:r>
            <a:endParaRPr lang="es-ES" dirty="0"/>
          </a:p>
        </p:txBody>
      </p:sp>
      <p:sp>
        <p:nvSpPr>
          <p:cNvPr id="3" name="2 Marcador de contenido"/>
          <p:cNvSpPr>
            <a:spLocks noGrp="1"/>
          </p:cNvSpPr>
          <p:nvPr>
            <p:ph idx="1"/>
          </p:nvPr>
        </p:nvSpPr>
        <p:spPr>
          <a:xfrm>
            <a:off x="467544" y="1484784"/>
            <a:ext cx="8676456" cy="4533900"/>
          </a:xfrm>
        </p:spPr>
        <p:txBody>
          <a:bodyPr/>
          <a:lstStyle/>
          <a:p>
            <a:r>
              <a:rPr lang="es-ES_tradnl" sz="2800" dirty="0"/>
              <a:t>Usar otros ordenadores/aplicaciones sobre un mismo host, sin alterar el sistema host</a:t>
            </a:r>
          </a:p>
          <a:p>
            <a:pPr lvl="1"/>
            <a:r>
              <a:rPr lang="es-ES_tradnl" sz="2400" dirty="0"/>
              <a:t>Ej. “tener” PC Windows 95 o Linux sobre un Windows 7</a:t>
            </a:r>
          </a:p>
          <a:p>
            <a:r>
              <a:rPr lang="es-ES_tradnl" sz="2800" dirty="0"/>
              <a:t>No emulación CPU </a:t>
            </a:r>
            <a:r>
              <a:rPr lang="es-ES_tradnl" sz="2800" dirty="0">
                <a:sym typeface="Wingdings" panose="05000000000000000000" pitchFamily="2" charset="2"/>
              </a:rPr>
              <a:t> </a:t>
            </a:r>
            <a:r>
              <a:rPr lang="es-ES_tradnl" sz="2800" dirty="0">
                <a:sym typeface="Symbol"/>
              </a:rPr>
              <a:t> </a:t>
            </a:r>
            <a:r>
              <a:rPr lang="es-ES_tradnl" sz="2800" dirty="0">
                <a:sym typeface="Wingdings" panose="05000000000000000000" pitchFamily="2" charset="2"/>
              </a:rPr>
              <a:t>rendimiento </a:t>
            </a:r>
            <a:r>
              <a:rPr lang="es-ES_tradnl" sz="2800" dirty="0">
                <a:sym typeface="Symbol"/>
              </a:rPr>
              <a:t>real</a:t>
            </a:r>
          </a:p>
          <a:p>
            <a:pPr lvl="1"/>
            <a:r>
              <a:rPr lang="es-ES_tradnl" sz="2400" dirty="0"/>
              <a:t>Soporte hardware a nivel CPU: Intel-VT, AMD-VT </a:t>
            </a:r>
          </a:p>
          <a:p>
            <a:r>
              <a:rPr lang="es-ES_tradnl" sz="2800" dirty="0"/>
              <a:t>Varias máquinas virtuales en una física</a:t>
            </a:r>
          </a:p>
          <a:p>
            <a:pPr lvl="1"/>
            <a:r>
              <a:rPr lang="es-ES_tradnl" sz="2400" dirty="0"/>
              <a:t>“Red” (heterogénea) en un único ordenador</a:t>
            </a:r>
          </a:p>
          <a:p>
            <a:r>
              <a:rPr lang="es-ES_tradnl" sz="2800" dirty="0"/>
              <a:t>Granjas de servidores (sin relación 1-1)</a:t>
            </a:r>
          </a:p>
          <a:p>
            <a:pPr lvl="1"/>
            <a:r>
              <a:rPr lang="es-ES_tradnl" sz="2400" dirty="0"/>
              <a:t>Un servidor puede alojar los servidores (virtuales) de varias empresas </a:t>
            </a:r>
          </a:p>
          <a:p>
            <a:pPr lvl="1"/>
            <a:r>
              <a:rPr lang="es-ES_tradnl" sz="2400" dirty="0"/>
              <a:t>Ahorro espacio y energía, copias seguridad fáciles, etc.</a:t>
            </a:r>
          </a:p>
          <a:p>
            <a:endParaRPr lang="es-ES" sz="2800" dirty="0"/>
          </a:p>
        </p:txBody>
      </p:sp>
    </p:spTree>
    <p:extLst>
      <p:ext uri="{BB962C8B-B14F-4D97-AF65-F5344CB8AC3E}">
        <p14:creationId xmlns:p14="http://schemas.microsoft.com/office/powerpoint/2010/main" val="841445296"/>
      </p:ext>
    </p:extLst>
  </p:cSld>
  <p:clrMapOvr>
    <a:masterClrMapping/>
  </p:clrMapOvr>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Niveles de emulación (3/4)</a:t>
            </a:r>
            <a:endParaRPr lang="es-ES" dirty="0"/>
          </a:p>
        </p:txBody>
      </p:sp>
      <p:sp>
        <p:nvSpPr>
          <p:cNvPr id="3" name="2 Marcador de contenido"/>
          <p:cNvSpPr>
            <a:spLocks noGrp="1"/>
          </p:cNvSpPr>
          <p:nvPr>
            <p:ph idx="1"/>
          </p:nvPr>
        </p:nvSpPr>
        <p:spPr>
          <a:xfrm>
            <a:off x="457200" y="1484784"/>
            <a:ext cx="8686800" cy="5256584"/>
          </a:xfrm>
        </p:spPr>
        <p:txBody>
          <a:bodyPr/>
          <a:lstStyle/>
          <a:p>
            <a:r>
              <a:rPr lang="es-ES_tradnl" dirty="0"/>
              <a:t>De otra arquitectura hardware</a:t>
            </a:r>
          </a:p>
          <a:p>
            <a:pPr lvl="1"/>
            <a:r>
              <a:rPr lang="es-ES_tradnl" dirty="0"/>
              <a:t>Se recrea por software todo el hardware a emular y se usará el </a:t>
            </a:r>
            <a:r>
              <a:rPr lang="es-ES_tradnl" u="sng" dirty="0"/>
              <a:t>software original </a:t>
            </a:r>
          </a:p>
          <a:p>
            <a:pPr lvl="2"/>
            <a:r>
              <a:rPr lang="es-ES_tradnl" dirty="0"/>
              <a:t>Se emula la CPU del sistema legado</a:t>
            </a:r>
          </a:p>
          <a:p>
            <a:pPr lvl="3"/>
            <a:r>
              <a:rPr lang="es-ES_tradnl" dirty="0"/>
              <a:t>La plataforma host tiene que ser (unas 10 veces!!) más rápida que la plataforma emulada</a:t>
            </a:r>
          </a:p>
          <a:p>
            <a:pPr lvl="1"/>
            <a:r>
              <a:rPr lang="es-ES_tradnl" u="sng" dirty="0"/>
              <a:t>Es </a:t>
            </a:r>
            <a:r>
              <a:rPr lang="es-ES_tradnl" u="sng" dirty="0" smtClean="0"/>
              <a:t>a lo que realmente llamamos emulación</a:t>
            </a:r>
            <a:endParaRPr lang="es-ES" u="sng" dirty="0"/>
          </a:p>
          <a:p>
            <a:pPr lvl="1"/>
            <a:r>
              <a:rPr lang="es-ES_tradnl" dirty="0"/>
              <a:t>Ej. Emulador de ZX </a:t>
            </a:r>
            <a:r>
              <a:rPr lang="es-ES_tradnl" dirty="0" err="1"/>
              <a:t>Spectrum</a:t>
            </a:r>
            <a:r>
              <a:rPr lang="es-ES_tradnl" dirty="0"/>
              <a:t> o NES para PC con Windows, Java Virtual Machine, QEMU (x86, </a:t>
            </a:r>
            <a:r>
              <a:rPr lang="es-ES_tradnl" dirty="0" err="1"/>
              <a:t>sparc</a:t>
            </a:r>
            <a:r>
              <a:rPr lang="es-ES_tradnl" dirty="0"/>
              <a:t>, </a:t>
            </a:r>
            <a:r>
              <a:rPr lang="es-ES_tradnl" dirty="0" err="1"/>
              <a:t>powerpc</a:t>
            </a:r>
            <a:r>
              <a:rPr lang="es-ES_tradnl" dirty="0"/>
              <a:t>, ...)</a:t>
            </a:r>
          </a:p>
        </p:txBody>
      </p:sp>
    </p:spTree>
    <p:extLst>
      <p:ext uri="{BB962C8B-B14F-4D97-AF65-F5344CB8AC3E}">
        <p14:creationId xmlns:p14="http://schemas.microsoft.com/office/powerpoint/2010/main" val="2084112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p:bldLst>
  </p:timing>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Niveles de emulación (4/4)</a:t>
            </a:r>
            <a:endParaRPr lang="es-ES" dirty="0"/>
          </a:p>
        </p:txBody>
      </p:sp>
      <p:sp>
        <p:nvSpPr>
          <p:cNvPr id="3" name="2 Marcador de contenido"/>
          <p:cNvSpPr>
            <a:spLocks noGrp="1"/>
          </p:cNvSpPr>
          <p:nvPr>
            <p:ph idx="1"/>
          </p:nvPr>
        </p:nvSpPr>
        <p:spPr>
          <a:xfrm>
            <a:off x="457200" y="1600200"/>
            <a:ext cx="8507288" cy="5257800"/>
          </a:xfrm>
        </p:spPr>
        <p:txBody>
          <a:bodyPr/>
          <a:lstStyle/>
          <a:p>
            <a:r>
              <a:rPr lang="es-ES_tradnl" dirty="0"/>
              <a:t>A nivel interfaz de usuario</a:t>
            </a:r>
          </a:p>
          <a:p>
            <a:pPr lvl="1"/>
            <a:r>
              <a:rPr lang="es-ES_tradnl" dirty="0"/>
              <a:t>Dispositivos de salida</a:t>
            </a:r>
          </a:p>
          <a:p>
            <a:pPr lvl="2"/>
            <a:r>
              <a:rPr lang="es-ES_tradnl" dirty="0"/>
              <a:t>Generar el mismo tipo de salida (visual, sonora)</a:t>
            </a:r>
          </a:p>
          <a:p>
            <a:pPr lvl="2"/>
            <a:r>
              <a:rPr lang="es-ES_tradnl" dirty="0"/>
              <a:t>Ej. </a:t>
            </a:r>
            <a:r>
              <a:rPr lang="es-ES_tradnl" dirty="0" err="1"/>
              <a:t>Nintendo</a:t>
            </a:r>
            <a:r>
              <a:rPr lang="es-ES_tradnl" dirty="0"/>
              <a:t> DS con dos pantallas vs. Monitor PC</a:t>
            </a:r>
          </a:p>
          <a:p>
            <a:pPr lvl="1"/>
            <a:r>
              <a:rPr lang="es-ES_tradnl" dirty="0"/>
              <a:t>Dispositivos de entrada</a:t>
            </a:r>
          </a:p>
          <a:p>
            <a:pPr lvl="2"/>
            <a:r>
              <a:rPr lang="es-ES_tradnl" dirty="0"/>
              <a:t>Usar un panel de control lo más similar posible</a:t>
            </a:r>
          </a:p>
          <a:p>
            <a:pPr lvl="2"/>
            <a:r>
              <a:rPr lang="es-ES_tradnl" dirty="0"/>
              <a:t>Ej. Paddle vs. rueda del ratón </a:t>
            </a:r>
            <a:r>
              <a:rPr lang="es-ES_tradnl" dirty="0">
                <a:solidFill>
                  <a:srgbClr val="FFFF00"/>
                </a:solidFill>
                <a:sym typeface="Symbol"/>
              </a:rPr>
              <a:t></a:t>
            </a:r>
            <a:endParaRPr lang="es-ES_tradnl" dirty="0">
              <a:solidFill>
                <a:srgbClr val="FFFF00"/>
              </a:solidFill>
            </a:endParaRPr>
          </a:p>
          <a:p>
            <a:pPr lvl="3"/>
            <a:r>
              <a:rPr lang="es-ES_tradnl" dirty="0"/>
              <a:t>ratón o teclado </a:t>
            </a:r>
            <a:r>
              <a:rPr lang="es-ES_tradnl" dirty="0">
                <a:solidFill>
                  <a:srgbClr val="FF0000"/>
                </a:solidFill>
                <a:sym typeface="Wingdings 2"/>
              </a:rPr>
              <a:t></a:t>
            </a:r>
            <a:endParaRPr lang="es-ES_tradnl" dirty="0">
              <a:solidFill>
                <a:srgbClr val="FF0000"/>
              </a:solidFill>
            </a:endParaRPr>
          </a:p>
          <a:p>
            <a:r>
              <a:rPr lang="es-ES_tradnl" dirty="0"/>
              <a:t>A nivel entorno</a:t>
            </a:r>
          </a:p>
          <a:p>
            <a:pPr lvl="1"/>
            <a:r>
              <a:rPr lang="es-ES_tradnl" dirty="0"/>
              <a:t>Para recrear la experiencia original, el ambiente también debe ser emulado</a:t>
            </a:r>
            <a:endParaRPr lang="es-ES" dirty="0"/>
          </a:p>
        </p:txBody>
      </p:sp>
    </p:spTree>
    <p:extLst>
      <p:ext uri="{BB962C8B-B14F-4D97-AF65-F5344CB8AC3E}">
        <p14:creationId xmlns:p14="http://schemas.microsoft.com/office/powerpoint/2010/main" val="295199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p:bldLst>
  </p:timing>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Emulación del hardware</a:t>
            </a:r>
            <a:endParaRPr lang="es-ES" dirty="0"/>
          </a:p>
        </p:txBody>
      </p:sp>
      <p:pic>
        <p:nvPicPr>
          <p:cNvPr id="4100" name="Picture 4" descr="http://cm.bell-labs.com/who/dmr/kd1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1680" y="1484784"/>
            <a:ext cx="6210300" cy="4972050"/>
          </a:xfrm>
          <a:prstGeom prst="rect">
            <a:avLst/>
          </a:prstGeom>
          <a:noFill/>
          <a:extLst>
            <a:ext uri="{909E8E84-426E-40DD-AFC4-6F175D3DCCD1}">
              <a14:hiddenFill xmlns:a14="http://schemas.microsoft.com/office/drawing/2010/main">
                <a:solidFill>
                  <a:srgbClr val="FFFFFF"/>
                </a:solidFill>
              </a14:hiddenFill>
            </a:ext>
          </a:extLst>
        </p:spPr>
      </p:pic>
      <p:sp>
        <p:nvSpPr>
          <p:cNvPr id="7" name="6 CuadroTexto"/>
          <p:cNvSpPr txBox="1"/>
          <p:nvPr/>
        </p:nvSpPr>
        <p:spPr>
          <a:xfrm>
            <a:off x="2492574" y="6383121"/>
            <a:ext cx="4608512" cy="369332"/>
          </a:xfrm>
          <a:prstGeom prst="rect">
            <a:avLst/>
          </a:prstGeom>
          <a:solidFill>
            <a:srgbClr val="33CC33"/>
          </a:solidFill>
        </p:spPr>
        <p:txBody>
          <a:bodyPr wrap="square" rtlCol="0">
            <a:spAutoFit/>
          </a:bodyPr>
          <a:lstStyle/>
          <a:p>
            <a:pPr algn="ctr"/>
            <a:r>
              <a:rPr lang="es-ES_tradnl" dirty="0"/>
              <a:t>PDP-11 (DEC 1970)</a:t>
            </a:r>
            <a:endParaRPr lang="es-ES" dirty="0"/>
          </a:p>
        </p:txBody>
      </p:sp>
    </p:spTree>
    <p:extLst>
      <p:ext uri="{BB962C8B-B14F-4D97-AF65-F5344CB8AC3E}">
        <p14:creationId xmlns:p14="http://schemas.microsoft.com/office/powerpoint/2010/main" val="2486484864"/>
      </p:ext>
    </p:extLst>
  </p:cSld>
  <p:clrMapOvr>
    <a:masterClrMapping/>
  </p:clrMapOvr>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Título"/>
          <p:cNvSpPr>
            <a:spLocks noGrp="1"/>
          </p:cNvSpPr>
          <p:nvPr>
            <p:ph type="title"/>
          </p:nvPr>
        </p:nvSpPr>
        <p:spPr>
          <a:xfrm>
            <a:off x="107504" y="16099"/>
            <a:ext cx="9036496" cy="1143000"/>
          </a:xfrm>
        </p:spPr>
        <p:txBody>
          <a:bodyPr/>
          <a:lstStyle/>
          <a:p>
            <a:r>
              <a:rPr lang="es-ES_tradnl" dirty="0"/>
              <a:t>Emulación de hardware</a:t>
            </a:r>
            <a:endParaRPr lang="es-ES" dirty="0"/>
          </a:p>
        </p:txBody>
      </p:sp>
      <p:pic>
        <p:nvPicPr>
          <p:cNvPr id="5122" name="Picture 2" descr="http://www.basementarcade.com/arcade/tapper/tapboards.jpg"/>
          <p:cNvPicPr>
            <a:picLocks noChangeAspect="1" noChangeArrowheads="1"/>
          </p:cNvPicPr>
          <p:nvPr/>
        </p:nvPicPr>
        <p:blipFill rotWithShape="1">
          <a:blip r:embed="rId2">
            <a:extLst>
              <a:ext uri="{28A0092B-C50C-407E-A947-70E740481C1C}">
                <a14:useLocalDpi xmlns:a14="http://schemas.microsoft.com/office/drawing/2010/main" val="0"/>
              </a:ext>
            </a:extLst>
          </a:blip>
          <a:srcRect l="499" r="586"/>
          <a:stretch/>
        </p:blipFill>
        <p:spPr bwMode="auto">
          <a:xfrm>
            <a:off x="1152000" y="1052736"/>
            <a:ext cx="7236000" cy="5486400"/>
          </a:xfrm>
          <a:prstGeom prst="rect">
            <a:avLst/>
          </a:prstGeom>
          <a:noFill/>
          <a:extLst>
            <a:ext uri="{909E8E84-426E-40DD-AFC4-6F175D3DCCD1}">
              <a14:hiddenFill xmlns:a14="http://schemas.microsoft.com/office/drawing/2010/main">
                <a:solidFill>
                  <a:srgbClr val="FFFFFF"/>
                </a:solidFill>
              </a14:hiddenFill>
            </a:ext>
          </a:extLst>
        </p:spPr>
      </p:pic>
      <p:sp>
        <p:nvSpPr>
          <p:cNvPr id="5" name="4 CuadroTexto"/>
          <p:cNvSpPr txBox="1"/>
          <p:nvPr/>
        </p:nvSpPr>
        <p:spPr>
          <a:xfrm>
            <a:off x="2631596" y="6354470"/>
            <a:ext cx="4608512" cy="369332"/>
          </a:xfrm>
          <a:prstGeom prst="rect">
            <a:avLst/>
          </a:prstGeom>
          <a:solidFill>
            <a:srgbClr val="33CC33"/>
          </a:solidFill>
        </p:spPr>
        <p:txBody>
          <a:bodyPr wrap="square" rtlCol="0">
            <a:spAutoFit/>
          </a:bodyPr>
          <a:lstStyle/>
          <a:p>
            <a:pPr algn="ctr"/>
            <a:r>
              <a:rPr lang="es-ES_tradnl" dirty="0"/>
              <a:t>Recreativa “</a:t>
            </a:r>
            <a:r>
              <a:rPr lang="es-ES_tradnl" dirty="0" err="1"/>
              <a:t>Tapper</a:t>
            </a:r>
            <a:r>
              <a:rPr lang="es-ES_tradnl" dirty="0"/>
              <a:t>” (</a:t>
            </a:r>
            <a:r>
              <a:rPr lang="es-ES_tradnl" dirty="0" err="1"/>
              <a:t>Bally</a:t>
            </a:r>
            <a:r>
              <a:rPr lang="es-ES_tradnl" dirty="0"/>
              <a:t> </a:t>
            </a:r>
            <a:r>
              <a:rPr lang="es-ES_tradnl" dirty="0" err="1"/>
              <a:t>Midway</a:t>
            </a:r>
            <a:r>
              <a:rPr lang="es-ES_tradnl" dirty="0"/>
              <a:t> 1983)</a:t>
            </a:r>
            <a:endParaRPr lang="es-ES" dirty="0"/>
          </a:p>
        </p:txBody>
      </p:sp>
    </p:spTree>
    <p:extLst>
      <p:ext uri="{BB962C8B-B14F-4D97-AF65-F5344CB8AC3E}">
        <p14:creationId xmlns:p14="http://schemas.microsoft.com/office/powerpoint/2010/main" val="428928966"/>
      </p:ext>
    </p:extLst>
  </p:cSld>
  <p:clrMapOvr>
    <a:masterClrMapping/>
  </p:clrMapOvr>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Emulación de arquitectura hardware</a:t>
            </a:r>
            <a:endParaRPr lang="es-ES" dirty="0"/>
          </a:p>
        </p:txBody>
      </p:sp>
      <p:sp>
        <p:nvSpPr>
          <p:cNvPr id="4" name="2 Marcador de contenido"/>
          <p:cNvSpPr>
            <a:spLocks noGrp="1"/>
          </p:cNvSpPr>
          <p:nvPr>
            <p:ph idx="1"/>
          </p:nvPr>
        </p:nvSpPr>
        <p:spPr>
          <a:xfrm>
            <a:off x="457199" y="1600200"/>
            <a:ext cx="8686801" cy="5069160"/>
          </a:xfrm>
        </p:spPr>
        <p:txBody>
          <a:bodyPr/>
          <a:lstStyle/>
          <a:p>
            <a:r>
              <a:rPr lang="es-ES_tradnl" dirty="0"/>
              <a:t>Arquitectura, periféricos, dispositivos I/O</a:t>
            </a:r>
          </a:p>
          <a:p>
            <a:r>
              <a:rPr lang="es-ES_tradnl" dirty="0"/>
              <a:t>CPU </a:t>
            </a:r>
            <a:r>
              <a:rPr lang="es-ES_tradnl" dirty="0">
                <a:sym typeface="Wingdings" panose="05000000000000000000" pitchFamily="2" charset="2"/>
              </a:rPr>
              <a:t> interpretar el código legado sobre la CPU del sistema host</a:t>
            </a:r>
          </a:p>
          <a:p>
            <a:r>
              <a:rPr lang="es-ES_tradnl" dirty="0">
                <a:sym typeface="Wingdings" panose="05000000000000000000" pitchFamily="2" charset="2"/>
              </a:rPr>
              <a:t>Memoria  utilizar memoria del sistema host</a:t>
            </a:r>
          </a:p>
          <a:p>
            <a:r>
              <a:rPr lang="es-ES_tradnl" dirty="0">
                <a:sym typeface="Wingdings" panose="05000000000000000000" pitchFamily="2" charset="2"/>
              </a:rPr>
              <a:t>Resto hardware  replicar por software o usar el </a:t>
            </a:r>
            <a:r>
              <a:rPr lang="es-ES_tradnl" dirty="0" err="1">
                <a:sym typeface="Wingdings" panose="05000000000000000000" pitchFamily="2" charset="2"/>
              </a:rPr>
              <a:t>hardw</a:t>
            </a:r>
            <a:r>
              <a:rPr lang="es-ES_tradnl" dirty="0">
                <a:sym typeface="Wingdings" panose="05000000000000000000" pitchFamily="2" charset="2"/>
              </a:rPr>
              <a:t>. disponible en el sistema Host</a:t>
            </a:r>
          </a:p>
          <a:p>
            <a:r>
              <a:rPr lang="es-ES_tradnl" dirty="0">
                <a:sym typeface="Wingdings" panose="05000000000000000000" pitchFamily="2" charset="2"/>
              </a:rPr>
              <a:t>Dispositivos I/O de usuario</a:t>
            </a:r>
          </a:p>
          <a:p>
            <a:pPr lvl="1"/>
            <a:r>
              <a:rPr lang="es-ES_tradnl" dirty="0"/>
              <a:t>Emular usabilidad!!</a:t>
            </a:r>
          </a:p>
          <a:p>
            <a:pPr lvl="1"/>
            <a:r>
              <a:rPr lang="es-ES_tradnl" dirty="0">
                <a:sym typeface="Wingdings" panose="05000000000000000000" pitchFamily="2" charset="2"/>
              </a:rPr>
              <a:t>Difícil reproducir al 100% (físicamente)</a:t>
            </a:r>
          </a:p>
          <a:p>
            <a:pPr marL="0" indent="0">
              <a:buNone/>
            </a:pPr>
            <a:endParaRPr lang="es-ES_tradnl" dirty="0"/>
          </a:p>
          <a:p>
            <a:endParaRPr lang="es-ES" dirty="0"/>
          </a:p>
        </p:txBody>
      </p:sp>
    </p:spTree>
    <p:extLst>
      <p:ext uri="{BB962C8B-B14F-4D97-AF65-F5344CB8AC3E}">
        <p14:creationId xmlns:p14="http://schemas.microsoft.com/office/powerpoint/2010/main" val="4027725939"/>
      </p:ext>
    </p:extLst>
  </p:cSld>
  <p:clrMapOvr>
    <a:masterClrMapping/>
  </p:clrMapOvr>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Título"/>
          <p:cNvSpPr txBox="1">
            <a:spLocks/>
          </p:cNvSpPr>
          <p:nvPr/>
        </p:nvSpPr>
        <p:spPr>
          <a:xfrm>
            <a:off x="457200" y="274638"/>
            <a:ext cx="8229600" cy="1143000"/>
          </a:xfrm>
          <a:prstGeom prst="rect">
            <a:avLst/>
          </a:prstGeom>
        </p:spPr>
        <p:txBody>
          <a:bodyPr/>
          <a:lst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a:lstStyle>
          <a:p>
            <a:r>
              <a:rPr lang="es-ES_tradnl" kern="0" dirty="0"/>
              <a:t>Ejemplo 1</a:t>
            </a:r>
          </a:p>
          <a:p>
            <a:r>
              <a:rPr lang="es-ES_tradnl" kern="0" dirty="0"/>
              <a:t>Lectores tarjetas perforadas</a:t>
            </a:r>
            <a:endParaRPr lang="es-ES" kern="0" dirty="0"/>
          </a:p>
        </p:txBody>
      </p:sp>
      <p:pic>
        <p:nvPicPr>
          <p:cNvPr id="6" name="Picture 8" descr="http://www.acme.com/jef/punch_cards/free_punch_cards.gif"/>
          <p:cNvPicPr>
            <a:picLocks noChangeAspect="1" noChangeArrowheads="1"/>
          </p:cNvPicPr>
          <p:nvPr/>
        </p:nvPicPr>
        <p:blipFill>
          <a:blip r:embed="rId2" cstate="print"/>
          <a:srcRect/>
          <a:stretch>
            <a:fillRect/>
          </a:stretch>
        </p:blipFill>
        <p:spPr bwMode="auto">
          <a:xfrm>
            <a:off x="251520" y="2348880"/>
            <a:ext cx="2931278" cy="1296144"/>
          </a:xfrm>
          <a:prstGeom prst="rect">
            <a:avLst/>
          </a:prstGeom>
          <a:noFill/>
        </p:spPr>
      </p:pic>
      <p:pic>
        <p:nvPicPr>
          <p:cNvPr id="7" name="Picture 10" descr="https://encrypted-tbn1.gstatic.com/images?q=tbn:ANd9GcSAmgEuj_Xo5byZsn-WSmeOMjjeC292WuLlIqQFluBYfE-QStEY"/>
          <p:cNvPicPr>
            <a:picLocks noChangeAspect="1" noChangeArrowheads="1"/>
          </p:cNvPicPr>
          <p:nvPr/>
        </p:nvPicPr>
        <p:blipFill>
          <a:blip r:embed="rId3" cstate="print"/>
          <a:srcRect/>
          <a:stretch>
            <a:fillRect/>
          </a:stretch>
        </p:blipFill>
        <p:spPr bwMode="auto">
          <a:xfrm>
            <a:off x="467544" y="3933056"/>
            <a:ext cx="2571750" cy="1781176"/>
          </a:xfrm>
          <a:prstGeom prst="rect">
            <a:avLst/>
          </a:prstGeom>
          <a:noFill/>
        </p:spPr>
      </p:pic>
      <p:pic>
        <p:nvPicPr>
          <p:cNvPr id="8" name="Picture 12" descr="IBM 029 card punch."/>
          <p:cNvPicPr>
            <a:picLocks noChangeAspect="1" noChangeArrowheads="1"/>
          </p:cNvPicPr>
          <p:nvPr/>
        </p:nvPicPr>
        <p:blipFill>
          <a:blip r:embed="rId4" cstate="print"/>
          <a:srcRect/>
          <a:stretch>
            <a:fillRect/>
          </a:stretch>
        </p:blipFill>
        <p:spPr bwMode="auto">
          <a:xfrm>
            <a:off x="3563888" y="2564904"/>
            <a:ext cx="4867063" cy="3422154"/>
          </a:xfrm>
          <a:prstGeom prst="rect">
            <a:avLst/>
          </a:prstGeom>
          <a:noFill/>
        </p:spPr>
      </p:pic>
    </p:spTree>
    <p:extLst>
      <p:ext uri="{BB962C8B-B14F-4D97-AF65-F5344CB8AC3E}">
        <p14:creationId xmlns:p14="http://schemas.microsoft.com/office/powerpoint/2010/main" val="191431014"/>
      </p:ext>
    </p:extLst>
  </p:cSld>
  <p:clrMapOvr>
    <a:masterClrMapping/>
  </p:clrMapOvr>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txBox="1">
            <a:spLocks/>
          </p:cNvSpPr>
          <p:nvPr/>
        </p:nvSpPr>
        <p:spPr>
          <a:xfrm>
            <a:off x="457200" y="274638"/>
            <a:ext cx="8229600" cy="1143000"/>
          </a:xfrm>
          <a:prstGeom prst="rect">
            <a:avLst/>
          </a:prstGeom>
        </p:spPr>
        <p:txBody>
          <a:bodyPr/>
          <a:lst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a:lstStyle>
          <a:p>
            <a:r>
              <a:rPr lang="es-ES_tradnl" kern="0"/>
              <a:t>Ejemplo: Lectores tarjetas perforada</a:t>
            </a:r>
            <a:endParaRPr lang="es-ES" kern="0" dirty="0"/>
          </a:p>
        </p:txBody>
      </p:sp>
      <p:sp>
        <p:nvSpPr>
          <p:cNvPr id="3" name="2 Marcador de contenido"/>
          <p:cNvSpPr txBox="1">
            <a:spLocks/>
          </p:cNvSpPr>
          <p:nvPr/>
        </p:nvSpPr>
        <p:spPr>
          <a:xfrm>
            <a:off x="457200" y="1600200"/>
            <a:ext cx="8229600" cy="4533900"/>
          </a:xfrm>
          <a:prstGeom prst="rect">
            <a:avLst/>
          </a:prstGeom>
        </p:spPr>
        <p:txBody>
          <a:bodyPr/>
          <a:lstStyle>
            <a:lvl1pPr marL="342900" indent="-342900" algn="l" rtl="0" eaLnBrk="0" fontAlgn="base" hangingPunct="0">
              <a:spcBef>
                <a:spcPct val="20000"/>
              </a:spcBef>
              <a:spcAft>
                <a:spcPct val="0"/>
              </a:spcAft>
              <a:buClr>
                <a:schemeClr val="hlink"/>
              </a:buClr>
              <a:buFont typeface="Wingdings" pitchFamily="2" charset="2"/>
              <a:buBlip>
                <a:blip r:embed="rId2"/>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5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Blip>
                <a:blip r:embed="rId2"/>
              </a:buBlip>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folHlink"/>
              </a:buClr>
              <a:buSzPct val="5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9pPr>
          </a:lstStyle>
          <a:p>
            <a:r>
              <a:rPr lang="es-ES_tradnl" kern="0" dirty="0"/>
              <a:t>Emuladores</a:t>
            </a:r>
          </a:p>
          <a:p>
            <a:pPr lvl="1"/>
            <a:r>
              <a:rPr lang="es-ES_tradnl" kern="0" dirty="0"/>
              <a:t>Para entrada (digitalizar)</a:t>
            </a:r>
          </a:p>
          <a:p>
            <a:pPr lvl="2"/>
            <a:r>
              <a:rPr lang="es-ES_tradnl" kern="0" dirty="0"/>
              <a:t>Escanear la tarjeta perforada y utilizar software que lo reconozca (</a:t>
            </a:r>
            <a:r>
              <a:rPr lang="es-ES_tradnl" kern="0" dirty="0">
                <a:sym typeface="Symbol"/>
              </a:rPr>
              <a:t></a:t>
            </a:r>
            <a:r>
              <a:rPr lang="es-ES_tradnl" kern="0" dirty="0"/>
              <a:t> OCR)</a:t>
            </a:r>
          </a:p>
          <a:p>
            <a:pPr lvl="1"/>
            <a:r>
              <a:rPr lang="es-ES_tradnl" kern="0" dirty="0"/>
              <a:t>Para salida</a:t>
            </a:r>
          </a:p>
          <a:p>
            <a:pPr lvl="2"/>
            <a:r>
              <a:rPr lang="es-ES_tradnl" kern="0" dirty="0"/>
              <a:t>Software que genera e imprime</a:t>
            </a:r>
          </a:p>
          <a:p>
            <a:pPr lvl="2"/>
            <a:r>
              <a:rPr lang="es-ES_tradnl" kern="0" dirty="0" err="1">
                <a:hlinkClick r:id="rId3"/>
              </a:rPr>
              <a:t>The</a:t>
            </a:r>
            <a:r>
              <a:rPr lang="es-ES_tradnl" kern="0" dirty="0">
                <a:hlinkClick r:id="rId3"/>
              </a:rPr>
              <a:t> Virtual </a:t>
            </a:r>
            <a:r>
              <a:rPr lang="es-ES_tradnl" kern="0" dirty="0" err="1">
                <a:hlinkClick r:id="rId3"/>
              </a:rPr>
              <a:t>Keypunch</a:t>
            </a:r>
            <a:endParaRPr lang="es-ES_tradnl" kern="0" dirty="0"/>
          </a:p>
          <a:p>
            <a:pPr lvl="2"/>
            <a:r>
              <a:rPr lang="es-ES_tradnl" kern="0" dirty="0" err="1">
                <a:hlinkClick r:id="rId4"/>
              </a:rPr>
              <a:t>Card</a:t>
            </a:r>
            <a:r>
              <a:rPr lang="es-ES_tradnl" kern="0" dirty="0">
                <a:hlinkClick r:id="rId4"/>
              </a:rPr>
              <a:t> punch </a:t>
            </a:r>
            <a:r>
              <a:rPr lang="es-ES_tradnl" kern="0" dirty="0" err="1">
                <a:hlinkClick r:id="rId4"/>
              </a:rPr>
              <a:t>emulator</a:t>
            </a:r>
            <a:endParaRPr lang="es-ES_tradnl" kern="0" dirty="0"/>
          </a:p>
          <a:p>
            <a:pPr lvl="2"/>
            <a:endParaRPr lang="es-ES" kern="0" dirty="0">
              <a:hlinkClick r:id="" action="ppaction://noaction"/>
            </a:endParaRPr>
          </a:p>
          <a:p>
            <a:pPr lvl="2"/>
            <a:endParaRPr lang="es-ES" kern="0" dirty="0">
              <a:hlinkClick r:id="" action="ppaction://noaction"/>
            </a:endParaRPr>
          </a:p>
          <a:p>
            <a:pPr lvl="2"/>
            <a:endParaRPr lang="es-ES" kern="0" dirty="0">
              <a:hlinkClick r:id="" action="ppaction://noaction"/>
            </a:endParaRPr>
          </a:p>
          <a:p>
            <a:pPr lvl="2"/>
            <a:endParaRPr lang="es-ES" kern="0" dirty="0">
              <a:hlinkClick r:id="" action="ppaction://noaction"/>
            </a:endParaRPr>
          </a:p>
          <a:p>
            <a:pPr marL="0" indent="0">
              <a:buNone/>
            </a:pPr>
            <a:endParaRPr lang="es-ES" kern="0" dirty="0"/>
          </a:p>
        </p:txBody>
      </p:sp>
      <p:pic>
        <p:nvPicPr>
          <p:cNvPr id="4" name="Picture 3"/>
          <p:cNvPicPr>
            <a:picLocks noChangeAspect="1" noChangeArrowheads="1"/>
          </p:cNvPicPr>
          <p:nvPr/>
        </p:nvPicPr>
        <p:blipFill>
          <a:blip r:embed="rId5" cstate="print"/>
          <a:srcRect/>
          <a:stretch>
            <a:fillRect/>
          </a:stretch>
        </p:blipFill>
        <p:spPr bwMode="auto">
          <a:xfrm>
            <a:off x="6156176" y="3140968"/>
            <a:ext cx="2893091" cy="3600400"/>
          </a:xfrm>
          <a:prstGeom prst="rect">
            <a:avLst/>
          </a:prstGeom>
          <a:noFill/>
          <a:ln w="9525">
            <a:noFill/>
            <a:miter lim="800000"/>
            <a:headEnd/>
            <a:tailEnd/>
          </a:ln>
        </p:spPr>
      </p:pic>
    </p:spTree>
    <p:extLst>
      <p:ext uri="{BB962C8B-B14F-4D97-AF65-F5344CB8AC3E}">
        <p14:creationId xmlns:p14="http://schemas.microsoft.com/office/powerpoint/2010/main" val="3125496087"/>
      </p:ext>
    </p:extLst>
  </p:cSld>
  <p:clrMapOvr>
    <a:masterClrMapping/>
  </p:clrMapOvr>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3 Título"/>
          <p:cNvSpPr txBox="1">
            <a:spLocks/>
          </p:cNvSpPr>
          <p:nvPr/>
        </p:nvSpPr>
        <p:spPr>
          <a:xfrm>
            <a:off x="457200" y="274638"/>
            <a:ext cx="8507288" cy="1642194"/>
          </a:xfrm>
          <a:prstGeom prst="rect">
            <a:avLst/>
          </a:prstGeom>
        </p:spPr>
        <p:txBody>
          <a:bodyPr/>
          <a:lst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a:lstStyle>
          <a:p>
            <a:r>
              <a:rPr lang="es-ES_tradnl" kern="0" dirty="0"/>
              <a:t>Ejemplo 2</a:t>
            </a:r>
          </a:p>
          <a:p>
            <a:r>
              <a:rPr lang="es-ES_tradnl" kern="0" dirty="0"/>
              <a:t>Emulación del Video de Videojuegos de recreativas</a:t>
            </a:r>
            <a:endParaRPr lang="es-ES" kern="0" dirty="0"/>
          </a:p>
        </p:txBody>
      </p:sp>
      <p:pic>
        <p:nvPicPr>
          <p:cNvPr id="3" name="Picture 12" descr="http://4.bp.blogspot.com/_tbM-mvvvAuo/S4TPK5TWu0I/AAAAAAAADmg/OxO7dx-ifoM/s400/arcade-games-obsoleteblog.jpg"/>
          <p:cNvPicPr>
            <a:picLocks noChangeAspect="1" noChangeArrowheads="1"/>
          </p:cNvPicPr>
          <p:nvPr/>
        </p:nvPicPr>
        <p:blipFill>
          <a:blip r:embed="rId2" cstate="print"/>
          <a:srcRect/>
          <a:stretch>
            <a:fillRect/>
          </a:stretch>
        </p:blipFill>
        <p:spPr bwMode="auto">
          <a:xfrm>
            <a:off x="683568" y="2996952"/>
            <a:ext cx="3866201" cy="2880320"/>
          </a:xfrm>
          <a:prstGeom prst="rect">
            <a:avLst/>
          </a:prstGeom>
          <a:noFill/>
        </p:spPr>
      </p:pic>
      <p:pic>
        <p:nvPicPr>
          <p:cNvPr id="18434" name="Picture 2" descr="http://home.comcast.net/~jpittman2/pacman/lvl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064" y="2482551"/>
            <a:ext cx="3200400" cy="41148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8106873"/>
      </p:ext>
    </p:extLst>
  </p:cSld>
  <p:clrMapOvr>
    <a:masterClrMapping/>
  </p:clrMapOvr>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ES_tradnl" dirty="0"/>
              <a:t>CRT: generación de imágenes</a:t>
            </a:r>
            <a:endParaRPr lang="es-ES" dirty="0"/>
          </a:p>
        </p:txBody>
      </p:sp>
      <p:sp>
        <p:nvSpPr>
          <p:cNvPr id="5" name="4 Marcador de contenido"/>
          <p:cNvSpPr>
            <a:spLocks noGrp="1"/>
          </p:cNvSpPr>
          <p:nvPr>
            <p:ph idx="1"/>
          </p:nvPr>
        </p:nvSpPr>
        <p:spPr>
          <a:xfrm>
            <a:off x="467544" y="1556792"/>
            <a:ext cx="8676456" cy="1800200"/>
          </a:xfrm>
        </p:spPr>
        <p:txBody>
          <a:bodyPr/>
          <a:lstStyle/>
          <a:p>
            <a:r>
              <a:rPr lang="es-ES_tradnl" dirty="0"/>
              <a:t>Video progresivo</a:t>
            </a:r>
          </a:p>
          <a:p>
            <a:pPr lvl="1"/>
            <a:r>
              <a:rPr lang="es-ES_tradnl" dirty="0"/>
              <a:t>Un único barrido por </a:t>
            </a:r>
            <a:r>
              <a:rPr lang="es-ES_tradnl" i="1" dirty="0" err="1"/>
              <a:t>frame</a:t>
            </a:r>
            <a:endParaRPr lang="es-ES_tradnl" i="1" dirty="0"/>
          </a:p>
          <a:p>
            <a:pPr lvl="1"/>
            <a:r>
              <a:rPr lang="es-ES_tradnl" dirty="0"/>
              <a:t>Se usa en video digital</a:t>
            </a:r>
          </a:p>
          <a:p>
            <a:r>
              <a:rPr lang="es-ES_tradnl" dirty="0"/>
              <a:t>Video entrelazado (</a:t>
            </a:r>
            <a:r>
              <a:rPr lang="es-ES_tradnl" dirty="0" err="1"/>
              <a:t>Telefunken</a:t>
            </a:r>
            <a:r>
              <a:rPr lang="es-ES_tradnl" dirty="0"/>
              <a:t> 1930)</a:t>
            </a:r>
          </a:p>
          <a:p>
            <a:pPr marL="742950" lvl="2" indent="-342900"/>
            <a:r>
              <a:rPr lang="es-ES_tradnl" dirty="0"/>
              <a:t>Dos campos/</a:t>
            </a:r>
            <a:r>
              <a:rPr lang="es-ES_tradnl" dirty="0" err="1"/>
              <a:t>frame</a:t>
            </a:r>
            <a:r>
              <a:rPr lang="es-ES_tradnl" dirty="0"/>
              <a:t>: 1) líneas pares, 2) líneas impares</a:t>
            </a:r>
          </a:p>
          <a:p>
            <a:pPr marL="742950" lvl="2" indent="-342900"/>
            <a:r>
              <a:rPr lang="es-ES_tradnl" dirty="0"/>
              <a:t>Doble frecuencia refresco (#</a:t>
            </a:r>
            <a:r>
              <a:rPr lang="es-ES_tradnl" dirty="0" err="1"/>
              <a:t>frames</a:t>
            </a:r>
            <a:r>
              <a:rPr lang="es-ES_tradnl" dirty="0"/>
              <a:t>/</a:t>
            </a:r>
            <a:r>
              <a:rPr lang="es-ES_tradnl" dirty="0" err="1"/>
              <a:t>seg</a:t>
            </a:r>
            <a:r>
              <a:rPr lang="es-ES_tradnl" dirty="0"/>
              <a:t>)!!</a:t>
            </a:r>
          </a:p>
          <a:p>
            <a:pPr marL="742950" lvl="2" indent="-342900"/>
            <a:r>
              <a:rPr lang="es-ES_tradnl" dirty="0"/>
              <a:t>Cada campo en tiempo distinto </a:t>
            </a:r>
            <a:r>
              <a:rPr lang="es-ES_tradnl" dirty="0">
                <a:sym typeface="Wingdings" panose="05000000000000000000" pitchFamily="2" charset="2"/>
              </a:rPr>
              <a:t> mejor p</a:t>
            </a:r>
            <a:r>
              <a:rPr lang="es-ES_tradnl" dirty="0"/>
              <a:t>ercepción del movimiento, menor parpadeo</a:t>
            </a:r>
            <a:r>
              <a:rPr lang="es-ES_tradnl" i="1" dirty="0"/>
              <a:t> (</a:t>
            </a:r>
            <a:r>
              <a:rPr lang="es-ES_tradnl" i="1" dirty="0" err="1"/>
              <a:t>flickering</a:t>
            </a:r>
            <a:r>
              <a:rPr lang="es-ES_tradnl" i="1" dirty="0"/>
              <a:t>)</a:t>
            </a:r>
          </a:p>
          <a:p>
            <a:pPr marL="742950" lvl="2" indent="-342900"/>
            <a:r>
              <a:rPr lang="es-ES_tradnl" dirty="0"/>
              <a:t>Muy usado en video analógico (PAL, NTSC, SECAM)</a:t>
            </a:r>
          </a:p>
          <a:p>
            <a:r>
              <a:rPr lang="es-ES_tradnl" dirty="0" err="1"/>
              <a:t>Scanlines</a:t>
            </a:r>
            <a:r>
              <a:rPr lang="es-ES_tradnl" dirty="0"/>
              <a:t>: separación entre líneas de barrido en monitores CRT</a:t>
            </a:r>
          </a:p>
        </p:txBody>
      </p:sp>
      <p:pic>
        <p:nvPicPr>
          <p:cNvPr id="1741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7058" y="1344886"/>
            <a:ext cx="3324994" cy="19271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416" name="Picture 8" descr="http://upload.wikimedia.org/wikipedia/en/7/7d/InterlaceProgressive10hz.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55352" y="1483965"/>
            <a:ext cx="5073898" cy="16490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5069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17412"/>
                                        </p:tgtEl>
                                        <p:attrNameLst>
                                          <p:attrName>style.visibility</p:attrName>
                                        </p:attrNameLst>
                                      </p:cBhvr>
                                      <p:to>
                                        <p:strVal val="visible"/>
                                      </p:to>
                                    </p:set>
                                    <p:animEffect transition="in" filter="fade">
                                      <p:cBhvr>
                                        <p:cTn id="31" dur="1000"/>
                                        <p:tgtEl>
                                          <p:spTgt spid="17412"/>
                                        </p:tgtEl>
                                      </p:cBhvr>
                                    </p:animEffect>
                                    <p:anim calcmode="lin" valueType="num">
                                      <p:cBhvr>
                                        <p:cTn id="32" dur="1000" fill="hold"/>
                                        <p:tgtEl>
                                          <p:spTgt spid="17412"/>
                                        </p:tgtEl>
                                        <p:attrNameLst>
                                          <p:attrName>ppt_x</p:attrName>
                                        </p:attrNameLst>
                                      </p:cBhvr>
                                      <p:tavLst>
                                        <p:tav tm="0">
                                          <p:val>
                                            <p:strVal val="#ppt_x"/>
                                          </p:val>
                                        </p:tav>
                                        <p:tav tm="100000">
                                          <p:val>
                                            <p:strVal val="#ppt_x"/>
                                          </p:val>
                                        </p:tav>
                                      </p:tavLst>
                                    </p:anim>
                                    <p:anim calcmode="lin" valueType="num">
                                      <p:cBhvr>
                                        <p:cTn id="33" dur="1000" fill="hold"/>
                                        <p:tgtEl>
                                          <p:spTgt spid="17412"/>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nodeType="clickEffect">
                                  <p:stCondLst>
                                    <p:cond delay="0"/>
                                  </p:stCondLst>
                                  <p:childTnLst>
                                    <p:set>
                                      <p:cBhvr>
                                        <p:cTn id="37" dur="1" fill="hold">
                                          <p:stCondLst>
                                            <p:cond delay="0"/>
                                          </p:stCondLst>
                                        </p:cTn>
                                        <p:tgtEl>
                                          <p:spTgt spid="17416"/>
                                        </p:tgtEl>
                                        <p:attrNameLst>
                                          <p:attrName>style.visibility</p:attrName>
                                        </p:attrNameLst>
                                      </p:cBhvr>
                                      <p:to>
                                        <p:strVal val="visible"/>
                                      </p:to>
                                    </p:set>
                                    <p:animEffect transition="in" filter="fade">
                                      <p:cBhvr>
                                        <p:cTn id="38" dur="1000"/>
                                        <p:tgtEl>
                                          <p:spTgt spid="17416"/>
                                        </p:tgtEl>
                                      </p:cBhvr>
                                    </p:animEffect>
                                    <p:anim calcmode="lin" valueType="num">
                                      <p:cBhvr>
                                        <p:cTn id="39" dur="1000" fill="hold"/>
                                        <p:tgtEl>
                                          <p:spTgt spid="17416"/>
                                        </p:tgtEl>
                                        <p:attrNameLst>
                                          <p:attrName>ppt_x</p:attrName>
                                        </p:attrNameLst>
                                      </p:cBhvr>
                                      <p:tavLst>
                                        <p:tav tm="0">
                                          <p:val>
                                            <p:strVal val="#ppt_x"/>
                                          </p:val>
                                        </p:tav>
                                        <p:tav tm="100000">
                                          <p:val>
                                            <p:strVal val="#ppt_x"/>
                                          </p:val>
                                        </p:tav>
                                      </p:tavLst>
                                    </p:anim>
                                    <p:anim calcmode="lin" valueType="num">
                                      <p:cBhvr>
                                        <p:cTn id="40" dur="1000" fill="hold"/>
                                        <p:tgtEl>
                                          <p:spTgt spid="174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126714"/>
            <a:ext cx="7932737" cy="4905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descr="File:Deinterlaced vs interlaced image.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419871" y="3284984"/>
            <a:ext cx="5509421" cy="3195464"/>
          </a:xfrm>
          <a:prstGeom prst="rect">
            <a:avLst/>
          </a:prstGeom>
          <a:noFill/>
          <a:extLst>
            <a:ext uri="{909E8E84-426E-40DD-AFC4-6F175D3DCCD1}">
              <a14:hiddenFill xmlns:a14="http://schemas.microsoft.com/office/drawing/2010/main">
                <a:solidFill>
                  <a:srgbClr val="FFFFFF"/>
                </a:solidFill>
              </a14:hiddenFill>
            </a:ext>
          </a:extLst>
        </p:spPr>
      </p:pic>
      <p:sp>
        <p:nvSpPr>
          <p:cNvPr id="4" name="3 Título"/>
          <p:cNvSpPr txBox="1">
            <a:spLocks/>
          </p:cNvSpPr>
          <p:nvPr/>
        </p:nvSpPr>
        <p:spPr>
          <a:xfrm>
            <a:off x="457200" y="274638"/>
            <a:ext cx="8229600" cy="1143000"/>
          </a:xfrm>
          <a:prstGeom prst="rect">
            <a:avLst/>
          </a:prstGeom>
        </p:spPr>
        <p:txBody>
          <a:bodyPr/>
          <a:lst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a:lstStyle>
          <a:p>
            <a:r>
              <a:rPr lang="es-ES_tradnl" kern="0" dirty="0"/>
              <a:t>CRT: video entrelazado</a:t>
            </a:r>
            <a:endParaRPr lang="es-ES" kern="0" dirty="0"/>
          </a:p>
        </p:txBody>
      </p:sp>
    </p:spTree>
    <p:extLst>
      <p:ext uri="{BB962C8B-B14F-4D97-AF65-F5344CB8AC3E}">
        <p14:creationId xmlns:p14="http://schemas.microsoft.com/office/powerpoint/2010/main" val="3297253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3 Título"/>
          <p:cNvSpPr txBox="1">
            <a:spLocks/>
          </p:cNvSpPr>
          <p:nvPr/>
        </p:nvSpPr>
        <p:spPr>
          <a:xfrm>
            <a:off x="457200" y="274638"/>
            <a:ext cx="8229600" cy="1143000"/>
          </a:xfrm>
          <a:prstGeom prst="rect">
            <a:avLst/>
          </a:prstGeom>
        </p:spPr>
        <p:txBody>
          <a:bodyPr/>
          <a:lst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a:lstStyle>
          <a:p>
            <a:r>
              <a:rPr lang="es-ES_tradnl" kern="0" dirty="0"/>
              <a:t>Monitores recreativas</a:t>
            </a:r>
            <a:endParaRPr lang="es-ES" kern="0" dirty="0"/>
          </a:p>
        </p:txBody>
      </p:sp>
      <p:sp>
        <p:nvSpPr>
          <p:cNvPr id="3" name="4 Marcador de contenido"/>
          <p:cNvSpPr txBox="1">
            <a:spLocks/>
          </p:cNvSpPr>
          <p:nvPr/>
        </p:nvSpPr>
        <p:spPr bwMode="auto">
          <a:xfrm>
            <a:off x="432048" y="1340768"/>
            <a:ext cx="8676456" cy="711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hlink"/>
              </a:buClr>
              <a:buFont typeface="Wingdings" pitchFamily="2" charset="2"/>
              <a:buBlip>
                <a:blip r:embed="rId2"/>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5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Blip>
                <a:blip r:embed="rId2"/>
              </a:buBlip>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folHlink"/>
              </a:buClr>
              <a:buSzPct val="5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9pPr>
          </a:lstStyle>
          <a:p>
            <a:r>
              <a:rPr lang="es-ES_tradnl" kern="0" dirty="0"/>
              <a:t>Los gráficos de videojuegos se diseñaron pensando en que se verían con </a:t>
            </a:r>
            <a:r>
              <a:rPr lang="es-ES_tradnl" kern="0" dirty="0" err="1"/>
              <a:t>scanlines</a:t>
            </a:r>
            <a:r>
              <a:rPr lang="es-ES_tradnl" kern="0" dirty="0"/>
              <a:t>!!</a:t>
            </a:r>
          </a:p>
        </p:txBody>
      </p:sp>
      <p:pic>
        <p:nvPicPr>
          <p:cNvPr id="4" name="Picture 4" descr="http://img715.imageshack.us/img715/3847/img1563o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64206" y="2636912"/>
            <a:ext cx="4762500" cy="3552825"/>
          </a:xfrm>
          <a:prstGeom prst="rect">
            <a:avLst/>
          </a:prstGeom>
          <a:noFill/>
          <a:extLst>
            <a:ext uri="{909E8E84-426E-40DD-AFC4-6F175D3DCCD1}">
              <a14:hiddenFill xmlns:a14="http://schemas.microsoft.com/office/drawing/2010/main">
                <a:solidFill>
                  <a:srgbClr val="FFFFFF"/>
                </a:solidFill>
              </a14:hiddenFill>
            </a:ext>
          </a:extLst>
        </p:spPr>
      </p:pic>
      <p:sp>
        <p:nvSpPr>
          <p:cNvPr id="5" name="4 Marcador de contenido"/>
          <p:cNvSpPr txBox="1">
            <a:spLocks/>
          </p:cNvSpPr>
          <p:nvPr/>
        </p:nvSpPr>
        <p:spPr bwMode="auto">
          <a:xfrm>
            <a:off x="425152" y="2659284"/>
            <a:ext cx="8676456" cy="3027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hlink"/>
              </a:buClr>
              <a:buFont typeface="Wingdings" pitchFamily="2" charset="2"/>
              <a:buBlip>
                <a:blip r:embed="rId2"/>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5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Blip>
                <a:blip r:embed="rId2"/>
              </a:buBlip>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folHlink"/>
              </a:buClr>
              <a:buSzPct val="5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9pPr>
          </a:lstStyle>
          <a:p>
            <a:r>
              <a:rPr lang="es-ES_tradnl" kern="0" dirty="0"/>
              <a:t>Monitor </a:t>
            </a:r>
            <a:r>
              <a:rPr lang="es-ES_tradnl" kern="0" dirty="0" err="1"/>
              <a:t>arcade</a:t>
            </a:r>
            <a:r>
              <a:rPr lang="es-ES_tradnl" kern="0" dirty="0"/>
              <a:t> vs. TV CRT vs. Monitor plano</a:t>
            </a:r>
          </a:p>
          <a:p>
            <a:pPr lvl="1"/>
            <a:r>
              <a:rPr lang="es-ES_tradnl" kern="0" dirty="0"/>
              <a:t>Monitor </a:t>
            </a:r>
            <a:r>
              <a:rPr lang="es-ES_tradnl" kern="0" dirty="0" err="1"/>
              <a:t>arcade</a:t>
            </a:r>
            <a:endParaRPr lang="es-ES_tradnl" kern="0" dirty="0"/>
          </a:p>
          <a:p>
            <a:pPr lvl="2"/>
            <a:r>
              <a:rPr lang="es-ES_tradnl" kern="0" dirty="0"/>
              <a:t>F. horizontal 15khz, vertical 60Hz (PAL), resol. baja (ej. 320x240), video entrelazado (</a:t>
            </a:r>
            <a:r>
              <a:rPr lang="es-ES_tradnl" kern="0" dirty="0" err="1"/>
              <a:t>scanlines</a:t>
            </a:r>
            <a:r>
              <a:rPr lang="es-ES_tradnl" kern="0" dirty="0"/>
              <a:t>)</a:t>
            </a:r>
          </a:p>
          <a:p>
            <a:pPr lvl="1"/>
            <a:r>
              <a:rPr lang="es-ES_tradnl" kern="0" dirty="0"/>
              <a:t>TV CRT</a:t>
            </a:r>
          </a:p>
          <a:p>
            <a:pPr lvl="2"/>
            <a:r>
              <a:rPr lang="es-ES_tradnl" kern="0" dirty="0"/>
              <a:t>muy parecido, distintas entradas video</a:t>
            </a:r>
          </a:p>
          <a:p>
            <a:pPr lvl="1"/>
            <a:r>
              <a:rPr lang="es-ES_tradnl" kern="0" dirty="0"/>
              <a:t>Monitor LCD, plasma, TFT, LED</a:t>
            </a:r>
          </a:p>
          <a:p>
            <a:pPr lvl="2"/>
            <a:r>
              <a:rPr lang="es-ES_tradnl" kern="0" dirty="0"/>
              <a:t>F. 31Khz, 60Hz, mayor resolución, video progresivo (sin </a:t>
            </a:r>
            <a:r>
              <a:rPr lang="es-ES_tradnl" kern="0" dirty="0" err="1"/>
              <a:t>scanlines</a:t>
            </a:r>
            <a:r>
              <a:rPr lang="es-ES_tradnl" kern="0" dirty="0"/>
              <a:t>) </a:t>
            </a:r>
          </a:p>
          <a:p>
            <a:endParaRPr lang="es-ES_tradnl" kern="0" dirty="0"/>
          </a:p>
        </p:txBody>
      </p:sp>
    </p:spTree>
    <p:extLst>
      <p:ext uri="{BB962C8B-B14F-4D97-AF65-F5344CB8AC3E}">
        <p14:creationId xmlns:p14="http://schemas.microsoft.com/office/powerpoint/2010/main" val="3612671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980728"/>
            <a:ext cx="7620000" cy="5695950"/>
          </a:xfrm>
          <a:prstGeom prst="rect">
            <a:avLst/>
          </a:prstGeom>
          <a:noFill/>
          <a:extLst>
            <a:ext uri="{909E8E84-426E-40DD-AFC4-6F175D3DCCD1}">
              <a14:hiddenFill xmlns:a14="http://schemas.microsoft.com/office/drawing/2010/main">
                <a:solidFill>
                  <a:srgbClr val="FFFFFF"/>
                </a:solidFill>
              </a14:hiddenFill>
            </a:ext>
          </a:extLst>
        </p:spPr>
      </p:pic>
      <p:sp>
        <p:nvSpPr>
          <p:cNvPr id="4" name="3 Título"/>
          <p:cNvSpPr>
            <a:spLocks noGrp="1"/>
          </p:cNvSpPr>
          <p:nvPr>
            <p:ph type="title"/>
          </p:nvPr>
        </p:nvSpPr>
        <p:spPr>
          <a:xfrm>
            <a:off x="395536" y="11239"/>
            <a:ext cx="8229600" cy="1143000"/>
          </a:xfrm>
        </p:spPr>
        <p:txBody>
          <a:bodyPr/>
          <a:lstStyle/>
          <a:p>
            <a:r>
              <a:rPr lang="es-ES_tradnl" dirty="0"/>
              <a:t>Sin </a:t>
            </a:r>
            <a:r>
              <a:rPr lang="es-ES_tradnl" dirty="0" err="1"/>
              <a:t>scanlines</a:t>
            </a:r>
            <a:endParaRPr lang="es-ES" dirty="0"/>
          </a:p>
        </p:txBody>
      </p:sp>
    </p:spTree>
    <p:extLst>
      <p:ext uri="{BB962C8B-B14F-4D97-AF65-F5344CB8AC3E}">
        <p14:creationId xmlns:p14="http://schemas.microsoft.com/office/powerpoint/2010/main" val="3796228374"/>
      </p:ext>
    </p:extLst>
  </p:cSld>
  <p:clrMapOvr>
    <a:masterClrMapping/>
  </p:clrMapOvr>
</p:sld>
</file>

<file path=ppt/slides/slide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0"/>
            <a:ext cx="8229600" cy="1143000"/>
          </a:xfrm>
        </p:spPr>
        <p:txBody>
          <a:bodyPr/>
          <a:lstStyle/>
          <a:p>
            <a:r>
              <a:rPr lang="es-ES_tradnl" dirty="0" err="1"/>
              <a:t>Scanlines</a:t>
            </a:r>
            <a:r>
              <a:rPr lang="es-ES_tradnl" dirty="0"/>
              <a:t> entrada VGA-RGB </a:t>
            </a:r>
            <a:endParaRPr lang="es-ES" dirty="0"/>
          </a:p>
        </p:txBody>
      </p:sp>
      <p:pic>
        <p:nvPicPr>
          <p:cNvPr id="12290" name="Picture 2" descr="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980728"/>
            <a:ext cx="7620000" cy="5695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0766351"/>
      </p:ext>
    </p:extLst>
  </p:cSld>
  <p:clrMapOvr>
    <a:masterClrMapping/>
  </p:clrMapOvr>
</p:sld>
</file>

<file path=ppt/slides/slide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Solución para </a:t>
            </a:r>
            <a:r>
              <a:rPr lang="es-ES_tradnl" dirty="0" err="1"/>
              <a:t>scanlines</a:t>
            </a:r>
            <a:endParaRPr lang="es-ES" dirty="0"/>
          </a:p>
        </p:txBody>
      </p:sp>
      <p:sp>
        <p:nvSpPr>
          <p:cNvPr id="3" name="2 Marcador de contenido"/>
          <p:cNvSpPr>
            <a:spLocks noGrp="1"/>
          </p:cNvSpPr>
          <p:nvPr>
            <p:ph idx="1"/>
          </p:nvPr>
        </p:nvSpPr>
        <p:spPr>
          <a:xfrm>
            <a:off x="457200" y="1600200"/>
            <a:ext cx="5482952" cy="4533900"/>
          </a:xfrm>
        </p:spPr>
        <p:txBody>
          <a:bodyPr/>
          <a:lstStyle/>
          <a:p>
            <a:r>
              <a:rPr lang="es-ES_tradnl" dirty="0"/>
              <a:t>Usar tarjetas de video a 15Khz</a:t>
            </a:r>
          </a:p>
          <a:p>
            <a:endParaRPr lang="es-ES_tradnl" dirty="0"/>
          </a:p>
          <a:p>
            <a:r>
              <a:rPr lang="es-ES_tradnl" dirty="0"/>
              <a:t>Emular </a:t>
            </a:r>
            <a:r>
              <a:rPr lang="es-ES_tradnl" dirty="0" err="1"/>
              <a:t>scanlines</a:t>
            </a:r>
            <a:r>
              <a:rPr lang="es-ES_tradnl" dirty="0"/>
              <a:t> por software</a:t>
            </a:r>
          </a:p>
          <a:p>
            <a:endParaRPr lang="es-ES_tradnl" dirty="0"/>
          </a:p>
          <a:p>
            <a:r>
              <a:rPr lang="es-ES_tradnl" dirty="0"/>
              <a:t>Utilizar hardware externo especializado</a:t>
            </a:r>
          </a:p>
          <a:p>
            <a:pPr lvl="1"/>
            <a:r>
              <a:rPr lang="es-ES_tradnl" dirty="0"/>
              <a:t>SLG 3000</a:t>
            </a:r>
            <a:endParaRPr lang="es-ES" dirty="0"/>
          </a:p>
          <a:p>
            <a:endParaRPr lang="es-ES" dirty="0"/>
          </a:p>
        </p:txBody>
      </p:sp>
      <p:pic>
        <p:nvPicPr>
          <p:cNvPr id="11268" name="Picture 4" descr="http://www.ultimarc.com/images/ArcadeVGA_top.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97234" y="1628799"/>
            <a:ext cx="3566433" cy="2520281"/>
          </a:xfrm>
          <a:prstGeom prst="rect">
            <a:avLst/>
          </a:prstGeom>
          <a:noFill/>
          <a:extLst>
            <a:ext uri="{909E8E84-426E-40DD-AFC4-6F175D3DCCD1}">
              <a14:hiddenFill xmlns:a14="http://schemas.microsoft.com/office/drawing/2010/main">
                <a:solidFill>
                  <a:srgbClr val="FFFFFF"/>
                </a:solidFill>
              </a14:hiddenFill>
            </a:ext>
          </a:extLst>
        </p:spPr>
      </p:pic>
      <p:pic>
        <p:nvPicPr>
          <p:cNvPr id="11266" name="Picture 2" descr="http://img153.imageshack.us/img153/1323/scanb.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2080" y="1858898"/>
            <a:ext cx="3886360" cy="322628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http://1.bp.blogspot.com/-AHF2j18bkAY/TbbKchwmPbI/AAAAAAAABYc/Vu62olxo9og/s400/slg-3000-scanline-generator-1303508969.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12160" y="4777680"/>
            <a:ext cx="2664296" cy="19182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6757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1268"/>
                                        </p:tgtEl>
                                        <p:attrNameLst>
                                          <p:attrName>style.visibility</p:attrName>
                                        </p:attrNameLst>
                                      </p:cBhvr>
                                      <p:to>
                                        <p:strVal val="visible"/>
                                      </p:to>
                                    </p:set>
                                    <p:animEffect transition="in" filter="fade">
                                      <p:cBhvr>
                                        <p:cTn id="7" dur="1000"/>
                                        <p:tgtEl>
                                          <p:spTgt spid="11268"/>
                                        </p:tgtEl>
                                      </p:cBhvr>
                                    </p:animEffect>
                                    <p:anim calcmode="lin" valueType="num">
                                      <p:cBhvr>
                                        <p:cTn id="8" dur="1000" fill="hold"/>
                                        <p:tgtEl>
                                          <p:spTgt spid="11268"/>
                                        </p:tgtEl>
                                        <p:attrNameLst>
                                          <p:attrName>ppt_x</p:attrName>
                                        </p:attrNameLst>
                                      </p:cBhvr>
                                      <p:tavLst>
                                        <p:tav tm="0">
                                          <p:val>
                                            <p:strVal val="#ppt_x"/>
                                          </p:val>
                                        </p:tav>
                                        <p:tav tm="100000">
                                          <p:val>
                                            <p:strVal val="#ppt_x"/>
                                          </p:val>
                                        </p:tav>
                                      </p:tavLst>
                                    </p:anim>
                                    <p:anim calcmode="lin" valueType="num">
                                      <p:cBhvr>
                                        <p:cTn id="9" dur="1000" fill="hold"/>
                                        <p:tgtEl>
                                          <p:spTgt spid="1126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1266"/>
                                        </p:tgtEl>
                                        <p:attrNameLst>
                                          <p:attrName>style.visibility</p:attrName>
                                        </p:attrNameLst>
                                      </p:cBhvr>
                                      <p:to>
                                        <p:strVal val="visible"/>
                                      </p:to>
                                    </p:set>
                                    <p:animEffect transition="in" filter="fade">
                                      <p:cBhvr>
                                        <p:cTn id="14" dur="1000"/>
                                        <p:tgtEl>
                                          <p:spTgt spid="11266"/>
                                        </p:tgtEl>
                                      </p:cBhvr>
                                    </p:animEffect>
                                    <p:anim calcmode="lin" valueType="num">
                                      <p:cBhvr>
                                        <p:cTn id="15" dur="1000" fill="hold"/>
                                        <p:tgtEl>
                                          <p:spTgt spid="11266"/>
                                        </p:tgtEl>
                                        <p:attrNameLst>
                                          <p:attrName>ppt_x</p:attrName>
                                        </p:attrNameLst>
                                      </p:cBhvr>
                                      <p:tavLst>
                                        <p:tav tm="0">
                                          <p:val>
                                            <p:strVal val="#ppt_x"/>
                                          </p:val>
                                        </p:tav>
                                        <p:tav tm="100000">
                                          <p:val>
                                            <p:strVal val="#ppt_x"/>
                                          </p:val>
                                        </p:tav>
                                      </p:tavLst>
                                    </p:anim>
                                    <p:anim calcmode="lin" valueType="num">
                                      <p:cBhvr>
                                        <p:cTn id="16" dur="1000" fill="hold"/>
                                        <p:tgtEl>
                                          <p:spTgt spid="1126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441214"/>
            <a:ext cx="9144000" cy="60646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58835847"/>
      </p:ext>
    </p:extLst>
  </p:cSld>
  <p:clrMapOvr>
    <a:masterClrMapping/>
  </p:clrMapOvr>
</p:sld>
</file>

<file path=ppt/slides/slide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8002"/>
            <a:ext cx="8894823" cy="68499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43093496"/>
      </p:ext>
    </p:extLst>
  </p:cSld>
  <p:clrMapOvr>
    <a:masterClrMapping/>
  </p:clrMapOvr>
</p:sld>
</file>

<file path=ppt/slides/slide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76672"/>
            <a:ext cx="9133660" cy="62646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81198138"/>
      </p:ext>
    </p:extLst>
  </p:cSld>
  <p:clrMapOvr>
    <a:masterClrMapping/>
  </p:clrMapOvr>
</p:sld>
</file>

<file path=ppt/slides/slide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img19.imageshack.us/img19/464/arcaderetrooutru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548680"/>
            <a:ext cx="7620000" cy="571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1281517"/>
      </p:ext>
    </p:extLst>
  </p:cSld>
  <p:clrMapOvr>
    <a:masterClrMapping/>
  </p:clrMapOvr>
</p:sld>
</file>

<file path=ppt/slides/slide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http://img22.imageshack.us/img22/489/arcadeelapheoutru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522312"/>
            <a:ext cx="7620000" cy="571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8228838"/>
      </p:ext>
    </p:extLst>
  </p:cSld>
  <p:clrMapOvr>
    <a:masterClrMapping/>
  </p:clrMapOvr>
</p:sld>
</file>

<file path=ppt/slides/slide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Emulación del hardware: problemas</a:t>
            </a:r>
            <a:endParaRPr lang="es-ES" dirty="0"/>
          </a:p>
        </p:txBody>
      </p:sp>
      <p:sp>
        <p:nvSpPr>
          <p:cNvPr id="3" name="2 Marcador de contenido"/>
          <p:cNvSpPr>
            <a:spLocks noGrp="1"/>
          </p:cNvSpPr>
          <p:nvPr>
            <p:ph idx="1"/>
          </p:nvPr>
        </p:nvSpPr>
        <p:spPr/>
        <p:txBody>
          <a:bodyPr/>
          <a:lstStyle/>
          <a:p>
            <a:r>
              <a:rPr lang="es-ES_tradnl" sz="3600" dirty="0"/>
              <a:t>Falta de documentación (!!!)</a:t>
            </a:r>
          </a:p>
          <a:p>
            <a:r>
              <a:rPr lang="es-ES_tradnl" sz="3600" dirty="0"/>
              <a:t>Hace falta utilizar un hardware igual o mejor</a:t>
            </a:r>
          </a:p>
          <a:p>
            <a:pPr lvl="1"/>
            <a:r>
              <a:rPr lang="es-ES_tradnl" dirty="0"/>
              <a:t>En el host se ejecuta por software lo que se hacía por hardware en el sistema emulado</a:t>
            </a:r>
          </a:p>
          <a:p>
            <a:r>
              <a:rPr lang="es-ES_tradnl" sz="3600" dirty="0"/>
              <a:t>Dificultad de replicar ciertos elementos físicos</a:t>
            </a:r>
          </a:p>
          <a:p>
            <a:pPr lvl="1"/>
            <a:r>
              <a:rPr lang="es-ES_tradnl" sz="3200" dirty="0"/>
              <a:t>Construcción de ciertos periféricos</a:t>
            </a:r>
          </a:p>
        </p:txBody>
      </p:sp>
    </p:spTree>
    <p:extLst>
      <p:ext uri="{BB962C8B-B14F-4D97-AF65-F5344CB8AC3E}">
        <p14:creationId xmlns:p14="http://schemas.microsoft.com/office/powerpoint/2010/main" val="1936269920"/>
      </p:ext>
    </p:extLst>
  </p:cSld>
  <p:clrMapOvr>
    <a:masterClrMapping/>
  </p:clrMapOvr>
</p:sld>
</file>

<file path=ppt/slides/slide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51520" y="260648"/>
            <a:ext cx="8712968" cy="1143000"/>
          </a:xfrm>
        </p:spPr>
        <p:txBody>
          <a:bodyPr/>
          <a:lstStyle/>
          <a:p>
            <a:r>
              <a:rPr lang="es-ES_tradnl" dirty="0"/>
              <a:t>Emulación del software y datos??</a:t>
            </a:r>
            <a:endParaRPr lang="es-ES" dirty="0"/>
          </a:p>
        </p:txBody>
      </p:sp>
      <p:sp>
        <p:nvSpPr>
          <p:cNvPr id="3" name="2 Marcador de contenido"/>
          <p:cNvSpPr>
            <a:spLocks noGrp="1"/>
          </p:cNvSpPr>
          <p:nvPr>
            <p:ph idx="1"/>
          </p:nvPr>
        </p:nvSpPr>
        <p:spPr>
          <a:xfrm>
            <a:off x="467544" y="2098175"/>
            <a:ext cx="7452828" cy="4533900"/>
          </a:xfrm>
        </p:spPr>
        <p:txBody>
          <a:bodyPr/>
          <a:lstStyle/>
          <a:p>
            <a:r>
              <a:rPr lang="es-ES_tradnl" dirty="0"/>
              <a:t>Programas</a:t>
            </a:r>
          </a:p>
          <a:p>
            <a:pPr lvl="1"/>
            <a:r>
              <a:rPr lang="es-ES_tradnl" dirty="0"/>
              <a:t>SO + aplicaciones</a:t>
            </a:r>
          </a:p>
          <a:p>
            <a:r>
              <a:rPr lang="es-ES_tradnl" dirty="0"/>
              <a:t>Datos</a:t>
            </a:r>
          </a:p>
          <a:p>
            <a:pPr lvl="1"/>
            <a:r>
              <a:rPr lang="es-ES_tradnl" dirty="0"/>
              <a:t>Generales, gráficos, sonidos</a:t>
            </a:r>
          </a:p>
          <a:p>
            <a:r>
              <a:rPr lang="es-ES_tradnl" u="sng" dirty="0"/>
              <a:t>Usar el software original directamente!!</a:t>
            </a:r>
          </a:p>
          <a:p>
            <a:pPr lvl="1"/>
            <a:r>
              <a:rPr lang="es-ES_tradnl" dirty="0"/>
              <a:t>Tenemos el hardware soporte emulado</a:t>
            </a:r>
          </a:p>
          <a:p>
            <a:pPr lvl="1"/>
            <a:r>
              <a:rPr lang="es-ES_tradnl" dirty="0"/>
              <a:t>Es la clave para reproducir el </a:t>
            </a:r>
            <a:r>
              <a:rPr lang="es-ES_tradnl" u="sng" dirty="0"/>
              <a:t>mismo </a:t>
            </a:r>
            <a:r>
              <a:rPr lang="es-ES_tradnl" u="sng" dirty="0">
                <a:effectLst>
                  <a:outerShdw blurRad="38100" dist="38100" dir="2700000" algn="tl">
                    <a:srgbClr val="000000">
                      <a:alpha val="43137"/>
                    </a:srgbClr>
                  </a:outerShdw>
                </a:effectLst>
              </a:rPr>
              <a:t>comportamiento (=emular)</a:t>
            </a:r>
          </a:p>
          <a:p>
            <a:endParaRPr lang="es-ES" dirty="0"/>
          </a:p>
        </p:txBody>
      </p:sp>
      <p:pic>
        <p:nvPicPr>
          <p:cNvPr id="6146" name="Picture 2" descr="https://community.emc.com/servlet/JiveServlet/showImage/38-3550-31180/computer-storage-unit-measurement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888940"/>
            <a:ext cx="2520280" cy="2520280"/>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http://www.ewart.org.uk/it/hardware/storage/flopp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21996" y="1412776"/>
            <a:ext cx="1714500" cy="1371601"/>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http://upload.wikimedia.org/wikipedia/commons/6/64/Magnetic-tape_hg.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688124" y="1416225"/>
            <a:ext cx="1368152" cy="1368152"/>
          </a:xfrm>
          <a:prstGeom prst="rect">
            <a:avLst/>
          </a:prstGeom>
          <a:noFill/>
          <a:extLst>
            <a:ext uri="{909E8E84-426E-40DD-AFC4-6F175D3DCCD1}">
              <a14:hiddenFill xmlns:a14="http://schemas.microsoft.com/office/drawing/2010/main">
                <a:solidFill>
                  <a:srgbClr val="FFFFFF"/>
                </a:solidFill>
              </a14:hiddenFill>
            </a:ext>
          </a:extLst>
        </p:spPr>
      </p:pic>
      <p:pic>
        <p:nvPicPr>
          <p:cNvPr id="6154" name="Picture 10" descr="http://www.forcedperfect.net/hardware/cards/applempegmediasystem/images/applempegmediasystem-rom.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858666" y="1529221"/>
            <a:ext cx="1709133" cy="11387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3420705"/>
      </p:ext>
    </p:extLst>
  </p:cSld>
  <p:clrMapOvr>
    <a:masterClrMapping/>
  </p:clrMapOvr>
</p:sld>
</file>

<file path=ppt/slides/slide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“Emulación” software + datos: problemas</a:t>
            </a:r>
            <a:endParaRPr lang="es-ES" dirty="0"/>
          </a:p>
        </p:txBody>
      </p:sp>
      <p:sp>
        <p:nvSpPr>
          <p:cNvPr id="3" name="2 Marcador de contenido"/>
          <p:cNvSpPr>
            <a:spLocks noGrp="1"/>
          </p:cNvSpPr>
          <p:nvPr>
            <p:ph idx="1"/>
          </p:nvPr>
        </p:nvSpPr>
        <p:spPr>
          <a:xfrm>
            <a:off x="457200" y="1600200"/>
            <a:ext cx="8686800" cy="3773016"/>
          </a:xfrm>
        </p:spPr>
        <p:txBody>
          <a:bodyPr/>
          <a:lstStyle/>
          <a:p>
            <a:r>
              <a:rPr lang="es-ES_tradnl" dirty="0"/>
              <a:t>Extraer los datos de los soportes </a:t>
            </a:r>
          </a:p>
          <a:p>
            <a:pPr lvl="1"/>
            <a:r>
              <a:rPr lang="es-ES_tradnl" dirty="0"/>
              <a:t>Lectura de soportes legados</a:t>
            </a:r>
          </a:p>
          <a:p>
            <a:pPr lvl="1"/>
            <a:r>
              <a:rPr lang="es-ES_tradnl" dirty="0"/>
              <a:t>Protecciones</a:t>
            </a:r>
          </a:p>
          <a:p>
            <a:r>
              <a:rPr lang="es-ES_tradnl" dirty="0"/>
              <a:t>Falta de documentación</a:t>
            </a:r>
          </a:p>
          <a:p>
            <a:pPr lvl="1"/>
            <a:r>
              <a:rPr lang="es-ES_tradnl" dirty="0"/>
              <a:t>Claves de acceso</a:t>
            </a:r>
          </a:p>
          <a:p>
            <a:pPr lvl="1"/>
            <a:r>
              <a:rPr lang="es-ES_tradnl" dirty="0"/>
              <a:t>Procedimientos de uso desconocidos</a:t>
            </a:r>
          </a:p>
          <a:p>
            <a:pPr lvl="1"/>
            <a:r>
              <a:rPr lang="es-ES_tradnl" dirty="0"/>
              <a:t>Elementos hardware no documentados (llaves)</a:t>
            </a:r>
          </a:p>
          <a:p>
            <a:endParaRPr lang="es-ES_tradnl" dirty="0"/>
          </a:p>
          <a:p>
            <a:endParaRPr lang="es-ES" dirty="0"/>
          </a:p>
        </p:txBody>
      </p:sp>
      <p:pic>
        <p:nvPicPr>
          <p:cNvPr id="3074" name="Picture 2" descr="http://photos1.blogger.com/blogger/4014/1484/1600/shk.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5373216"/>
            <a:ext cx="2952328" cy="1397743"/>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us.123rf.com/400wm/400/400/olivier26/olivier261103/olivier26110300014/9152050-username-and-password-plus-login-button-for-secured-access-image-over-black-background-red-led-is-li.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3848" y="5373216"/>
            <a:ext cx="1913867" cy="143540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http://laamc.files.wordpress.com/2010/01/magnetic_tape.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739" y="5373216"/>
            <a:ext cx="1897029" cy="14248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1524869"/>
      </p:ext>
    </p:extLst>
  </p:cSld>
  <p:clrMapOvr>
    <a:masterClrMapping/>
  </p:clrMapOvr>
</p:sld>
</file>

<file path=ppt/slides/slide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Caso especial:</a:t>
            </a:r>
            <a:br>
              <a:rPr lang="es-ES_tradnl" dirty="0"/>
            </a:br>
            <a:r>
              <a:rPr lang="es-ES_tradnl" dirty="0"/>
              <a:t>Sistema hardware (sin software)</a:t>
            </a:r>
            <a:endParaRPr lang="es-ES" dirty="0"/>
          </a:p>
        </p:txBody>
      </p:sp>
      <p:sp>
        <p:nvSpPr>
          <p:cNvPr id="3" name="2 Marcador de contenido"/>
          <p:cNvSpPr>
            <a:spLocks noGrp="1"/>
          </p:cNvSpPr>
          <p:nvPr>
            <p:ph idx="1"/>
          </p:nvPr>
        </p:nvSpPr>
        <p:spPr>
          <a:xfrm>
            <a:off x="457200" y="1600200"/>
            <a:ext cx="8229600" cy="5141168"/>
          </a:xfrm>
        </p:spPr>
        <p:txBody>
          <a:bodyPr/>
          <a:lstStyle/>
          <a:p>
            <a:r>
              <a:rPr lang="es-ES_tradnl" dirty="0"/>
              <a:t>Cuando la lógica del programa esta cableada</a:t>
            </a:r>
          </a:p>
          <a:p>
            <a:r>
              <a:rPr lang="es-ES_tradnl" dirty="0"/>
              <a:t>Arquitecturas de lógica discreta (sin CPU ni ROM!!)</a:t>
            </a:r>
          </a:p>
          <a:p>
            <a:pPr lvl="1"/>
            <a:r>
              <a:rPr lang="es-ES_tradnl" dirty="0"/>
              <a:t>Ejemplos: primeros ordenadores y recreativas</a:t>
            </a:r>
          </a:p>
          <a:p>
            <a:pPr lvl="1"/>
            <a:r>
              <a:rPr lang="es-ES_tradnl" dirty="0"/>
              <a:t>Habría que emular cada componente electrónico usado</a:t>
            </a:r>
            <a:endParaRPr lang="es-ES" dirty="0"/>
          </a:p>
          <a:p>
            <a:pPr lvl="1"/>
            <a:r>
              <a:rPr lang="es-ES_tradnl" dirty="0"/>
              <a:t>No hay un programa que se cargue de una ROM ni una CPU que lo ejecute</a:t>
            </a:r>
          </a:p>
          <a:p>
            <a:pPr lvl="1"/>
            <a:r>
              <a:rPr lang="es-ES_tradnl" dirty="0"/>
              <a:t>El programa no existe en binario!!</a:t>
            </a:r>
          </a:p>
          <a:p>
            <a:endParaRPr lang="es-ES" dirty="0"/>
          </a:p>
        </p:txBody>
      </p:sp>
    </p:spTree>
    <p:extLst>
      <p:ext uri="{BB962C8B-B14F-4D97-AF65-F5344CB8AC3E}">
        <p14:creationId xmlns:p14="http://schemas.microsoft.com/office/powerpoint/2010/main" val="3332746842"/>
      </p:ext>
    </p:extLst>
  </p:cSld>
  <p:clrMapOvr>
    <a:masterClrMapping/>
  </p:clrMapOvr>
</p:sld>
</file>

<file path=ppt/slides/slide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620688"/>
            <a:ext cx="8510660" cy="3600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389" name="Picture 5" descr="http://users.monash.edu.au/~ralphk/thumb.imgp2931-b7800.jpg"/>
          <p:cNvPicPr>
            <a:picLocks noChangeAspect="1" noChangeArrowheads="1"/>
          </p:cNvPicPr>
          <p:nvPr/>
        </p:nvPicPr>
        <p:blipFill rotWithShape="1">
          <a:blip r:embed="rId3">
            <a:extLst>
              <a:ext uri="{28A0092B-C50C-407E-A947-70E740481C1C}">
                <a14:useLocalDpi xmlns:a14="http://schemas.microsoft.com/office/drawing/2010/main" val="0"/>
              </a:ext>
            </a:extLst>
          </a:blip>
          <a:srcRect l="13943" t="17484" r="5175" b="7515"/>
          <a:stretch/>
        </p:blipFill>
        <p:spPr bwMode="auto">
          <a:xfrm>
            <a:off x="343915" y="2420888"/>
            <a:ext cx="5436000" cy="3780000"/>
          </a:xfrm>
          <a:prstGeom prst="rect">
            <a:avLst/>
          </a:prstGeom>
          <a:noFill/>
          <a:extLst>
            <a:ext uri="{909E8E84-426E-40DD-AFC4-6F175D3DCCD1}">
              <a14:hiddenFill xmlns:a14="http://schemas.microsoft.com/office/drawing/2010/main">
                <a:solidFill>
                  <a:srgbClr val="FFFFFF"/>
                </a:solidFill>
              </a14:hiddenFill>
            </a:ext>
          </a:extLst>
        </p:spPr>
      </p:pic>
      <p:pic>
        <p:nvPicPr>
          <p:cNvPr id="16386" name="Picture 2" descr="http://users.monash.edu.au/~ralphk/thumb.imgp2949-b7800-pcb.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23928" y="2848061"/>
            <a:ext cx="5066275" cy="37997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7729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38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38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48035" y="404664"/>
            <a:ext cx="4935962" cy="60486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31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1250847"/>
            <a:ext cx="8497242" cy="46632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318"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7543" y="557659"/>
            <a:ext cx="8157865" cy="62557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83448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3317"/>
                                        </p:tgtEl>
                                        <p:attrNameLst>
                                          <p:attrName>style.visibility</p:attrName>
                                        </p:attrNameLst>
                                      </p:cBhvr>
                                      <p:to>
                                        <p:strVal val="visible"/>
                                      </p:to>
                                    </p:set>
                                    <p:anim calcmode="lin" valueType="num">
                                      <p:cBhvr>
                                        <p:cTn id="7" dur="500" fill="hold"/>
                                        <p:tgtEl>
                                          <p:spTgt spid="13317"/>
                                        </p:tgtEl>
                                        <p:attrNameLst>
                                          <p:attrName>ppt_w</p:attrName>
                                        </p:attrNameLst>
                                      </p:cBhvr>
                                      <p:tavLst>
                                        <p:tav tm="0">
                                          <p:val>
                                            <p:fltVal val="0"/>
                                          </p:val>
                                        </p:tav>
                                        <p:tav tm="100000">
                                          <p:val>
                                            <p:strVal val="#ppt_w"/>
                                          </p:val>
                                        </p:tav>
                                      </p:tavLst>
                                    </p:anim>
                                    <p:anim calcmode="lin" valueType="num">
                                      <p:cBhvr>
                                        <p:cTn id="8" dur="500" fill="hold"/>
                                        <p:tgtEl>
                                          <p:spTgt spid="13317"/>
                                        </p:tgtEl>
                                        <p:attrNameLst>
                                          <p:attrName>ppt_h</p:attrName>
                                        </p:attrNameLst>
                                      </p:cBhvr>
                                      <p:tavLst>
                                        <p:tav tm="0">
                                          <p:val>
                                            <p:fltVal val="0"/>
                                          </p:val>
                                        </p:tav>
                                        <p:tav tm="100000">
                                          <p:val>
                                            <p:strVal val="#ppt_h"/>
                                          </p:val>
                                        </p:tav>
                                      </p:tavLst>
                                    </p:anim>
                                    <p:animEffect transition="in" filter="fade">
                                      <p:cBhvr>
                                        <p:cTn id="9" dur="500"/>
                                        <p:tgtEl>
                                          <p:spTgt spid="13317"/>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13318"/>
                                        </p:tgtEl>
                                        <p:attrNameLst>
                                          <p:attrName>style.visibility</p:attrName>
                                        </p:attrNameLst>
                                      </p:cBhvr>
                                      <p:to>
                                        <p:strVal val="visible"/>
                                      </p:to>
                                    </p:set>
                                    <p:anim calcmode="lin" valueType="num">
                                      <p:cBhvr>
                                        <p:cTn id="14" dur="500" fill="hold"/>
                                        <p:tgtEl>
                                          <p:spTgt spid="13318"/>
                                        </p:tgtEl>
                                        <p:attrNameLst>
                                          <p:attrName>ppt_w</p:attrName>
                                        </p:attrNameLst>
                                      </p:cBhvr>
                                      <p:tavLst>
                                        <p:tav tm="0">
                                          <p:val>
                                            <p:fltVal val="0"/>
                                          </p:val>
                                        </p:tav>
                                        <p:tav tm="100000">
                                          <p:val>
                                            <p:strVal val="#ppt_w"/>
                                          </p:val>
                                        </p:tav>
                                      </p:tavLst>
                                    </p:anim>
                                    <p:anim calcmode="lin" valueType="num">
                                      <p:cBhvr>
                                        <p:cTn id="15" dur="500" fill="hold"/>
                                        <p:tgtEl>
                                          <p:spTgt spid="13318"/>
                                        </p:tgtEl>
                                        <p:attrNameLst>
                                          <p:attrName>ppt_h</p:attrName>
                                        </p:attrNameLst>
                                      </p:cBhvr>
                                      <p:tavLst>
                                        <p:tav tm="0">
                                          <p:val>
                                            <p:fltVal val="0"/>
                                          </p:val>
                                        </p:tav>
                                        <p:tav tm="100000">
                                          <p:val>
                                            <p:strVal val="#ppt_h"/>
                                          </p:val>
                                        </p:tav>
                                      </p:tavLst>
                                    </p:anim>
                                    <p:animEffect transition="in" filter="fade">
                                      <p:cBhvr>
                                        <p:cTn id="16" dur="500"/>
                                        <p:tgtEl>
                                          <p:spTgt spid="133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59219"/>
            <a:ext cx="8229600" cy="1143000"/>
          </a:xfrm>
        </p:spPr>
        <p:txBody>
          <a:bodyPr/>
          <a:lstStyle/>
          <a:p>
            <a:r>
              <a:rPr lang="es-ES_tradnl" dirty="0" err="1"/>
              <a:t>Biplane</a:t>
            </a:r>
            <a:r>
              <a:rPr lang="es-ES_tradnl" dirty="0"/>
              <a:t> (</a:t>
            </a:r>
            <a:r>
              <a:rPr lang="es-ES_tradnl" dirty="0" err="1"/>
              <a:t>Fun</a:t>
            </a:r>
            <a:r>
              <a:rPr lang="es-ES_tradnl" dirty="0"/>
              <a:t> </a:t>
            </a:r>
            <a:r>
              <a:rPr lang="es-ES_tradnl" dirty="0" err="1"/>
              <a:t>Games</a:t>
            </a:r>
            <a:r>
              <a:rPr lang="es-ES_tradnl" dirty="0"/>
              <a:t> 1976)</a:t>
            </a:r>
            <a:endParaRPr lang="es-ES" dirty="0"/>
          </a:p>
        </p:txBody>
      </p:sp>
      <p:pic>
        <p:nvPicPr>
          <p:cNvPr id="14340" name="Picture 4" descr="http://i282.photobucket.com/albums/kk265/blinddog1/MIsc/biplane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656" y="1164453"/>
            <a:ext cx="6086475" cy="5505451"/>
          </a:xfrm>
          <a:prstGeom prst="rect">
            <a:avLst/>
          </a:prstGeom>
          <a:noFill/>
          <a:extLst>
            <a:ext uri="{909E8E84-426E-40DD-AFC4-6F175D3DCCD1}">
              <a14:hiddenFill xmlns:a14="http://schemas.microsoft.com/office/drawing/2010/main">
                <a:solidFill>
                  <a:srgbClr val="FFFFFF"/>
                </a:solidFill>
              </a14:hiddenFill>
            </a:ext>
          </a:extLst>
        </p:spPr>
      </p:pic>
      <p:pic>
        <p:nvPicPr>
          <p:cNvPr id="1433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3821" y="1514570"/>
            <a:ext cx="8130143" cy="48052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99587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4338"/>
                                        </p:tgtEl>
                                        <p:attrNameLst>
                                          <p:attrName>style.visibility</p:attrName>
                                        </p:attrNameLst>
                                      </p:cBhvr>
                                      <p:to>
                                        <p:strVal val="visible"/>
                                      </p:to>
                                    </p:set>
                                    <p:anim calcmode="lin" valueType="num">
                                      <p:cBhvr>
                                        <p:cTn id="7" dur="500" fill="hold"/>
                                        <p:tgtEl>
                                          <p:spTgt spid="14338"/>
                                        </p:tgtEl>
                                        <p:attrNameLst>
                                          <p:attrName>ppt_w</p:attrName>
                                        </p:attrNameLst>
                                      </p:cBhvr>
                                      <p:tavLst>
                                        <p:tav tm="0">
                                          <p:val>
                                            <p:fltVal val="0"/>
                                          </p:val>
                                        </p:tav>
                                        <p:tav tm="100000">
                                          <p:val>
                                            <p:strVal val="#ppt_w"/>
                                          </p:val>
                                        </p:tav>
                                      </p:tavLst>
                                    </p:anim>
                                    <p:anim calcmode="lin" valueType="num">
                                      <p:cBhvr>
                                        <p:cTn id="8" dur="500" fill="hold"/>
                                        <p:tgtEl>
                                          <p:spTgt spid="14338"/>
                                        </p:tgtEl>
                                        <p:attrNameLst>
                                          <p:attrName>ppt_h</p:attrName>
                                        </p:attrNameLst>
                                      </p:cBhvr>
                                      <p:tavLst>
                                        <p:tav tm="0">
                                          <p:val>
                                            <p:fltVal val="0"/>
                                          </p:val>
                                        </p:tav>
                                        <p:tav tm="100000">
                                          <p:val>
                                            <p:strVal val="#ppt_h"/>
                                          </p:val>
                                        </p:tav>
                                      </p:tavLst>
                                    </p:anim>
                                    <p:animEffect transition="in" filter="fade">
                                      <p:cBhvr>
                                        <p:cTn id="9" dur="500"/>
                                        <p:tgtEl>
                                          <p:spTgt spid="143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Juegos de lógica discreta no emulados por MAME</a:t>
            </a:r>
            <a:endParaRPr lang="es-ES" dirty="0"/>
          </a:p>
        </p:txBody>
      </p:sp>
      <p:sp>
        <p:nvSpPr>
          <p:cNvPr id="3" name="2 Marcador de contenido"/>
          <p:cNvSpPr>
            <a:spLocks noGrp="1"/>
          </p:cNvSpPr>
          <p:nvPr>
            <p:ph idx="1"/>
          </p:nvPr>
        </p:nvSpPr>
        <p:spPr/>
        <p:txBody>
          <a:bodyPr/>
          <a:lstStyle/>
          <a:p>
            <a:r>
              <a:rPr lang="es-ES" dirty="0">
                <a:hlinkClick r:id="rId2"/>
              </a:rPr>
              <a:t>http://discrete.mameworld.info/</a:t>
            </a:r>
            <a:endParaRPr lang="es-ES" dirty="0"/>
          </a:p>
        </p:txBody>
      </p:sp>
      <p:pic>
        <p:nvPicPr>
          <p:cNvPr id="1536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7664" y="2264257"/>
            <a:ext cx="5616624" cy="45821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57636172"/>
      </p:ext>
    </p:extLst>
  </p:cSld>
  <p:clrMapOvr>
    <a:masterClrMapping/>
  </p:clrMapOvr>
</p:sld>
</file>

<file path=ppt/slides/slide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600200"/>
            <a:ext cx="8363272" cy="4533900"/>
          </a:xfrm>
        </p:spPr>
        <p:txBody>
          <a:bodyPr/>
          <a:lstStyle/>
          <a:p>
            <a:r>
              <a:rPr lang="es-ES_tradnl" dirty="0"/>
              <a:t>Experiencia de usuario</a:t>
            </a:r>
          </a:p>
          <a:p>
            <a:pPr lvl="1"/>
            <a:r>
              <a:rPr lang="es-ES_tradnl" dirty="0"/>
              <a:t>Ambiente</a:t>
            </a:r>
          </a:p>
          <a:p>
            <a:pPr lvl="1"/>
            <a:r>
              <a:rPr lang="es-ES_tradnl" dirty="0"/>
              <a:t>Panel de control del usuario</a:t>
            </a:r>
          </a:p>
          <a:p>
            <a:r>
              <a:rPr lang="es-ES_tradnl" dirty="0"/>
              <a:t>Puede ser muy difícil de replicar</a:t>
            </a:r>
          </a:p>
          <a:p>
            <a:pPr lvl="1"/>
            <a:r>
              <a:rPr lang="es-ES_tradnl" dirty="0"/>
              <a:t>Ej. ambiente: </a:t>
            </a:r>
            <a:r>
              <a:rPr lang="es-ES_tradnl" dirty="0" err="1"/>
              <a:t>call</a:t>
            </a:r>
            <a:r>
              <a:rPr lang="es-ES_tradnl" dirty="0"/>
              <a:t> center, sala de juegos</a:t>
            </a:r>
          </a:p>
          <a:p>
            <a:pPr lvl="1"/>
            <a:r>
              <a:rPr lang="es-ES_tradnl" dirty="0"/>
              <a:t>Ej. control de usuario: </a:t>
            </a:r>
            <a:r>
              <a:rPr lang="es-ES_tradnl" dirty="0" err="1"/>
              <a:t>trackball</a:t>
            </a:r>
            <a:r>
              <a:rPr lang="es-ES_tradnl" dirty="0"/>
              <a:t>, panel DJ</a:t>
            </a:r>
          </a:p>
        </p:txBody>
      </p:sp>
      <p:sp>
        <p:nvSpPr>
          <p:cNvPr id="2" name="1 Título"/>
          <p:cNvSpPr>
            <a:spLocks noGrp="1"/>
          </p:cNvSpPr>
          <p:nvPr>
            <p:ph type="title"/>
          </p:nvPr>
        </p:nvSpPr>
        <p:spPr/>
        <p:txBody>
          <a:bodyPr/>
          <a:lstStyle/>
          <a:p>
            <a:r>
              <a:rPr lang="es-ES_tradnl" dirty="0"/>
              <a:t>Emulación del entorno</a:t>
            </a:r>
            <a:endParaRPr lang="es-ES" dirty="0"/>
          </a:p>
        </p:txBody>
      </p:sp>
      <p:pic>
        <p:nvPicPr>
          <p:cNvPr id="4098" name="Picture 2" descr="http://www.charlesngo.com/wp-content/uploads/2013/11/Call-Center.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4940582"/>
            <a:ext cx="2808312" cy="1872793"/>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www.geek.com/wp-content/uploads/2011/11/cpanel_s360-580x39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19872" y="4941168"/>
            <a:ext cx="2770102" cy="1872207"/>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http://1.bp.blogspot.com/-FPFbus2h8Xg/ToXsEccidmI/AAAAAAAAE-A/kjIOjpFgie0/s1600/Pioneer+Controlador+DJ+Aficionado+DDJ-ERGO-V+con+SW+Virtual+DJ+0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90265" y="4941167"/>
            <a:ext cx="2540106" cy="18590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1623830"/>
      </p:ext>
    </p:extLst>
  </p:cSld>
  <p:clrMapOvr>
    <a:masterClrMapping/>
  </p:clrMapOvr>
</p:sld>
</file>

<file path=ppt/slides/slide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Emulación del ambiente</a:t>
            </a:r>
            <a:endParaRPr lang="es-ES" dirty="0"/>
          </a:p>
        </p:txBody>
      </p:sp>
      <p:pic>
        <p:nvPicPr>
          <p:cNvPr id="4" name="Picture 4" descr="http://bazar.gamersmafia.com/storage/funthing/0/enhanced-buzz-18096-1303936226-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268760"/>
            <a:ext cx="5715000" cy="40290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http://www.cookingideas.es/imagenes/ArcadeChuckECheeseNJ.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9992" y="3356992"/>
            <a:ext cx="4286250" cy="2762251"/>
          </a:xfrm>
          <a:prstGeom prst="rect">
            <a:avLst/>
          </a:prstGeom>
          <a:noFill/>
          <a:extLst>
            <a:ext uri="{909E8E84-426E-40DD-AFC4-6F175D3DCCD1}">
              <a14:hiddenFill xmlns:a14="http://schemas.microsoft.com/office/drawing/2010/main">
                <a:solidFill>
                  <a:srgbClr val="FFFFFF"/>
                </a:solidFill>
              </a14:hiddenFill>
            </a:ext>
          </a:extLst>
        </p:spPr>
      </p:pic>
      <p:sp>
        <p:nvSpPr>
          <p:cNvPr id="6" name="5 CuadroTexto">
            <a:hlinkClick r:id="rId4"/>
          </p:cNvPr>
          <p:cNvSpPr txBox="1"/>
          <p:nvPr/>
        </p:nvSpPr>
        <p:spPr>
          <a:xfrm>
            <a:off x="971600" y="5783616"/>
            <a:ext cx="2880320" cy="369332"/>
          </a:xfrm>
          <a:prstGeom prst="rect">
            <a:avLst/>
          </a:prstGeom>
          <a:solidFill>
            <a:schemeClr val="tx2">
              <a:lumMod val="75000"/>
            </a:schemeClr>
          </a:solidFill>
        </p:spPr>
        <p:txBody>
          <a:bodyPr wrap="square" rtlCol="0">
            <a:spAutoFit/>
          </a:bodyPr>
          <a:lstStyle/>
          <a:p>
            <a:r>
              <a:rPr lang="es-ES_tradnl" dirty="0" err="1"/>
              <a:t>Arcade</a:t>
            </a:r>
            <a:r>
              <a:rPr lang="es-ES_tradnl" dirty="0"/>
              <a:t> </a:t>
            </a:r>
            <a:r>
              <a:rPr lang="es-ES_tradnl" dirty="0" err="1"/>
              <a:t>Ambience</a:t>
            </a:r>
            <a:r>
              <a:rPr lang="es-ES_tradnl" dirty="0"/>
              <a:t> Project</a:t>
            </a:r>
            <a:endParaRPr lang="es-ES" dirty="0"/>
          </a:p>
        </p:txBody>
      </p:sp>
    </p:spTree>
    <p:extLst>
      <p:ext uri="{BB962C8B-B14F-4D97-AF65-F5344CB8AC3E}">
        <p14:creationId xmlns:p14="http://schemas.microsoft.com/office/powerpoint/2010/main" val="2346857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11560" y="44624"/>
            <a:ext cx="8229600" cy="1129688"/>
          </a:xfrm>
        </p:spPr>
        <p:txBody>
          <a:bodyPr/>
          <a:lstStyle/>
          <a:p>
            <a:r>
              <a:rPr lang="es-ES_tradnl" dirty="0"/>
              <a:t>Entorno </a:t>
            </a:r>
            <a:r>
              <a:rPr lang="es-ES_tradnl" dirty="0" err="1"/>
              <a:t>dif</a:t>
            </a:r>
            <a:r>
              <a:rPr lang="es-ES_tradnl" dirty="0"/>
              <a:t>. </a:t>
            </a:r>
            <a:r>
              <a:rPr lang="es-ES_tradnl" dirty="0">
                <a:sym typeface="Wingdings" panose="05000000000000000000" pitchFamily="2" charset="2"/>
              </a:rPr>
              <a:t> sensaciones </a:t>
            </a:r>
            <a:r>
              <a:rPr lang="es-ES_tradnl" dirty="0" err="1">
                <a:sym typeface="Wingdings" panose="05000000000000000000" pitchFamily="2" charset="2"/>
              </a:rPr>
              <a:t>dif</a:t>
            </a:r>
            <a:r>
              <a:rPr lang="es-ES_tradnl" dirty="0">
                <a:sym typeface="Wingdings" panose="05000000000000000000" pitchFamily="2" charset="2"/>
              </a:rPr>
              <a:t>.</a:t>
            </a:r>
            <a:br>
              <a:rPr lang="es-ES_tradnl" dirty="0">
                <a:sym typeface="Wingdings" panose="05000000000000000000" pitchFamily="2" charset="2"/>
              </a:rPr>
            </a:br>
            <a:r>
              <a:rPr lang="es-ES_tradnl" dirty="0">
                <a:sym typeface="Wingdings" panose="05000000000000000000" pitchFamily="2" charset="2"/>
              </a:rPr>
              <a:t>Ejemplos</a:t>
            </a:r>
            <a:endParaRPr lang="es-ES" dirty="0"/>
          </a:p>
        </p:txBody>
      </p:sp>
      <p:sp>
        <p:nvSpPr>
          <p:cNvPr id="3" name="2 Marcador de contenido"/>
          <p:cNvSpPr>
            <a:spLocks noGrp="1"/>
          </p:cNvSpPr>
          <p:nvPr>
            <p:ph idx="1"/>
          </p:nvPr>
        </p:nvSpPr>
        <p:spPr>
          <a:xfrm>
            <a:off x="457200" y="1600200"/>
            <a:ext cx="8147248" cy="1612776"/>
          </a:xfrm>
        </p:spPr>
        <p:txBody>
          <a:bodyPr/>
          <a:lstStyle/>
          <a:p>
            <a:r>
              <a:rPr lang="es-ES_tradnl" dirty="0"/>
              <a:t>Emular un dispositivo con pantalla táctil</a:t>
            </a:r>
          </a:p>
          <a:p>
            <a:endParaRPr lang="es-ES_tradnl" dirty="0"/>
          </a:p>
          <a:p>
            <a:endParaRPr lang="es-ES_tradnl" dirty="0"/>
          </a:p>
          <a:p>
            <a:pPr marL="0" indent="0">
              <a:buNone/>
            </a:pPr>
            <a:endParaRPr lang="es-ES" dirty="0"/>
          </a:p>
          <a:p>
            <a:endParaRPr lang="es-ES" dirty="0"/>
          </a:p>
        </p:txBody>
      </p:sp>
      <p:pic>
        <p:nvPicPr>
          <p:cNvPr id="8200" name="Picture 8" descr="http://pcdesktops.emuunlim.com/pictures/emulators/pos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8001" y="2289230"/>
            <a:ext cx="5974319" cy="4480740"/>
          </a:xfrm>
          <a:prstGeom prst="rect">
            <a:avLst/>
          </a:prstGeom>
          <a:noFill/>
          <a:extLst>
            <a:ext uri="{909E8E84-426E-40DD-AFC4-6F175D3DCCD1}">
              <a14:hiddenFill xmlns:a14="http://schemas.microsoft.com/office/drawing/2010/main">
                <a:solidFill>
                  <a:srgbClr val="FFFFFF"/>
                </a:solidFill>
              </a14:hiddenFill>
            </a:ext>
          </a:extLst>
        </p:spPr>
      </p:pic>
      <p:sp>
        <p:nvSpPr>
          <p:cNvPr id="11" name="2 Marcador de contenido"/>
          <p:cNvSpPr txBox="1">
            <a:spLocks/>
          </p:cNvSpPr>
          <p:nvPr/>
        </p:nvSpPr>
        <p:spPr bwMode="auto">
          <a:xfrm>
            <a:off x="467544" y="3101035"/>
            <a:ext cx="8219256" cy="2560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hlink"/>
              </a:buClr>
              <a:buFont typeface="Wingdings" pitchFamily="2" charset="2"/>
              <a:buBlip>
                <a:blip r:embed="rId3"/>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5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Blip>
                <a:blip r:embed="rId3"/>
              </a:buBlip>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folHlink"/>
              </a:buClr>
              <a:buSzPct val="5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Blip>
                <a:blip r:embed="rId3"/>
              </a:buBlip>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Blip>
                <a:blip r:embed="rId3"/>
              </a:buBlip>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Blip>
                <a:blip r:embed="rId3"/>
              </a:buBlip>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Blip>
                <a:blip r:embed="rId3"/>
              </a:buBlip>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Blip>
                <a:blip r:embed="rId3"/>
              </a:buBlip>
              <a:defRPr sz="2000">
                <a:solidFill>
                  <a:schemeClr val="tx1"/>
                </a:solidFill>
                <a:effectLst>
                  <a:outerShdw blurRad="38100" dist="38100" dir="2700000" algn="tl">
                    <a:srgbClr val="000000"/>
                  </a:outerShdw>
                </a:effectLst>
                <a:latin typeface="+mn-lt"/>
              </a:defRPr>
            </a:lvl9pPr>
          </a:lstStyle>
          <a:p>
            <a:r>
              <a:rPr lang="es-ES_tradnl" kern="0" dirty="0"/>
              <a:t>Jugar al mismo videojuego</a:t>
            </a:r>
          </a:p>
          <a:p>
            <a:pPr lvl="1"/>
            <a:r>
              <a:rPr lang="es-ES_tradnl" kern="0" dirty="0"/>
              <a:t>Recreativa original</a:t>
            </a:r>
          </a:p>
          <a:p>
            <a:pPr lvl="1"/>
            <a:r>
              <a:rPr lang="es-ES_tradnl" kern="0" dirty="0"/>
              <a:t>Recreativa genérica</a:t>
            </a:r>
          </a:p>
          <a:p>
            <a:pPr lvl="1"/>
            <a:r>
              <a:rPr lang="es-ES_tradnl" kern="0" dirty="0"/>
              <a:t>PC con MAME</a:t>
            </a:r>
            <a:endParaRPr lang="es-ES" kern="0" dirty="0"/>
          </a:p>
          <a:p>
            <a:endParaRPr lang="es-ES" kern="0" dirty="0"/>
          </a:p>
          <a:p>
            <a:endParaRPr lang="es-ES" kern="0" dirty="0"/>
          </a:p>
        </p:txBody>
      </p:sp>
    </p:spTree>
    <p:extLst>
      <p:ext uri="{BB962C8B-B14F-4D97-AF65-F5344CB8AC3E}">
        <p14:creationId xmlns:p14="http://schemas.microsoft.com/office/powerpoint/2010/main" val="4125989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8200"/>
                                        </p:tgtEl>
                                      </p:cBhvr>
                                    </p:animEffect>
                                    <p:set>
                                      <p:cBhvr>
                                        <p:cTn id="7" dur="1" fill="hold">
                                          <p:stCondLst>
                                            <p:cond delay="499"/>
                                          </p:stCondLst>
                                        </p:cTn>
                                        <p:tgtEl>
                                          <p:spTgt spid="8200"/>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videogamecritic.com/images/arcade/tapper_sid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4849" y="692696"/>
            <a:ext cx="3066678" cy="5551474"/>
          </a:xfrm>
          <a:prstGeom prst="rect">
            <a:avLst/>
          </a:prstGeom>
          <a:noFill/>
          <a:extLst>
            <a:ext uri="{909E8E84-426E-40DD-AFC4-6F175D3DCCD1}">
              <a14:hiddenFill xmlns:a14="http://schemas.microsoft.com/office/drawing/2010/main">
                <a:solidFill>
                  <a:srgbClr val="FFFFFF"/>
                </a:solidFill>
              </a14:hiddenFill>
            </a:ext>
          </a:extLst>
        </p:spPr>
      </p:pic>
      <p:pic>
        <p:nvPicPr>
          <p:cNvPr id="12290" name="Picture 2" descr="http://www.perry.com/arcade/Tapper6.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63888" y="3078941"/>
            <a:ext cx="5243725" cy="3489699"/>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http://www.bonappetit.com/wp-content/uploads/2013/05/tapper-animated-beer-game.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635896" y="834826"/>
            <a:ext cx="2904788" cy="272323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http://img85.imageshack.us/img85/4903/supervideosonicficha.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35896" y="416855"/>
            <a:ext cx="4732880" cy="6310507"/>
          </a:xfrm>
          <a:prstGeom prst="rect">
            <a:avLst/>
          </a:prstGeom>
          <a:noFill/>
          <a:extLst>
            <a:ext uri="{909E8E84-426E-40DD-AFC4-6F175D3DCCD1}">
              <a14:hiddenFill xmlns:a14="http://schemas.microsoft.com/office/drawing/2010/main">
                <a:solidFill>
                  <a:srgbClr val="FFFFFF"/>
                </a:solidFill>
              </a14:hiddenFill>
            </a:ext>
          </a:extLst>
        </p:spPr>
      </p:pic>
      <p:pic>
        <p:nvPicPr>
          <p:cNvPr id="12297" name="Picture 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43940" y="1803246"/>
            <a:ext cx="5206626" cy="35377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90080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2290"/>
                                        </p:tgtEl>
                                        <p:attrNameLst>
                                          <p:attrName>style.visibility</p:attrName>
                                        </p:attrNameLst>
                                      </p:cBhvr>
                                      <p:to>
                                        <p:strVal val="visible"/>
                                      </p:to>
                                    </p:set>
                                    <p:anim calcmode="lin" valueType="num">
                                      <p:cBhvr>
                                        <p:cTn id="7" dur="500" fill="hold"/>
                                        <p:tgtEl>
                                          <p:spTgt spid="12290"/>
                                        </p:tgtEl>
                                        <p:attrNameLst>
                                          <p:attrName>ppt_w</p:attrName>
                                        </p:attrNameLst>
                                      </p:cBhvr>
                                      <p:tavLst>
                                        <p:tav tm="0">
                                          <p:val>
                                            <p:fltVal val="0"/>
                                          </p:val>
                                        </p:tav>
                                        <p:tav tm="100000">
                                          <p:val>
                                            <p:strVal val="#ppt_w"/>
                                          </p:val>
                                        </p:tav>
                                      </p:tavLst>
                                    </p:anim>
                                    <p:anim calcmode="lin" valueType="num">
                                      <p:cBhvr>
                                        <p:cTn id="8" dur="500" fill="hold"/>
                                        <p:tgtEl>
                                          <p:spTgt spid="12290"/>
                                        </p:tgtEl>
                                        <p:attrNameLst>
                                          <p:attrName>ppt_h</p:attrName>
                                        </p:attrNameLst>
                                      </p:cBhvr>
                                      <p:tavLst>
                                        <p:tav tm="0">
                                          <p:val>
                                            <p:fltVal val="0"/>
                                          </p:val>
                                        </p:tav>
                                        <p:tav tm="100000">
                                          <p:val>
                                            <p:strVal val="#ppt_h"/>
                                          </p:val>
                                        </p:tav>
                                      </p:tavLst>
                                    </p:anim>
                                    <p:animEffect transition="in" filter="fade">
                                      <p:cBhvr>
                                        <p:cTn id="9" dur="500"/>
                                        <p:tgtEl>
                                          <p:spTgt spid="12290"/>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12297"/>
                                        </p:tgtEl>
                                        <p:attrNameLst>
                                          <p:attrName>style.visibility</p:attrName>
                                        </p:attrNameLst>
                                      </p:cBhvr>
                                      <p:to>
                                        <p:strVal val="visible"/>
                                      </p:to>
                                    </p:set>
                                    <p:anim calcmode="lin" valueType="num">
                                      <p:cBhvr>
                                        <p:cTn id="21" dur="500" fill="hold"/>
                                        <p:tgtEl>
                                          <p:spTgt spid="12297"/>
                                        </p:tgtEl>
                                        <p:attrNameLst>
                                          <p:attrName>ppt_w</p:attrName>
                                        </p:attrNameLst>
                                      </p:cBhvr>
                                      <p:tavLst>
                                        <p:tav tm="0">
                                          <p:val>
                                            <p:fltVal val="0"/>
                                          </p:val>
                                        </p:tav>
                                        <p:tav tm="100000">
                                          <p:val>
                                            <p:strVal val="#ppt_w"/>
                                          </p:val>
                                        </p:tav>
                                      </p:tavLst>
                                    </p:anim>
                                    <p:anim calcmode="lin" valueType="num">
                                      <p:cBhvr>
                                        <p:cTn id="22" dur="500" fill="hold"/>
                                        <p:tgtEl>
                                          <p:spTgt spid="12297"/>
                                        </p:tgtEl>
                                        <p:attrNameLst>
                                          <p:attrName>ppt_h</p:attrName>
                                        </p:attrNameLst>
                                      </p:cBhvr>
                                      <p:tavLst>
                                        <p:tav tm="0">
                                          <p:val>
                                            <p:fltVal val="0"/>
                                          </p:val>
                                        </p:tav>
                                        <p:tav tm="100000">
                                          <p:val>
                                            <p:strVal val="#ppt_h"/>
                                          </p:val>
                                        </p:tav>
                                      </p:tavLst>
                                    </p:anim>
                                    <p:animEffect transition="in" filter="fade">
                                      <p:cBhvr>
                                        <p:cTn id="23" dur="500"/>
                                        <p:tgtEl>
                                          <p:spTgt spid="122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descr="http://i1256.photobucket.com/albums/ii486/fizgigKLOV/Marble%20Madness%20Restoration/IMG_36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260648"/>
            <a:ext cx="4176464" cy="6264695"/>
          </a:xfrm>
          <a:prstGeom prst="rect">
            <a:avLst/>
          </a:prstGeom>
          <a:noFill/>
          <a:extLst>
            <a:ext uri="{909E8E84-426E-40DD-AFC4-6F175D3DCCD1}">
              <a14:hiddenFill xmlns:a14="http://schemas.microsoft.com/office/drawing/2010/main">
                <a:solidFill>
                  <a:srgbClr val="FFFFFF"/>
                </a:solidFill>
              </a14:hiddenFill>
            </a:ext>
          </a:extLst>
        </p:spPr>
      </p:pic>
      <p:pic>
        <p:nvPicPr>
          <p:cNvPr id="9218" name="Picture 2" descr="http://www.classicarcadeonline.com/marblemadnesscontrolpane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4008" y="4005064"/>
            <a:ext cx="4402857" cy="2417673"/>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http://theodor.lauppert.ws/games/s/screen1/marble_madness.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64088" y="1120598"/>
            <a:ext cx="2762250" cy="2286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093371"/>
      </p:ext>
    </p:extLst>
  </p:cSld>
  <p:clrMapOvr>
    <a:masterClrMapping/>
  </p:clrMapOvr>
</p:sld>
</file>

<file path=ppt/slides/slide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1 Grupo"/>
          <p:cNvGrpSpPr/>
          <p:nvPr/>
        </p:nvGrpSpPr>
        <p:grpSpPr>
          <a:xfrm>
            <a:off x="107504" y="1196752"/>
            <a:ext cx="4732141" cy="4896544"/>
            <a:chOff x="593740" y="3078422"/>
            <a:chExt cx="3276000" cy="3710454"/>
          </a:xfrm>
        </p:grpSpPr>
        <p:sp>
          <p:nvSpPr>
            <p:cNvPr id="3" name="2 CuadroTexto">
              <a:hlinkClick r:id="rId2"/>
            </p:cNvPr>
            <p:cNvSpPr txBox="1"/>
            <p:nvPr/>
          </p:nvSpPr>
          <p:spPr>
            <a:xfrm>
              <a:off x="899592" y="6419544"/>
              <a:ext cx="2808312" cy="369332"/>
            </a:xfrm>
            <a:prstGeom prst="rect">
              <a:avLst/>
            </a:prstGeom>
            <a:noFill/>
          </p:spPr>
          <p:txBody>
            <a:bodyPr wrap="square" rtlCol="0">
              <a:spAutoFit/>
            </a:bodyPr>
            <a:lstStyle/>
            <a:p>
              <a:pPr algn="ctr"/>
              <a:r>
                <a:rPr lang="es-ES_tradnl" dirty="0"/>
                <a:t>Ver en funcionamiento</a:t>
              </a:r>
              <a:endParaRPr lang="es-ES" dirty="0"/>
            </a:p>
          </p:txBody>
        </p:sp>
        <p:pic>
          <p:nvPicPr>
            <p:cNvPr id="4" name="Picture 6" descr="http://application.denofgeek.com/pics/games/afterburner.jpg"/>
            <p:cNvPicPr>
              <a:picLocks noChangeAspect="1" noChangeArrowheads="1"/>
            </p:cNvPicPr>
            <p:nvPr/>
          </p:nvPicPr>
          <p:blipFill rotWithShape="1">
            <a:blip r:embed="rId3">
              <a:extLst>
                <a:ext uri="{28A0092B-C50C-407E-A947-70E740481C1C}">
                  <a14:useLocalDpi xmlns:a14="http://schemas.microsoft.com/office/drawing/2010/main" val="0"/>
                </a:ext>
              </a:extLst>
            </a:blip>
            <a:srcRect l="16938" r="11410"/>
            <a:stretch/>
          </p:blipFill>
          <p:spPr bwMode="auto">
            <a:xfrm>
              <a:off x="593740" y="3078422"/>
              <a:ext cx="3276000" cy="3333750"/>
            </a:xfrm>
            <a:prstGeom prst="rect">
              <a:avLst/>
            </a:prstGeom>
            <a:noFill/>
            <a:extLst>
              <a:ext uri="{909E8E84-426E-40DD-AFC4-6F175D3DCCD1}">
                <a14:hiddenFill xmlns:a14="http://schemas.microsoft.com/office/drawing/2010/main">
                  <a:solidFill>
                    <a:srgbClr val="FFFFFF"/>
                  </a:solidFill>
                </a14:hiddenFill>
              </a:ext>
            </a:extLst>
          </p:spPr>
        </p:pic>
      </p:grpSp>
      <p:pic>
        <p:nvPicPr>
          <p:cNvPr id="11268" name="Picture 4" descr="http://www.fraserking.co.uk/arcade/screenshots/after-burner-II-5.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48063" y="2060848"/>
            <a:ext cx="3647727" cy="25534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9211942"/>
      </p:ext>
    </p:extLst>
  </p:cSld>
  <p:clrMapOvr>
    <a:masterClrMapping/>
  </p:clrMapOvr>
</p:sld>
</file>

<file path=ppt/slides/slide2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Comunicación sistema host y emulado</a:t>
            </a:r>
            <a:endParaRPr lang="es-ES" dirty="0"/>
          </a:p>
        </p:txBody>
      </p:sp>
      <p:sp>
        <p:nvSpPr>
          <p:cNvPr id="3" name="2 Marcador de contenido"/>
          <p:cNvSpPr>
            <a:spLocks noGrp="1"/>
          </p:cNvSpPr>
          <p:nvPr>
            <p:ph idx="1"/>
          </p:nvPr>
        </p:nvSpPr>
        <p:spPr>
          <a:xfrm>
            <a:off x="467544" y="1772816"/>
            <a:ext cx="8229600" cy="4533900"/>
          </a:xfrm>
        </p:spPr>
        <p:txBody>
          <a:bodyPr/>
          <a:lstStyle/>
          <a:p>
            <a:r>
              <a:rPr lang="es-ES_tradnl" dirty="0"/>
              <a:t>A veces es más cómodo saltarnos las reglas “físicas”</a:t>
            </a:r>
          </a:p>
          <a:p>
            <a:pPr lvl="1"/>
            <a:r>
              <a:rPr lang="es-ES_tradnl" dirty="0"/>
              <a:t>Poder acceder desde el host al almacenamiento del sistema emulado </a:t>
            </a:r>
          </a:p>
          <a:p>
            <a:pPr lvl="2"/>
            <a:r>
              <a:rPr lang="es-ES_tradnl" dirty="0"/>
              <a:t>Copiar ficheros rápidamente sin usar almacenamiento legado (ej. </a:t>
            </a:r>
            <a:r>
              <a:rPr lang="es-ES_tradnl" dirty="0" err="1"/>
              <a:t>floppies</a:t>
            </a:r>
            <a:r>
              <a:rPr lang="es-ES_tradnl" dirty="0"/>
              <a:t>) o red</a:t>
            </a:r>
          </a:p>
          <a:p>
            <a:pPr lvl="1"/>
            <a:r>
              <a:rPr lang="es-ES_tradnl" dirty="0"/>
              <a:t>Ej. Permitir </a:t>
            </a:r>
            <a:r>
              <a:rPr lang="es-ES_tradnl" i="1" dirty="0" err="1"/>
              <a:t>copy&amp;paste</a:t>
            </a:r>
            <a:r>
              <a:rPr lang="es-ES_tradnl" dirty="0"/>
              <a:t> o </a:t>
            </a:r>
            <a:r>
              <a:rPr lang="es-ES_tradnl" i="1" dirty="0" err="1"/>
              <a:t>click&amp;drag</a:t>
            </a:r>
            <a:r>
              <a:rPr lang="es-ES_tradnl" i="1" dirty="0"/>
              <a:t> </a:t>
            </a:r>
            <a:r>
              <a:rPr lang="es-ES_tradnl" dirty="0"/>
              <a:t>entre el sistema host y el emulado (!!)</a:t>
            </a:r>
            <a:endParaRPr lang="es-ES" dirty="0"/>
          </a:p>
        </p:txBody>
      </p:sp>
    </p:spTree>
    <p:extLst>
      <p:ext uri="{BB962C8B-B14F-4D97-AF65-F5344CB8AC3E}">
        <p14:creationId xmlns:p14="http://schemas.microsoft.com/office/powerpoint/2010/main" val="1650929264"/>
      </p:ext>
    </p:extLst>
  </p:cSld>
  <p:clrMapOvr>
    <a:masterClrMapping/>
  </p:clrMapOvr>
</p:sld>
</file>

<file path=ppt/slides/slide2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¿Es legal la emulación?</a:t>
            </a:r>
            <a:endParaRPr lang="es-ES" dirty="0"/>
          </a:p>
        </p:txBody>
      </p:sp>
      <p:sp>
        <p:nvSpPr>
          <p:cNvPr id="3" name="2 Marcador de contenido"/>
          <p:cNvSpPr>
            <a:spLocks noGrp="1"/>
          </p:cNvSpPr>
          <p:nvPr>
            <p:ph idx="1"/>
          </p:nvPr>
        </p:nvSpPr>
        <p:spPr/>
        <p:txBody>
          <a:bodyPr/>
          <a:lstStyle/>
          <a:p>
            <a:r>
              <a:rPr lang="es-ES_tradnl" dirty="0"/>
              <a:t>Propiedad intelectual, copyright, piratería</a:t>
            </a:r>
          </a:p>
          <a:p>
            <a:r>
              <a:rPr lang="es-ES" dirty="0"/>
              <a:t>Hay sistemas legados que están liberados</a:t>
            </a:r>
          </a:p>
          <a:p>
            <a:pPr lvl="1"/>
            <a:r>
              <a:rPr lang="es-ES_tradnl" dirty="0"/>
              <a:t>Cintas IBM:</a:t>
            </a:r>
            <a:r>
              <a:rPr lang="es-ES" dirty="0"/>
              <a:t> </a:t>
            </a:r>
            <a:r>
              <a:rPr lang="es-ES" dirty="0">
                <a:hlinkClick r:id="rId2"/>
              </a:rPr>
              <a:t>http://www.ibiblio.org/jmaynard/</a:t>
            </a:r>
            <a:endParaRPr lang="es-ES" dirty="0"/>
          </a:p>
          <a:p>
            <a:pPr lvl="1"/>
            <a:r>
              <a:rPr lang="es-ES_tradnl" dirty="0"/>
              <a:t>Vacío legal: </a:t>
            </a:r>
            <a:r>
              <a:rPr lang="es-ES_tradnl" dirty="0" err="1"/>
              <a:t>abandonware</a:t>
            </a:r>
            <a:r>
              <a:rPr lang="es-ES_tradnl" dirty="0"/>
              <a:t> (</a:t>
            </a:r>
            <a:r>
              <a:rPr lang="es-ES_tradnl" dirty="0">
                <a:hlinkClick r:id="rId3"/>
              </a:rPr>
              <a:t>http://archive.org</a:t>
            </a:r>
            <a:r>
              <a:rPr lang="es-ES_tradnl" dirty="0"/>
              <a:t>)</a:t>
            </a:r>
            <a:endParaRPr lang="es-ES" dirty="0"/>
          </a:p>
          <a:p>
            <a:r>
              <a:rPr lang="es-ES_tradnl" dirty="0"/>
              <a:t>En general, lo obtenido por ingeniería inversa </a:t>
            </a:r>
            <a:r>
              <a:rPr lang="es-ES_tradnl" dirty="0">
                <a:sym typeface="Wingdings" panose="05000000000000000000" pitchFamily="2" charset="2"/>
              </a:rPr>
              <a:t> legal </a:t>
            </a:r>
          </a:p>
          <a:p>
            <a:pPr lvl="1"/>
            <a:r>
              <a:rPr lang="es-ES_tradnl" dirty="0"/>
              <a:t>Emulador: Replica software de una arquitectura </a:t>
            </a:r>
            <a:r>
              <a:rPr lang="es-ES_tradnl" dirty="0">
                <a:sym typeface="Wingdings 2"/>
              </a:rPr>
              <a:t></a:t>
            </a:r>
            <a:endParaRPr lang="es-ES_tradnl" dirty="0"/>
          </a:p>
          <a:p>
            <a:pPr lvl="1"/>
            <a:r>
              <a:rPr lang="es-ES_tradnl" dirty="0"/>
              <a:t>Usar contenido ROMS, BIOS </a:t>
            </a:r>
            <a:r>
              <a:rPr lang="es-ES_tradnl" dirty="0">
                <a:sym typeface="Wingdings 2"/>
              </a:rPr>
              <a:t></a:t>
            </a:r>
          </a:p>
          <a:p>
            <a:endParaRPr lang="es-ES_tradnl" dirty="0">
              <a:effectLst/>
              <a:sym typeface="Wingdings" panose="05000000000000000000" pitchFamily="2" charset="2"/>
            </a:endParaRPr>
          </a:p>
        </p:txBody>
      </p:sp>
    </p:spTree>
    <p:extLst>
      <p:ext uri="{BB962C8B-B14F-4D97-AF65-F5344CB8AC3E}">
        <p14:creationId xmlns:p14="http://schemas.microsoft.com/office/powerpoint/2010/main" val="2079147196"/>
      </p:ext>
    </p:extLst>
  </p:cSld>
  <p:clrMapOvr>
    <a:masterClrMapping/>
  </p:clrMapOvr>
</p:sld>
</file>

<file path=ppt/slides/slide2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Tipos de emuladores</a:t>
            </a:r>
            <a:endParaRPr lang="es-ES" dirty="0"/>
          </a:p>
        </p:txBody>
      </p:sp>
      <p:sp>
        <p:nvSpPr>
          <p:cNvPr id="3" name="2 Marcador de contenido"/>
          <p:cNvSpPr>
            <a:spLocks noGrp="1"/>
          </p:cNvSpPr>
          <p:nvPr>
            <p:ph idx="1"/>
          </p:nvPr>
        </p:nvSpPr>
        <p:spPr>
          <a:xfrm>
            <a:off x="457200" y="1600200"/>
            <a:ext cx="8579296" cy="4533900"/>
          </a:xfrm>
        </p:spPr>
        <p:txBody>
          <a:bodyPr/>
          <a:lstStyle/>
          <a:p>
            <a:r>
              <a:rPr lang="es-ES_tradnl" sz="2800" dirty="0"/>
              <a:t>Ordenadores</a:t>
            </a:r>
          </a:p>
          <a:p>
            <a:pPr lvl="1"/>
            <a:r>
              <a:rPr lang="es-ES_tradnl" sz="2400" dirty="0"/>
              <a:t>Servidores, ordenadores personales</a:t>
            </a:r>
          </a:p>
          <a:p>
            <a:r>
              <a:rPr lang="es-ES_tradnl" sz="2800" dirty="0"/>
              <a:t>Sistemas de juegos</a:t>
            </a:r>
          </a:p>
          <a:p>
            <a:pPr lvl="1"/>
            <a:r>
              <a:rPr lang="es-ES_tradnl" sz="2400" dirty="0"/>
              <a:t>Videoconsolas, máquinas recreativas, </a:t>
            </a:r>
            <a:r>
              <a:rPr lang="es-ES_tradnl" sz="2400" dirty="0" err="1"/>
              <a:t>pinballs</a:t>
            </a:r>
            <a:endParaRPr lang="es-ES_tradnl" sz="2400" dirty="0"/>
          </a:p>
          <a:p>
            <a:r>
              <a:rPr lang="es-ES_tradnl" sz="2800" dirty="0"/>
              <a:t>Dispositivos móviles</a:t>
            </a:r>
          </a:p>
          <a:p>
            <a:pPr lvl="1"/>
            <a:r>
              <a:rPr lang="es-ES_tradnl" sz="2400" dirty="0" err="1"/>
              <a:t>Tfnos</a:t>
            </a:r>
            <a:r>
              <a:rPr lang="es-ES_tradnl" sz="2400" dirty="0"/>
              <a:t>., </a:t>
            </a:r>
            <a:r>
              <a:rPr lang="es-ES_tradnl" sz="2400" dirty="0" err="1"/>
              <a:t>PDAs</a:t>
            </a:r>
            <a:r>
              <a:rPr lang="es-ES_tradnl" sz="2400" dirty="0"/>
              <a:t>, </a:t>
            </a:r>
            <a:r>
              <a:rPr lang="es-ES_tradnl" sz="2400" dirty="0" err="1"/>
              <a:t>smartphones</a:t>
            </a:r>
            <a:endParaRPr lang="es-ES_tradnl" sz="2400" dirty="0"/>
          </a:p>
          <a:p>
            <a:r>
              <a:rPr lang="es-ES_tradnl" sz="2800" dirty="0"/>
              <a:t>Dispositivos musicales</a:t>
            </a:r>
          </a:p>
          <a:p>
            <a:r>
              <a:rPr lang="es-ES_tradnl" sz="2800" dirty="0"/>
              <a:t>Otros</a:t>
            </a:r>
          </a:p>
          <a:p>
            <a:endParaRPr lang="es-ES_tradnl" sz="2800" dirty="0"/>
          </a:p>
          <a:p>
            <a:r>
              <a:rPr lang="es-ES_tradnl" sz="2800" dirty="0"/>
              <a:t>Enlaces</a:t>
            </a:r>
          </a:p>
          <a:p>
            <a:pPr lvl="1"/>
            <a:r>
              <a:rPr lang="es-ES" sz="1400" dirty="0">
                <a:hlinkClick r:id="rId2"/>
              </a:rPr>
              <a:t>http://www.emulatronia.com/</a:t>
            </a:r>
            <a:r>
              <a:rPr lang="es-ES" sz="1400" dirty="0"/>
              <a:t>, </a:t>
            </a:r>
            <a:r>
              <a:rPr lang="es-ES" sz="1400" dirty="0">
                <a:hlinkClick r:id="rId3"/>
              </a:rPr>
              <a:t>http://www.emulator-zone.com/</a:t>
            </a:r>
            <a:r>
              <a:rPr lang="es-ES" sz="1400" dirty="0"/>
              <a:t>, </a:t>
            </a:r>
            <a:r>
              <a:rPr lang="es-ES" sz="1400" dirty="0">
                <a:hlinkClick r:id="rId4"/>
              </a:rPr>
              <a:t>http://www.emuparadise.me/</a:t>
            </a:r>
            <a:endParaRPr lang="es-ES" sz="1400" dirty="0"/>
          </a:p>
        </p:txBody>
      </p:sp>
    </p:spTree>
    <p:extLst>
      <p:ext uri="{BB962C8B-B14F-4D97-AF65-F5344CB8AC3E}">
        <p14:creationId xmlns:p14="http://schemas.microsoft.com/office/powerpoint/2010/main" val="794817976"/>
      </p:ext>
    </p:extLst>
  </p:cSld>
  <p:clrMapOvr>
    <a:masterClrMapping/>
  </p:clrMapOvr>
</p:sld>
</file>

<file path=ppt/slides/slide2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Emulación de ordenadores</a:t>
            </a:r>
            <a:endParaRPr lang="es-ES" dirty="0"/>
          </a:p>
        </p:txBody>
      </p:sp>
      <p:sp>
        <p:nvSpPr>
          <p:cNvPr id="3" name="2 Marcador de contenido"/>
          <p:cNvSpPr>
            <a:spLocks noGrp="1"/>
          </p:cNvSpPr>
          <p:nvPr>
            <p:ph idx="1"/>
          </p:nvPr>
        </p:nvSpPr>
        <p:spPr>
          <a:xfrm>
            <a:off x="457200" y="1484784"/>
            <a:ext cx="8686800" cy="4997152"/>
          </a:xfrm>
        </p:spPr>
        <p:txBody>
          <a:bodyPr/>
          <a:lstStyle/>
          <a:p>
            <a:r>
              <a:rPr lang="es-ES" dirty="0"/>
              <a:t>Servidores</a:t>
            </a:r>
          </a:p>
          <a:p>
            <a:pPr lvl="1"/>
            <a:r>
              <a:rPr lang="es-ES_tradnl" dirty="0"/>
              <a:t>Mainframes, servidores multiusuario, estaciones de trabajo</a:t>
            </a:r>
          </a:p>
          <a:p>
            <a:pPr lvl="1"/>
            <a:r>
              <a:rPr lang="es-ES" dirty="0"/>
              <a:t>Terminales</a:t>
            </a:r>
          </a:p>
          <a:p>
            <a:pPr lvl="2"/>
            <a:r>
              <a:rPr lang="es-ES_tradnl" dirty="0"/>
              <a:t>La forma de trabajar contra un servidor</a:t>
            </a:r>
          </a:p>
          <a:p>
            <a:pPr lvl="2"/>
            <a:r>
              <a:rPr lang="es-ES_tradnl" dirty="0"/>
              <a:t>Envío y recepción de caracteres</a:t>
            </a:r>
          </a:p>
          <a:p>
            <a:r>
              <a:rPr lang="es-ES" dirty="0"/>
              <a:t>Ordenadores personales</a:t>
            </a:r>
          </a:p>
          <a:p>
            <a:pPr lvl="1"/>
            <a:r>
              <a:rPr lang="es-ES_tradnl" dirty="0"/>
              <a:t>Ordenadores domésticos, </a:t>
            </a:r>
            <a:r>
              <a:rPr lang="es-ES_tradnl" dirty="0" err="1"/>
              <a:t>PCs</a:t>
            </a:r>
            <a:r>
              <a:rPr lang="es-ES_tradnl" dirty="0"/>
              <a:t>, ordenadores Apple</a:t>
            </a:r>
            <a:endParaRPr lang="es-ES" dirty="0"/>
          </a:p>
          <a:p>
            <a:pPr marL="0" indent="0">
              <a:buNone/>
            </a:pPr>
            <a:endParaRPr lang="es-ES" sz="2800" dirty="0">
              <a:hlinkClick r:id="rId2"/>
            </a:endParaRPr>
          </a:p>
          <a:p>
            <a:r>
              <a:rPr lang="es-ES" sz="2000" dirty="0">
                <a:hlinkClick r:id="rId2"/>
              </a:rPr>
              <a:t>http://en.wikipedia.org/wiki/List_of_computer_system_emulators</a:t>
            </a:r>
            <a:endParaRPr lang="es-ES" sz="2000" dirty="0"/>
          </a:p>
        </p:txBody>
      </p:sp>
    </p:spTree>
    <p:extLst>
      <p:ext uri="{BB962C8B-B14F-4D97-AF65-F5344CB8AC3E}">
        <p14:creationId xmlns:p14="http://schemas.microsoft.com/office/powerpoint/2010/main" val="1792492385"/>
      </p:ext>
    </p:extLst>
  </p:cSld>
  <p:clrMapOvr>
    <a:masterClrMapping/>
  </p:clrMapOvr>
</p:sld>
</file>

<file path=ppt/slides/slide2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Servidores</a:t>
            </a:r>
            <a:endParaRPr lang="es-ES" dirty="0"/>
          </a:p>
        </p:txBody>
      </p:sp>
      <p:sp>
        <p:nvSpPr>
          <p:cNvPr id="3" name="2 Marcador de contenido"/>
          <p:cNvSpPr>
            <a:spLocks noGrp="1"/>
          </p:cNvSpPr>
          <p:nvPr>
            <p:ph idx="1"/>
          </p:nvPr>
        </p:nvSpPr>
        <p:spPr/>
        <p:txBody>
          <a:bodyPr/>
          <a:lstStyle/>
          <a:p>
            <a:r>
              <a:rPr lang="es-ES_tradnl" sz="2800" dirty="0"/>
              <a:t>Gran potencia, alta disponibilidad, multiusuario, conexión remota a través de terminales </a:t>
            </a:r>
          </a:p>
          <a:p>
            <a:pPr lvl="1"/>
            <a:r>
              <a:rPr lang="es-ES_tradnl" sz="2400" dirty="0"/>
              <a:t>Mainframes</a:t>
            </a:r>
          </a:p>
          <a:p>
            <a:pPr lvl="2"/>
            <a:r>
              <a:rPr lang="es-ES_tradnl" sz="2000" dirty="0"/>
              <a:t>Los únicos ordenadores 50’s-70’s</a:t>
            </a:r>
          </a:p>
          <a:p>
            <a:pPr lvl="2"/>
            <a:r>
              <a:rPr lang="es-ES_tradnl" sz="2000" dirty="0"/>
              <a:t>Usados por corporaciones</a:t>
            </a:r>
          </a:p>
          <a:p>
            <a:pPr lvl="3"/>
            <a:r>
              <a:rPr lang="es-ES_tradnl" sz="1800" dirty="0"/>
              <a:t>Antes </a:t>
            </a:r>
            <a:r>
              <a:rPr lang="es-ES_tradnl" sz="1800"/>
              <a:t>y </a:t>
            </a:r>
            <a:r>
              <a:rPr lang="es-ES_tradnl" sz="1800" smtClean="0"/>
              <a:t>ahora: </a:t>
            </a:r>
            <a:r>
              <a:rPr lang="es-ES_tradnl" sz="1800" smtClean="0">
                <a:hlinkClick r:id="rId2"/>
              </a:rPr>
              <a:t>cita1</a:t>
            </a:r>
            <a:r>
              <a:rPr lang="es-ES_tradnl" sz="1800" smtClean="0"/>
              <a:t> (2023), </a:t>
            </a:r>
            <a:r>
              <a:rPr lang="es-ES_tradnl" sz="1800" smtClean="0">
                <a:hlinkClick r:id="rId3"/>
              </a:rPr>
              <a:t>cita2</a:t>
            </a:r>
            <a:r>
              <a:rPr lang="es-ES_tradnl" sz="1800" smtClean="0"/>
              <a:t> (2013)</a:t>
            </a:r>
            <a:endParaRPr lang="es-ES_tradnl" sz="1800" dirty="0"/>
          </a:p>
          <a:p>
            <a:pPr lvl="1"/>
            <a:r>
              <a:rPr lang="es-ES_tradnl" sz="2400" dirty="0"/>
              <a:t>Estaciones de trabajo </a:t>
            </a:r>
            <a:r>
              <a:rPr lang="es-ES_tradnl" sz="2400" dirty="0">
                <a:sym typeface="Wingdings" panose="05000000000000000000" pitchFamily="2" charset="2"/>
              </a:rPr>
              <a:t></a:t>
            </a:r>
            <a:r>
              <a:rPr lang="es-ES_tradnl" sz="2400" dirty="0">
                <a:sym typeface="Symbol"/>
              </a:rPr>
              <a:t> servidores</a:t>
            </a:r>
            <a:endParaRPr lang="es-ES_tradnl" sz="2400" dirty="0"/>
          </a:p>
          <a:p>
            <a:r>
              <a:rPr lang="es-ES_tradnl" sz="2800" dirty="0"/>
              <a:t>IBM (90%), HP, Fujitsu, NEC, </a:t>
            </a:r>
            <a:r>
              <a:rPr lang="es-ES_tradnl" sz="2800" dirty="0" err="1"/>
              <a:t>Sun</a:t>
            </a:r>
            <a:endParaRPr lang="es-ES_tradnl" sz="2800" dirty="0"/>
          </a:p>
        </p:txBody>
      </p:sp>
      <p:pic>
        <p:nvPicPr>
          <p:cNvPr id="2052" name="Picture 4" descr="http://content.answcdn.com/main/content/img/CDE/_IBMMFRM.GIF"/>
          <p:cNvPicPr>
            <a:picLocks noChangeAspect="1" noChangeArrowheads="1"/>
          </p:cNvPicPr>
          <p:nvPr/>
        </p:nvPicPr>
        <p:blipFill rotWithShape="1">
          <a:blip r:embed="rId4">
            <a:extLst>
              <a:ext uri="{28A0092B-C50C-407E-A947-70E740481C1C}">
                <a14:useLocalDpi xmlns:a14="http://schemas.microsoft.com/office/drawing/2010/main" val="0"/>
              </a:ext>
            </a:extLst>
          </a:blip>
          <a:srcRect l="-1" t="14720" r="-157" b="1012"/>
          <a:stretch/>
        </p:blipFill>
        <p:spPr bwMode="auto">
          <a:xfrm>
            <a:off x="3491880" y="5080038"/>
            <a:ext cx="2648843" cy="1699258"/>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masabadell.files.wordpress.com/2007/12/hal_brain_room605jpg.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95536" y="5445224"/>
            <a:ext cx="2961530" cy="1196952"/>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http://prepare.icttrends.com/images/2012/06/mainframe-computer.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44208" y="4761112"/>
            <a:ext cx="2537935" cy="2011313"/>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www.simonsys.com/wp-content/uploads/z9EC1.jpg"/>
          <p:cNvPicPr>
            <a:picLocks noChangeAspect="1" noChangeArrowheads="1"/>
          </p:cNvPicPr>
          <p:nvPr/>
        </p:nvPicPr>
        <p:blipFill rotWithShape="1">
          <a:blip r:embed="rId7">
            <a:extLst>
              <a:ext uri="{28A0092B-C50C-407E-A947-70E740481C1C}">
                <a14:useLocalDpi xmlns:a14="http://schemas.microsoft.com/office/drawing/2010/main" val="0"/>
              </a:ext>
            </a:extLst>
          </a:blip>
          <a:srcRect l="17220" r="20791"/>
          <a:stretch/>
        </p:blipFill>
        <p:spPr bwMode="auto">
          <a:xfrm>
            <a:off x="7137256" y="2446324"/>
            <a:ext cx="1844887" cy="21965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0527092"/>
      </p:ext>
    </p:extLst>
  </p:cSld>
  <p:clrMapOvr>
    <a:masterClrMapping/>
  </p:clrMapOvr>
</p:sld>
</file>

<file path=ppt/slides/slide3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600200"/>
            <a:ext cx="8686800" cy="4925144"/>
          </a:xfrm>
        </p:spPr>
        <p:txBody>
          <a:bodyPr/>
          <a:lstStyle/>
          <a:p>
            <a:pPr marL="342900" lvl="1" indent="-342900">
              <a:buClr>
                <a:schemeClr val="hlink"/>
              </a:buClr>
              <a:buSzTx/>
              <a:buBlip>
                <a:blip r:embed="rId2"/>
              </a:buBlip>
            </a:pPr>
            <a:r>
              <a:rPr lang="es-ES" sz="2400" dirty="0" err="1"/>
              <a:t>Hercules</a:t>
            </a:r>
            <a:r>
              <a:rPr lang="es-ES" sz="2400" dirty="0"/>
              <a:t> (</a:t>
            </a:r>
            <a:r>
              <a:rPr lang="es-ES" sz="2400" dirty="0" err="1"/>
              <a:t>System</a:t>
            </a:r>
            <a:r>
              <a:rPr lang="es-ES" sz="2400" dirty="0"/>
              <a:t>/370, ESA/390 and z/</a:t>
            </a:r>
            <a:r>
              <a:rPr lang="es-ES" sz="2400" dirty="0" err="1"/>
              <a:t>Arq</a:t>
            </a:r>
            <a:r>
              <a:rPr lang="es-ES" sz="2400" dirty="0"/>
              <a:t>)</a:t>
            </a:r>
          </a:p>
          <a:p>
            <a:pPr marL="742950" lvl="2" indent="-342900"/>
            <a:r>
              <a:rPr lang="es-ES_tradnl" sz="2000" dirty="0"/>
              <a:t>Código abierto</a:t>
            </a:r>
          </a:p>
          <a:p>
            <a:pPr marL="742950" lvl="2" indent="-342900"/>
            <a:r>
              <a:rPr lang="es-ES_tradnl" sz="2000" dirty="0"/>
              <a:t>Para múltiples plataformas host</a:t>
            </a:r>
          </a:p>
          <a:p>
            <a:pPr marL="342900" lvl="1" indent="-342900">
              <a:buClr>
                <a:schemeClr val="hlink"/>
              </a:buClr>
              <a:buSzTx/>
              <a:buBlip>
                <a:blip r:embed="rId2"/>
              </a:buBlip>
            </a:pPr>
            <a:r>
              <a:rPr lang="es-ES_tradnl" sz="2400" dirty="0" err="1"/>
              <a:t>vtAlphaServer</a:t>
            </a:r>
            <a:r>
              <a:rPr lang="es-ES_tradnl" sz="2400" dirty="0"/>
              <a:t> (</a:t>
            </a:r>
            <a:r>
              <a:rPr lang="es-ES_tradnl" sz="2400" dirty="0" err="1"/>
              <a:t>AlphaServer</a:t>
            </a:r>
            <a:r>
              <a:rPr lang="es-ES_tradnl" sz="2400" dirty="0"/>
              <a:t>)</a:t>
            </a:r>
            <a:endParaRPr lang="es-ES" sz="2400" dirty="0"/>
          </a:p>
          <a:p>
            <a:pPr marL="742950" lvl="2" indent="-342900"/>
            <a:r>
              <a:rPr lang="es-ES_tradnl" sz="2000" dirty="0"/>
              <a:t>Host: x86-64</a:t>
            </a:r>
            <a:endParaRPr lang="es-ES" sz="2000" dirty="0"/>
          </a:p>
          <a:p>
            <a:pPr marL="342900" lvl="1" indent="-342900">
              <a:buClr>
                <a:schemeClr val="hlink"/>
              </a:buClr>
              <a:buSzTx/>
              <a:buBlip>
                <a:blip r:embed="rId2"/>
              </a:buBlip>
            </a:pPr>
            <a:r>
              <a:rPr lang="es-ES" sz="2400" dirty="0"/>
              <a:t>SIMH</a:t>
            </a:r>
          </a:p>
          <a:p>
            <a:pPr lvl="1"/>
            <a:r>
              <a:rPr lang="es-ES_tradnl" sz="2400" dirty="0"/>
              <a:t>Emula varios sistemas antiguos: primeros IBM, PDP-x, VAX, </a:t>
            </a:r>
            <a:r>
              <a:rPr lang="es-ES_tradnl" sz="2400" dirty="0" err="1"/>
              <a:t>Altair</a:t>
            </a:r>
            <a:r>
              <a:rPr lang="es-ES_tradnl" sz="2400" dirty="0"/>
              <a:t> 8800, </a:t>
            </a:r>
            <a:r>
              <a:rPr lang="es-ES_tradnl" sz="2400" dirty="0" err="1"/>
              <a:t>etc</a:t>
            </a:r>
            <a:r>
              <a:rPr lang="es-ES_tradnl" sz="2400" dirty="0"/>
              <a:t>)</a:t>
            </a:r>
            <a:endParaRPr lang="es-ES" sz="2400" dirty="0"/>
          </a:p>
          <a:p>
            <a:pPr lvl="1"/>
            <a:r>
              <a:rPr lang="es-ES" sz="2400" dirty="0"/>
              <a:t>Host: Windows</a:t>
            </a:r>
          </a:p>
          <a:p>
            <a:pPr lvl="1"/>
            <a:r>
              <a:rPr lang="es-ES" sz="2400" dirty="0" err="1"/>
              <a:t>The</a:t>
            </a:r>
            <a:r>
              <a:rPr lang="es-ES" sz="2400" dirty="0"/>
              <a:t> </a:t>
            </a:r>
            <a:r>
              <a:rPr lang="es-ES" sz="2400" dirty="0" err="1"/>
              <a:t>Computer</a:t>
            </a:r>
            <a:r>
              <a:rPr lang="es-ES" sz="2400" dirty="0"/>
              <a:t> </a:t>
            </a:r>
            <a:r>
              <a:rPr lang="es-ES" sz="2400" dirty="0" err="1"/>
              <a:t>History</a:t>
            </a:r>
            <a:r>
              <a:rPr lang="es-ES" sz="2400" dirty="0"/>
              <a:t> </a:t>
            </a:r>
            <a:r>
              <a:rPr lang="es-ES" sz="2400" dirty="0" err="1"/>
              <a:t>Simulation</a:t>
            </a:r>
            <a:r>
              <a:rPr lang="es-ES" sz="2400" dirty="0"/>
              <a:t> Project</a:t>
            </a:r>
          </a:p>
          <a:p>
            <a:pPr lvl="2"/>
            <a:r>
              <a:rPr lang="es-ES" sz="2000" dirty="0">
                <a:hlinkClick r:id="rId3"/>
              </a:rPr>
              <a:t>http://simh.trailing-edge.com/</a:t>
            </a:r>
            <a:endParaRPr lang="es-ES" sz="2000" dirty="0"/>
          </a:p>
          <a:p>
            <a:pPr marL="400050" lvl="2" indent="0">
              <a:buNone/>
            </a:pPr>
            <a:endParaRPr lang="es-ES" dirty="0">
              <a:effectLst/>
            </a:endParaRPr>
          </a:p>
          <a:p>
            <a:pPr marL="342900" lvl="1" indent="-342900">
              <a:buClr>
                <a:schemeClr val="hlink"/>
              </a:buClr>
              <a:buSzTx/>
              <a:buBlip>
                <a:blip r:embed="rId2"/>
              </a:buBlip>
            </a:pPr>
            <a:endParaRPr lang="es-ES" dirty="0">
              <a:effectLst/>
            </a:endParaRPr>
          </a:p>
          <a:p>
            <a:endParaRPr lang="es-ES" sz="3600" dirty="0"/>
          </a:p>
        </p:txBody>
      </p:sp>
      <p:sp>
        <p:nvSpPr>
          <p:cNvPr id="2" name="1 Título"/>
          <p:cNvSpPr>
            <a:spLocks noGrp="1"/>
          </p:cNvSpPr>
          <p:nvPr>
            <p:ph type="title"/>
          </p:nvPr>
        </p:nvSpPr>
        <p:spPr/>
        <p:txBody>
          <a:bodyPr/>
          <a:lstStyle/>
          <a:p>
            <a:r>
              <a:rPr lang="es-ES_tradnl" dirty="0"/>
              <a:t>Emulación de servidores</a:t>
            </a:r>
            <a:endParaRPr lang="es-ES" dirty="0"/>
          </a:p>
        </p:txBody>
      </p:sp>
      <p:pic>
        <p:nvPicPr>
          <p:cNvPr id="3074" name="Picture 2" descr="Hercules log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01508" y="1654324"/>
            <a:ext cx="1219200" cy="1219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1662749"/>
      </p:ext>
    </p:extLst>
  </p:cSld>
  <p:clrMapOvr>
    <a:masterClrMapping/>
  </p:clrMapOvr>
</p:sld>
</file>

<file path=ppt/slides/slide3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Emulación de terminales</a:t>
            </a:r>
            <a:endParaRPr lang="es-ES" dirty="0"/>
          </a:p>
        </p:txBody>
      </p:sp>
      <p:sp>
        <p:nvSpPr>
          <p:cNvPr id="3" name="2 Marcador de contenido"/>
          <p:cNvSpPr>
            <a:spLocks noGrp="1"/>
          </p:cNvSpPr>
          <p:nvPr>
            <p:ph idx="1"/>
          </p:nvPr>
        </p:nvSpPr>
        <p:spPr>
          <a:xfrm>
            <a:off x="457200" y="1600200"/>
            <a:ext cx="8435280" cy="5069160"/>
          </a:xfrm>
        </p:spPr>
        <p:txBody>
          <a:bodyPr/>
          <a:lstStyle/>
          <a:p>
            <a:r>
              <a:rPr lang="es-ES_tradnl" sz="2800" dirty="0"/>
              <a:t>Principal utilidad: Uso de </a:t>
            </a:r>
            <a:r>
              <a:rPr lang="es-ES_tradnl" sz="2800" dirty="0" err="1"/>
              <a:t>PCs</a:t>
            </a:r>
            <a:r>
              <a:rPr lang="es-ES_tradnl" sz="2800" dirty="0"/>
              <a:t> como terminales de mainframes</a:t>
            </a:r>
            <a:endParaRPr lang="es-ES" sz="2800" dirty="0"/>
          </a:p>
          <a:p>
            <a:r>
              <a:rPr lang="es-ES" sz="2800" dirty="0"/>
              <a:t>VT100, VT220, VT320, VT420, VT520, </a:t>
            </a:r>
            <a:r>
              <a:rPr lang="es-ES" sz="2800" dirty="0" err="1"/>
              <a:t>Tektronix</a:t>
            </a:r>
            <a:r>
              <a:rPr lang="es-ES" sz="2800" dirty="0"/>
              <a:t> 4014</a:t>
            </a:r>
          </a:p>
          <a:p>
            <a:pPr lvl="1"/>
            <a:r>
              <a:rPr lang="es-ES" sz="2400" dirty="0" err="1"/>
              <a:t>Xterm</a:t>
            </a:r>
            <a:r>
              <a:rPr lang="es-ES" sz="2400" dirty="0"/>
              <a:t> (host: X-Windows)</a:t>
            </a:r>
          </a:p>
          <a:p>
            <a:pPr lvl="1"/>
            <a:r>
              <a:rPr lang="es-ES_tradnl" sz="2400" dirty="0" err="1"/>
              <a:t>Putty</a:t>
            </a:r>
            <a:r>
              <a:rPr lang="es-ES" sz="2400" dirty="0"/>
              <a:t> (host x86-64)</a:t>
            </a:r>
          </a:p>
          <a:p>
            <a:r>
              <a:rPr lang="es-ES" sz="2800" dirty="0"/>
              <a:t>x3270  (IBM 3270)</a:t>
            </a:r>
          </a:p>
          <a:p>
            <a:pPr lvl="1"/>
            <a:r>
              <a:rPr lang="es-ES_tradnl" sz="2400" dirty="0"/>
              <a:t>Código abierto</a:t>
            </a:r>
          </a:p>
          <a:p>
            <a:pPr lvl="1"/>
            <a:r>
              <a:rPr lang="es-ES_tradnl" sz="2400" dirty="0"/>
              <a:t>Multiplataforma</a:t>
            </a:r>
          </a:p>
          <a:p>
            <a:pPr marL="0" indent="0">
              <a:buNone/>
            </a:pPr>
            <a:endParaRPr lang="es-ES" sz="2800" dirty="0"/>
          </a:p>
          <a:p>
            <a:r>
              <a:rPr lang="es-ES" sz="2400" dirty="0">
                <a:hlinkClick r:id="rId2"/>
              </a:rPr>
              <a:t>http://en.wikipedia.org/wiki/List_of_terminal_emulators</a:t>
            </a:r>
            <a:r>
              <a:rPr lang="es-ES" sz="2400" dirty="0"/>
              <a:t> </a:t>
            </a:r>
          </a:p>
          <a:p>
            <a:endParaRPr lang="es-ES" dirty="0">
              <a:effectLst>
                <a:outerShdw blurRad="38100" dist="38100" dir="2700000" algn="tl">
                  <a:srgbClr val="000000">
                    <a:alpha val="43137"/>
                  </a:srgbClr>
                </a:outerShdw>
              </a:effectLst>
            </a:endParaRPr>
          </a:p>
        </p:txBody>
      </p:sp>
      <p:pic>
        <p:nvPicPr>
          <p:cNvPr id="11266" name="Picture 2" descr="http://x3270.bgp.nu/x3270_main.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03715" y="3789040"/>
            <a:ext cx="4284734" cy="24459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5534403"/>
      </p:ext>
    </p:extLst>
  </p:cSld>
  <p:clrMapOvr>
    <a:masterClrMapping/>
  </p:clrMapOvr>
</p:sld>
</file>

<file path=ppt/slides/slide3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Emulación de ordenadores personales</a:t>
            </a:r>
            <a:endParaRPr lang="es-ES" dirty="0"/>
          </a:p>
        </p:txBody>
      </p:sp>
      <p:sp>
        <p:nvSpPr>
          <p:cNvPr id="3" name="2 Marcador de contenido"/>
          <p:cNvSpPr>
            <a:spLocks noGrp="1"/>
          </p:cNvSpPr>
          <p:nvPr>
            <p:ph idx="1"/>
          </p:nvPr>
        </p:nvSpPr>
        <p:spPr>
          <a:xfrm>
            <a:off x="971600" y="1988840"/>
            <a:ext cx="7488832" cy="4533900"/>
          </a:xfrm>
        </p:spPr>
        <p:txBody>
          <a:bodyPr/>
          <a:lstStyle/>
          <a:p>
            <a:r>
              <a:rPr lang="es-ES_tradnl" dirty="0"/>
              <a:t>Ordenadores domésticos</a:t>
            </a:r>
          </a:p>
          <a:p>
            <a:pPr lvl="1"/>
            <a:r>
              <a:rPr lang="es-ES_tradnl" dirty="0"/>
              <a:t>Sinclair, </a:t>
            </a:r>
            <a:r>
              <a:rPr lang="es-ES_tradnl" dirty="0" err="1"/>
              <a:t>Commodore</a:t>
            </a:r>
            <a:r>
              <a:rPr lang="es-ES_tradnl" dirty="0"/>
              <a:t>, </a:t>
            </a:r>
            <a:r>
              <a:rPr lang="es-ES_tradnl" dirty="0" err="1"/>
              <a:t>Amstrad</a:t>
            </a:r>
            <a:r>
              <a:rPr lang="es-ES_tradnl" dirty="0"/>
              <a:t>, MSX, </a:t>
            </a:r>
            <a:r>
              <a:rPr lang="es-ES_tradnl" dirty="0" err="1"/>
              <a:t>Atari</a:t>
            </a:r>
            <a:r>
              <a:rPr lang="es-ES_tradnl" dirty="0"/>
              <a:t>, etc.</a:t>
            </a:r>
          </a:p>
          <a:p>
            <a:r>
              <a:rPr lang="es-ES_tradnl" dirty="0" err="1"/>
              <a:t>PCs</a:t>
            </a:r>
            <a:endParaRPr lang="es-ES_tradnl" dirty="0"/>
          </a:p>
          <a:p>
            <a:pPr lvl="1"/>
            <a:r>
              <a:rPr lang="es-ES_tradnl" dirty="0"/>
              <a:t>IBM PC/XT/AT/PS2/x86/64</a:t>
            </a:r>
          </a:p>
          <a:p>
            <a:r>
              <a:rPr lang="es-ES_tradnl" dirty="0"/>
              <a:t>Ordenadores Apple</a:t>
            </a:r>
          </a:p>
          <a:p>
            <a:pPr lvl="1"/>
            <a:r>
              <a:rPr lang="es-ES_tradnl" dirty="0"/>
              <a:t>Apple II, Macintosh, </a:t>
            </a:r>
            <a:r>
              <a:rPr lang="es-ES_tradnl" dirty="0" err="1"/>
              <a:t>iMac</a:t>
            </a:r>
            <a:r>
              <a:rPr lang="es-ES_tradnl" dirty="0"/>
              <a:t>, etc.</a:t>
            </a:r>
          </a:p>
          <a:p>
            <a:pPr marL="0" indent="0">
              <a:buNone/>
            </a:pPr>
            <a:endParaRPr lang="es-ES_tradnl" dirty="0"/>
          </a:p>
          <a:p>
            <a:endParaRPr lang="es-ES" dirty="0"/>
          </a:p>
        </p:txBody>
      </p:sp>
    </p:spTree>
    <p:extLst>
      <p:ext uri="{BB962C8B-B14F-4D97-AF65-F5344CB8AC3E}">
        <p14:creationId xmlns:p14="http://schemas.microsoft.com/office/powerpoint/2010/main" val="4134756930"/>
      </p:ext>
    </p:extLst>
  </p:cSld>
  <p:clrMapOvr>
    <a:masterClrMapping/>
  </p:clrMapOvr>
</p:sld>
</file>

<file path=ppt/slides/slide3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Ordenadores domésticos</a:t>
            </a:r>
            <a:endParaRPr lang="es-ES" dirty="0"/>
          </a:p>
        </p:txBody>
      </p:sp>
      <p:sp>
        <p:nvSpPr>
          <p:cNvPr id="3" name="2 Marcador de contenido"/>
          <p:cNvSpPr>
            <a:spLocks noGrp="1"/>
          </p:cNvSpPr>
          <p:nvPr>
            <p:ph idx="1"/>
          </p:nvPr>
        </p:nvSpPr>
        <p:spPr>
          <a:xfrm>
            <a:off x="457200" y="1600200"/>
            <a:ext cx="8147248" cy="5069160"/>
          </a:xfrm>
        </p:spPr>
        <p:txBody>
          <a:bodyPr/>
          <a:lstStyle/>
          <a:p>
            <a:r>
              <a:rPr lang="es-ES_tradnl" sz="2800" dirty="0"/>
              <a:t>1977-90’s</a:t>
            </a:r>
          </a:p>
          <a:p>
            <a:r>
              <a:rPr lang="es-ES_tradnl" sz="2800" dirty="0"/>
              <a:t>Características técnicas</a:t>
            </a:r>
          </a:p>
          <a:p>
            <a:pPr lvl="1"/>
            <a:r>
              <a:rPr lang="es-ES_tradnl" sz="2400" dirty="0"/>
              <a:t>CPU 8/16 bits, RAM 4k-128K</a:t>
            </a:r>
          </a:p>
          <a:p>
            <a:pPr lvl="1"/>
            <a:r>
              <a:rPr lang="es-ES_tradnl" sz="2400" dirty="0"/>
              <a:t>ROM con BASIC (SO predefinido)</a:t>
            </a:r>
          </a:p>
          <a:p>
            <a:pPr lvl="1"/>
            <a:r>
              <a:rPr lang="es-ES_tradnl" sz="2400" dirty="0"/>
              <a:t>Alta resolución, color, sonido</a:t>
            </a:r>
          </a:p>
          <a:p>
            <a:pPr lvl="1"/>
            <a:r>
              <a:rPr lang="es-ES_tradnl" sz="2400" dirty="0"/>
              <a:t>Muy orientados a videojuegos</a:t>
            </a:r>
          </a:p>
          <a:p>
            <a:r>
              <a:rPr lang="es-ES_tradnl" sz="2800" dirty="0"/>
              <a:t>TV, </a:t>
            </a:r>
            <a:r>
              <a:rPr lang="es-ES_tradnl" sz="2800" dirty="0" err="1"/>
              <a:t>cassette</a:t>
            </a:r>
            <a:endParaRPr lang="es-ES_tradnl" sz="2800" dirty="0"/>
          </a:p>
          <a:p>
            <a:pPr lvl="1"/>
            <a:r>
              <a:rPr lang="es-ES_tradnl" sz="2400" dirty="0"/>
              <a:t>También monitor RGB, </a:t>
            </a:r>
            <a:r>
              <a:rPr lang="es-ES_tradnl" sz="2400" dirty="0" err="1"/>
              <a:t>floppies</a:t>
            </a:r>
            <a:endParaRPr lang="es-ES_tradnl" sz="2400" dirty="0"/>
          </a:p>
          <a:p>
            <a:r>
              <a:rPr lang="es-ES_tradnl" sz="2800" dirty="0">
                <a:sym typeface="Symbol"/>
              </a:rPr>
              <a:t> 150 modelos de unos 50 fabricantes distintos</a:t>
            </a:r>
          </a:p>
          <a:p>
            <a:pPr lvl="1"/>
            <a:r>
              <a:rPr lang="es-ES_tradnl" sz="2400" dirty="0"/>
              <a:t>Todos incompatibles entre si (excepto los MSX)</a:t>
            </a:r>
          </a:p>
          <a:p>
            <a:pPr lvl="1"/>
            <a:r>
              <a:rPr lang="es-ES_tradnl" sz="2400" dirty="0"/>
              <a:t>Sinclair, </a:t>
            </a:r>
            <a:r>
              <a:rPr lang="es-ES_tradnl" sz="2400" dirty="0" err="1"/>
              <a:t>Commodore</a:t>
            </a:r>
            <a:r>
              <a:rPr lang="es-ES_tradnl" sz="2400" dirty="0"/>
              <a:t>, </a:t>
            </a:r>
            <a:r>
              <a:rPr lang="es-ES_tradnl" sz="2400" dirty="0" err="1"/>
              <a:t>Atari</a:t>
            </a:r>
            <a:r>
              <a:rPr lang="es-ES_tradnl" sz="2400" dirty="0"/>
              <a:t>, </a:t>
            </a:r>
            <a:r>
              <a:rPr lang="es-ES_tradnl" sz="2400" dirty="0" err="1"/>
              <a:t>Amstrad</a:t>
            </a:r>
            <a:r>
              <a:rPr lang="es-ES_tradnl" sz="2400" dirty="0"/>
              <a:t>, </a:t>
            </a:r>
            <a:r>
              <a:rPr lang="es-ES_tradnl" sz="2400" dirty="0" err="1"/>
              <a:t>Acorn</a:t>
            </a:r>
            <a:r>
              <a:rPr lang="es-ES_tradnl" sz="2400" dirty="0"/>
              <a:t>, etc.</a:t>
            </a:r>
          </a:p>
          <a:p>
            <a:pPr lvl="1"/>
            <a:endParaRPr lang="es-ES_tradnl" sz="2400" dirty="0"/>
          </a:p>
          <a:p>
            <a:pPr lvl="1"/>
            <a:endParaRPr lang="es-ES_tradnl" sz="2400" dirty="0"/>
          </a:p>
          <a:p>
            <a:endParaRPr lang="es-ES_tradnl" sz="2800" dirty="0"/>
          </a:p>
          <a:p>
            <a:endParaRPr lang="es-ES_tradnl" sz="2800" dirty="0"/>
          </a:p>
          <a:p>
            <a:endParaRPr lang="es-ES_tradnl" sz="2800" dirty="0"/>
          </a:p>
          <a:p>
            <a:endParaRPr lang="es-ES" sz="2800" dirty="0"/>
          </a:p>
        </p:txBody>
      </p:sp>
      <p:pic>
        <p:nvPicPr>
          <p:cNvPr id="6146" name="Picture 2" descr="http://www.heavyeggs.com/uploads/files/2011/February/08/9e5/92a/8481b501bb78130afa0be12fe1a270e1a6/1297193249t-spectrum.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2276872"/>
            <a:ext cx="3065916" cy="22994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9335210"/>
      </p:ext>
    </p:extLst>
  </p:cSld>
  <p:clrMapOvr>
    <a:masterClrMapping/>
  </p:clrMapOvr>
</p:sld>
</file>

<file path=ppt/slides/slide3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Emulación ordenadores domésticos</a:t>
            </a:r>
            <a:endParaRPr lang="es-ES" dirty="0"/>
          </a:p>
        </p:txBody>
      </p:sp>
      <p:sp>
        <p:nvSpPr>
          <p:cNvPr id="3" name="2 Marcador de contenido"/>
          <p:cNvSpPr>
            <a:spLocks noGrp="1"/>
          </p:cNvSpPr>
          <p:nvPr>
            <p:ph idx="1"/>
          </p:nvPr>
        </p:nvSpPr>
        <p:spPr/>
        <p:txBody>
          <a:bodyPr/>
          <a:lstStyle/>
          <a:p>
            <a:r>
              <a:rPr lang="es-ES_tradnl" dirty="0" err="1"/>
              <a:t>Spectaculator</a:t>
            </a:r>
            <a:r>
              <a:rPr lang="es-ES_tradnl" dirty="0"/>
              <a:t>, FUSE, </a:t>
            </a:r>
            <a:r>
              <a:rPr lang="es-ES_tradnl" dirty="0" err="1"/>
              <a:t>JaS</a:t>
            </a:r>
            <a:r>
              <a:rPr lang="es-ES_tradnl" dirty="0"/>
              <a:t> (ZX </a:t>
            </a:r>
            <a:r>
              <a:rPr lang="es-ES_tradnl" dirty="0" err="1"/>
              <a:t>Spectrum</a:t>
            </a:r>
            <a:r>
              <a:rPr lang="es-ES_tradnl" dirty="0"/>
              <a:t>)</a:t>
            </a:r>
          </a:p>
          <a:p>
            <a:pPr lvl="1"/>
            <a:r>
              <a:rPr lang="es-ES_tradnl" dirty="0" err="1"/>
              <a:t>Fich</a:t>
            </a:r>
            <a:r>
              <a:rPr lang="es-ES_tradnl" dirty="0"/>
              <a:t>. z80, </a:t>
            </a:r>
            <a:r>
              <a:rPr lang="es-ES_tradnl" dirty="0" err="1"/>
              <a:t>sna</a:t>
            </a:r>
            <a:r>
              <a:rPr lang="es-ES_tradnl" dirty="0"/>
              <a:t>, </a:t>
            </a:r>
            <a:r>
              <a:rPr lang="es-ES_tradnl" dirty="0" err="1"/>
              <a:t>tap</a:t>
            </a:r>
            <a:r>
              <a:rPr lang="es-ES_tradnl" dirty="0"/>
              <a:t>, </a:t>
            </a:r>
            <a:r>
              <a:rPr lang="es-ES_tradnl" dirty="0" err="1"/>
              <a:t>tzx</a:t>
            </a:r>
            <a:r>
              <a:rPr lang="es-ES_tradnl" dirty="0"/>
              <a:t>, </a:t>
            </a:r>
            <a:r>
              <a:rPr lang="es-ES_tradnl" dirty="0" err="1"/>
              <a:t>rzx</a:t>
            </a:r>
            <a:endParaRPr lang="es-ES_tradnl" dirty="0"/>
          </a:p>
          <a:p>
            <a:r>
              <a:rPr lang="es-ES_tradnl" dirty="0" err="1"/>
              <a:t>BeepEm</a:t>
            </a:r>
            <a:r>
              <a:rPr lang="es-ES_tradnl" dirty="0"/>
              <a:t> (BBC Micro)</a:t>
            </a:r>
          </a:p>
          <a:p>
            <a:r>
              <a:rPr lang="es-ES_tradnl" dirty="0" err="1"/>
              <a:t>BlueMSX</a:t>
            </a:r>
            <a:r>
              <a:rPr lang="es-ES_tradnl" dirty="0"/>
              <a:t> (MSX)</a:t>
            </a:r>
          </a:p>
          <a:p>
            <a:r>
              <a:rPr lang="es-ES_tradnl" dirty="0" err="1"/>
              <a:t>WinAPE</a:t>
            </a:r>
            <a:r>
              <a:rPr lang="es-ES_tradnl" dirty="0"/>
              <a:t> (</a:t>
            </a:r>
            <a:r>
              <a:rPr lang="es-ES_tradnl" dirty="0" err="1"/>
              <a:t>Amstrad</a:t>
            </a:r>
            <a:r>
              <a:rPr lang="es-ES_tradnl" dirty="0"/>
              <a:t> CPC)</a:t>
            </a:r>
          </a:p>
          <a:p>
            <a:r>
              <a:rPr lang="es-ES_tradnl" dirty="0" err="1"/>
              <a:t>SteEm</a:t>
            </a:r>
            <a:r>
              <a:rPr lang="es-ES_tradnl" dirty="0"/>
              <a:t> (</a:t>
            </a:r>
            <a:r>
              <a:rPr lang="es-ES_tradnl" dirty="0" err="1"/>
              <a:t>Atari</a:t>
            </a:r>
            <a:r>
              <a:rPr lang="es-ES_tradnl" dirty="0"/>
              <a:t> ST)</a:t>
            </a:r>
          </a:p>
          <a:p>
            <a:r>
              <a:rPr lang="es-ES_tradnl" dirty="0" err="1"/>
              <a:t>WinUAE</a:t>
            </a:r>
            <a:r>
              <a:rPr lang="es-ES_tradnl" dirty="0"/>
              <a:t>, Amiga </a:t>
            </a:r>
            <a:r>
              <a:rPr lang="es-ES_tradnl" dirty="0" err="1"/>
              <a:t>Forever</a:t>
            </a:r>
            <a:r>
              <a:rPr lang="es-ES_tradnl" dirty="0"/>
              <a:t> (Amiga)</a:t>
            </a:r>
          </a:p>
          <a:p>
            <a:r>
              <a:rPr lang="es-ES_tradnl" dirty="0" err="1"/>
              <a:t>Xroar</a:t>
            </a:r>
            <a:r>
              <a:rPr lang="es-ES_tradnl" dirty="0"/>
              <a:t> (</a:t>
            </a:r>
            <a:r>
              <a:rPr lang="es-ES_tradnl" dirty="0" err="1"/>
              <a:t>Dragon</a:t>
            </a:r>
            <a:r>
              <a:rPr lang="es-ES_tradnl" dirty="0"/>
              <a:t> 32, </a:t>
            </a:r>
            <a:r>
              <a:rPr lang="es-ES_tradnl" dirty="0" err="1"/>
              <a:t>CoCo</a:t>
            </a:r>
            <a:r>
              <a:rPr lang="es-ES_tradnl" dirty="0"/>
              <a:t>)</a:t>
            </a:r>
          </a:p>
          <a:p>
            <a:r>
              <a:rPr lang="es-ES_tradnl" dirty="0" err="1"/>
              <a:t>Multiplataformas</a:t>
            </a:r>
            <a:endParaRPr lang="es-ES_tradnl" dirty="0"/>
          </a:p>
          <a:p>
            <a:endParaRPr lang="es-ES_tradnl" dirty="0"/>
          </a:p>
          <a:p>
            <a:endParaRPr lang="es-ES" dirty="0"/>
          </a:p>
        </p:txBody>
      </p:sp>
      <p:pic>
        <p:nvPicPr>
          <p:cNvPr id="5122" name="Picture 2" descr="Amiga Forever on Windows Desktop, with Workbench 1.3 and 3.X"/>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17112" y="5157192"/>
            <a:ext cx="2112235" cy="1584176"/>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zdjecia.pl.sftcdn.net/pl/scrn/83000/83433/spectaculator-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2132856"/>
            <a:ext cx="3089195" cy="29423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1999746"/>
      </p:ext>
    </p:extLst>
  </p:cSld>
  <p:clrMapOvr>
    <a:masterClrMapping/>
  </p:clrMapOvr>
</p:sld>
</file>

<file path=ppt/slides/slide3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Sinclair ZX </a:t>
            </a:r>
            <a:r>
              <a:rPr lang="es-ES_tradnl" dirty="0" err="1"/>
              <a:t>Spectrum</a:t>
            </a:r>
            <a:endParaRPr lang="es-ES" dirty="0"/>
          </a:p>
        </p:txBody>
      </p:sp>
      <p:sp>
        <p:nvSpPr>
          <p:cNvPr id="3" name="2 Marcador de contenido"/>
          <p:cNvSpPr>
            <a:spLocks noGrp="1"/>
          </p:cNvSpPr>
          <p:nvPr>
            <p:ph idx="1"/>
          </p:nvPr>
        </p:nvSpPr>
        <p:spPr/>
        <p:txBody>
          <a:bodyPr/>
          <a:lstStyle/>
          <a:p>
            <a:r>
              <a:rPr lang="es-ES" dirty="0" err="1"/>
              <a:t>World</a:t>
            </a:r>
            <a:r>
              <a:rPr lang="es-ES" dirty="0"/>
              <a:t> of </a:t>
            </a:r>
            <a:r>
              <a:rPr lang="es-ES" dirty="0" err="1"/>
              <a:t>Spectrum</a:t>
            </a:r>
            <a:r>
              <a:rPr lang="es-ES" dirty="0"/>
              <a:t> (WOS)</a:t>
            </a:r>
          </a:p>
          <a:p>
            <a:endParaRPr lang="es-ES" dirty="0"/>
          </a:p>
        </p:txBody>
      </p:sp>
      <p:pic>
        <p:nvPicPr>
          <p:cNvPr id="4" name="Picture 1">
            <a:hlinkClick r:id="rId2"/>
          </p:cNvPr>
          <p:cNvPicPr>
            <a:picLocks noChangeAspect="1" noChangeArrowheads="1"/>
          </p:cNvPicPr>
          <p:nvPr/>
        </p:nvPicPr>
        <p:blipFill>
          <a:blip r:embed="rId3" cstate="print"/>
          <a:srcRect/>
          <a:stretch>
            <a:fillRect/>
          </a:stretch>
        </p:blipFill>
        <p:spPr bwMode="auto">
          <a:xfrm>
            <a:off x="1691680" y="2257876"/>
            <a:ext cx="5832648" cy="4415979"/>
          </a:xfrm>
          <a:prstGeom prst="rect">
            <a:avLst/>
          </a:prstGeom>
          <a:noFill/>
          <a:ln w="9525">
            <a:noFill/>
            <a:miter lim="800000"/>
            <a:headEnd/>
            <a:tailEnd/>
          </a:ln>
        </p:spPr>
      </p:pic>
    </p:spTree>
    <p:extLst>
      <p:ext uri="{BB962C8B-B14F-4D97-AF65-F5344CB8AC3E}">
        <p14:creationId xmlns:p14="http://schemas.microsoft.com/office/powerpoint/2010/main" val="2041135189"/>
      </p:ext>
    </p:extLst>
  </p:cSld>
  <p:clrMapOvr>
    <a:masterClrMapping/>
  </p:clrMapOvr>
</p:sld>
</file>

<file path=ppt/slides/slide3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Sinclair ZX </a:t>
            </a:r>
            <a:r>
              <a:rPr lang="es-ES_tradnl" dirty="0" err="1"/>
              <a:t>Spectrum</a:t>
            </a:r>
            <a:endParaRPr lang="es-ES" dirty="0"/>
          </a:p>
        </p:txBody>
      </p:sp>
      <p:sp>
        <p:nvSpPr>
          <p:cNvPr id="3" name="2 Marcador de contenido"/>
          <p:cNvSpPr>
            <a:spLocks noGrp="1"/>
          </p:cNvSpPr>
          <p:nvPr>
            <p:ph idx="1"/>
          </p:nvPr>
        </p:nvSpPr>
        <p:spPr/>
        <p:txBody>
          <a:bodyPr/>
          <a:lstStyle/>
          <a:p>
            <a:r>
              <a:rPr lang="es-ES_tradnl" dirty="0" err="1"/>
              <a:t>SPAnish</a:t>
            </a:r>
            <a:r>
              <a:rPr lang="es-ES_tradnl" dirty="0"/>
              <a:t> </a:t>
            </a:r>
            <a:r>
              <a:rPr lang="es-ES_tradnl" dirty="0" err="1"/>
              <a:t>SPectrum</a:t>
            </a:r>
            <a:r>
              <a:rPr lang="es-ES_tradnl" dirty="0"/>
              <a:t> Archive (SPA2)</a:t>
            </a:r>
            <a:endParaRPr lang="es-ES" dirty="0"/>
          </a:p>
        </p:txBody>
      </p:sp>
      <p:pic>
        <p:nvPicPr>
          <p:cNvPr id="4" name="Picture 1">
            <a:hlinkClick r:id="rId2"/>
          </p:cNvPr>
          <p:cNvPicPr>
            <a:picLocks noChangeAspect="1" noChangeArrowheads="1"/>
          </p:cNvPicPr>
          <p:nvPr/>
        </p:nvPicPr>
        <p:blipFill>
          <a:blip r:embed="rId3" cstate="print"/>
          <a:srcRect/>
          <a:stretch>
            <a:fillRect/>
          </a:stretch>
        </p:blipFill>
        <p:spPr bwMode="auto">
          <a:xfrm>
            <a:off x="1403648" y="2348880"/>
            <a:ext cx="6419790" cy="4392488"/>
          </a:xfrm>
          <a:prstGeom prst="rect">
            <a:avLst/>
          </a:prstGeom>
          <a:noFill/>
          <a:ln w="9525">
            <a:noFill/>
            <a:miter lim="800000"/>
            <a:headEnd/>
            <a:tailEnd/>
          </a:ln>
        </p:spPr>
      </p:pic>
    </p:spTree>
    <p:extLst>
      <p:ext uri="{BB962C8B-B14F-4D97-AF65-F5344CB8AC3E}">
        <p14:creationId xmlns:p14="http://schemas.microsoft.com/office/powerpoint/2010/main" val="2953671492"/>
      </p:ext>
    </p:extLst>
  </p:cSld>
  <p:clrMapOvr>
    <a:masterClrMapping/>
  </p:clrMapOvr>
</p:sld>
</file>

<file path=ppt/slides/slide3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err="1"/>
              <a:t>Commodore</a:t>
            </a:r>
            <a:r>
              <a:rPr lang="es-ES_tradnl" dirty="0"/>
              <a:t> 64</a:t>
            </a:r>
            <a:endParaRPr lang="es-ES" dirty="0"/>
          </a:p>
        </p:txBody>
      </p:sp>
      <p:sp>
        <p:nvSpPr>
          <p:cNvPr id="3" name="2 Marcador de contenido"/>
          <p:cNvSpPr>
            <a:spLocks noGrp="1"/>
          </p:cNvSpPr>
          <p:nvPr>
            <p:ph idx="1"/>
          </p:nvPr>
        </p:nvSpPr>
        <p:spPr/>
        <p:txBody>
          <a:bodyPr/>
          <a:lstStyle/>
          <a:p>
            <a:r>
              <a:rPr lang="es-ES_tradnl" dirty="0"/>
              <a:t>C64.com (“</a:t>
            </a:r>
            <a:r>
              <a:rPr lang="es-ES_tradnl" dirty="0" err="1"/>
              <a:t>to</a:t>
            </a:r>
            <a:r>
              <a:rPr lang="es-ES_tradnl" dirty="0"/>
              <a:t> </a:t>
            </a:r>
            <a:r>
              <a:rPr lang="es-ES_tradnl" dirty="0" err="1"/>
              <a:t>protect</a:t>
            </a:r>
            <a:r>
              <a:rPr lang="es-ES_tradnl" dirty="0"/>
              <a:t> and preserve”)</a:t>
            </a:r>
            <a:endParaRPr lang="es-ES" dirty="0"/>
          </a:p>
        </p:txBody>
      </p:sp>
      <p:pic>
        <p:nvPicPr>
          <p:cNvPr id="5122" name="Picture 2">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9672" y="2188080"/>
            <a:ext cx="5826794" cy="45213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27607976"/>
      </p:ext>
    </p:extLst>
  </p:cSld>
  <p:clrMapOvr>
    <a:masterClrMapping/>
  </p:clrMapOvr>
</p:sld>
</file>

<file path=ppt/slides/slide3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err="1"/>
              <a:t>Amstrad</a:t>
            </a:r>
            <a:r>
              <a:rPr lang="es-ES_tradnl" dirty="0"/>
              <a:t> CPC</a:t>
            </a:r>
            <a:endParaRPr lang="es-ES" dirty="0"/>
          </a:p>
        </p:txBody>
      </p:sp>
      <p:sp>
        <p:nvSpPr>
          <p:cNvPr id="3" name="2 Marcador de contenido"/>
          <p:cNvSpPr>
            <a:spLocks noGrp="1"/>
          </p:cNvSpPr>
          <p:nvPr>
            <p:ph idx="1"/>
          </p:nvPr>
        </p:nvSpPr>
        <p:spPr/>
        <p:txBody>
          <a:bodyPr/>
          <a:lstStyle/>
          <a:p>
            <a:r>
              <a:rPr lang="es-ES_tradnl" dirty="0"/>
              <a:t>CPC </a:t>
            </a:r>
            <a:r>
              <a:rPr lang="es-ES_tradnl" dirty="0" err="1"/>
              <a:t>Power</a:t>
            </a:r>
            <a:endParaRPr lang="es-ES" dirty="0"/>
          </a:p>
        </p:txBody>
      </p:sp>
      <p:pic>
        <p:nvPicPr>
          <p:cNvPr id="4" name="Picture 2">
            <a:hlinkClick r:id="rId2"/>
          </p:cNvPr>
          <p:cNvPicPr>
            <a:picLocks noChangeAspect="1" noChangeArrowheads="1"/>
          </p:cNvPicPr>
          <p:nvPr/>
        </p:nvPicPr>
        <p:blipFill>
          <a:blip r:embed="rId3" cstate="print"/>
          <a:srcRect/>
          <a:stretch>
            <a:fillRect/>
          </a:stretch>
        </p:blipFill>
        <p:spPr bwMode="auto">
          <a:xfrm>
            <a:off x="1475656" y="2215898"/>
            <a:ext cx="6525034" cy="4464496"/>
          </a:xfrm>
          <a:prstGeom prst="rect">
            <a:avLst/>
          </a:prstGeom>
          <a:noFill/>
          <a:ln w="9525">
            <a:noFill/>
            <a:miter lim="800000"/>
            <a:headEnd/>
            <a:tailEnd/>
          </a:ln>
        </p:spPr>
      </p:pic>
    </p:spTree>
    <p:extLst>
      <p:ext uri="{BB962C8B-B14F-4D97-AF65-F5344CB8AC3E}">
        <p14:creationId xmlns:p14="http://schemas.microsoft.com/office/powerpoint/2010/main" val="2643158853"/>
      </p:ext>
    </p:extLst>
  </p:cSld>
  <p:clrMapOvr>
    <a:masterClrMapping/>
  </p:clrMapOvr>
</p:sld>
</file>

<file path=ppt/slides/slide3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Otros ordenadores domésticos</a:t>
            </a:r>
            <a:endParaRPr lang="es-ES" dirty="0"/>
          </a:p>
        </p:txBody>
      </p:sp>
      <p:sp>
        <p:nvSpPr>
          <p:cNvPr id="3" name="2 Marcador de contenido"/>
          <p:cNvSpPr>
            <a:spLocks noGrp="1"/>
          </p:cNvSpPr>
          <p:nvPr>
            <p:ph idx="1"/>
          </p:nvPr>
        </p:nvSpPr>
        <p:spPr>
          <a:xfrm>
            <a:off x="1619672" y="1600200"/>
            <a:ext cx="7067128" cy="4533900"/>
          </a:xfrm>
        </p:spPr>
        <p:txBody>
          <a:bodyPr/>
          <a:lstStyle/>
          <a:p>
            <a:endParaRPr lang="es-ES_tradnl" dirty="0"/>
          </a:p>
          <a:p>
            <a:r>
              <a:rPr lang="es-ES_tradnl" dirty="0">
                <a:hlinkClick r:id="rId2"/>
              </a:rPr>
              <a:t>www.msx.org</a:t>
            </a:r>
            <a:r>
              <a:rPr lang="es-ES_tradnl" dirty="0"/>
              <a:t> </a:t>
            </a:r>
          </a:p>
          <a:p>
            <a:r>
              <a:rPr lang="es-ES_tradnl" dirty="0">
                <a:hlinkClick r:id="rId3"/>
              </a:rPr>
              <a:t>www.sharpmz.org</a:t>
            </a:r>
            <a:r>
              <a:rPr lang="es-ES_tradnl" dirty="0"/>
              <a:t> </a:t>
            </a:r>
          </a:p>
          <a:p>
            <a:r>
              <a:rPr lang="es-ES_tradnl" dirty="0">
                <a:hlinkClick r:id="rId4"/>
              </a:rPr>
              <a:t>www.dragon32universe.info</a:t>
            </a:r>
            <a:r>
              <a:rPr lang="es-ES_tradnl" dirty="0"/>
              <a:t> </a:t>
            </a:r>
          </a:p>
          <a:p>
            <a:r>
              <a:rPr lang="es-ES_tradnl" dirty="0">
                <a:hlinkClick r:id="rId5"/>
              </a:rPr>
              <a:t>www.amiga.org</a:t>
            </a:r>
            <a:r>
              <a:rPr lang="es-ES_tradnl" dirty="0"/>
              <a:t> </a:t>
            </a:r>
          </a:p>
          <a:p>
            <a:r>
              <a:rPr lang="es-ES_tradnl" dirty="0">
                <a:hlinkClick r:id="rId6"/>
              </a:rPr>
              <a:t>www.atari.st</a:t>
            </a:r>
            <a:r>
              <a:rPr lang="es-ES_tradnl" dirty="0"/>
              <a:t> </a:t>
            </a:r>
          </a:p>
          <a:p>
            <a:r>
              <a:rPr lang="es-ES_tradnl" dirty="0">
                <a:hlinkClick r:id="rId7"/>
              </a:rPr>
              <a:t>sinclairql.speccy.org</a:t>
            </a:r>
            <a:r>
              <a:rPr lang="es-ES_tradnl" dirty="0"/>
              <a:t> </a:t>
            </a:r>
          </a:p>
          <a:p>
            <a:r>
              <a:rPr lang="es-ES_tradnl" dirty="0"/>
              <a:t>etc.</a:t>
            </a:r>
          </a:p>
          <a:p>
            <a:endParaRPr lang="es-ES_tradnl" dirty="0"/>
          </a:p>
          <a:p>
            <a:endParaRPr lang="es-ES_tradnl" dirty="0"/>
          </a:p>
          <a:p>
            <a:endParaRPr lang="es-ES_tradnl" dirty="0"/>
          </a:p>
          <a:p>
            <a:endParaRPr lang="es-ES_tradnl" dirty="0"/>
          </a:p>
          <a:p>
            <a:endParaRPr lang="es-ES" dirty="0"/>
          </a:p>
        </p:txBody>
      </p:sp>
    </p:spTree>
    <p:extLst>
      <p:ext uri="{BB962C8B-B14F-4D97-AF65-F5344CB8AC3E}">
        <p14:creationId xmlns:p14="http://schemas.microsoft.com/office/powerpoint/2010/main" val="1238168507"/>
      </p:ext>
    </p:extLst>
  </p:cSld>
  <p:clrMapOvr>
    <a:masterClrMapping/>
  </p:clrMapOvr>
</p:sld>
</file>

<file path=ppt/slides/slide3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err="1"/>
              <a:t>PC’s</a:t>
            </a:r>
            <a:endParaRPr lang="es-ES" dirty="0"/>
          </a:p>
        </p:txBody>
      </p:sp>
      <p:sp>
        <p:nvSpPr>
          <p:cNvPr id="3" name="2 Marcador de contenido"/>
          <p:cNvSpPr>
            <a:spLocks noGrp="1"/>
          </p:cNvSpPr>
          <p:nvPr>
            <p:ph idx="1"/>
          </p:nvPr>
        </p:nvSpPr>
        <p:spPr>
          <a:xfrm>
            <a:off x="457199" y="1600200"/>
            <a:ext cx="8551979" cy="4533900"/>
          </a:xfrm>
        </p:spPr>
        <p:txBody>
          <a:bodyPr/>
          <a:lstStyle/>
          <a:p>
            <a:r>
              <a:rPr lang="es-ES_tradnl" dirty="0"/>
              <a:t>1981: IBM 5150 (IBM PC)</a:t>
            </a:r>
          </a:p>
          <a:p>
            <a:r>
              <a:rPr lang="es-ES_tradnl" dirty="0"/>
              <a:t>IBM PC/XT, AT, PS/2, x86, 64</a:t>
            </a:r>
          </a:p>
          <a:p>
            <a:r>
              <a:rPr lang="es-ES_tradnl" dirty="0"/>
              <a:t>Compatibles IBM PC!!</a:t>
            </a:r>
          </a:p>
          <a:p>
            <a:r>
              <a:rPr lang="es-ES_tradnl" dirty="0"/>
              <a:t>Sobremesa y portátiles</a:t>
            </a:r>
          </a:p>
          <a:p>
            <a:r>
              <a:rPr lang="es-ES_tradnl" i="1" dirty="0" err="1"/>
              <a:t>Downsizing</a:t>
            </a:r>
            <a:endParaRPr lang="es-ES_tradnl" i="1" dirty="0"/>
          </a:p>
          <a:p>
            <a:pPr lvl="1"/>
            <a:r>
              <a:rPr lang="es-ES_tradnl" dirty="0"/>
              <a:t>1 Mainframe </a:t>
            </a:r>
            <a:r>
              <a:rPr lang="es-ES_tradnl" dirty="0">
                <a:sym typeface="Wingdings" panose="05000000000000000000" pitchFamily="2" charset="2"/>
              </a:rPr>
              <a:t> n </a:t>
            </a:r>
            <a:r>
              <a:rPr lang="es-ES_tradnl" dirty="0" err="1">
                <a:sym typeface="Wingdings" panose="05000000000000000000" pitchFamily="2" charset="2"/>
              </a:rPr>
              <a:t>PCs</a:t>
            </a:r>
            <a:endParaRPr lang="es-ES_tradnl" dirty="0">
              <a:sym typeface="Wingdings" panose="05000000000000000000" pitchFamily="2" charset="2"/>
            </a:endParaRPr>
          </a:p>
          <a:p>
            <a:r>
              <a:rPr lang="es-ES_tradnl" dirty="0">
                <a:sym typeface="Wingdings" panose="05000000000000000000" pitchFamily="2" charset="2"/>
              </a:rPr>
              <a:t>Arquitectura Intel/AMD</a:t>
            </a:r>
          </a:p>
          <a:p>
            <a:r>
              <a:rPr lang="es-ES_tradnl" dirty="0">
                <a:sym typeface="Wingdings" panose="05000000000000000000" pitchFamily="2" charset="2"/>
              </a:rPr>
              <a:t>SO: MS-DOS, Windows, GNU/Linux, Solaris</a:t>
            </a:r>
            <a:endParaRPr lang="es-ES_tradnl" dirty="0"/>
          </a:p>
          <a:p>
            <a:endParaRPr lang="es-ES" dirty="0"/>
          </a:p>
        </p:txBody>
      </p:sp>
      <p:pic>
        <p:nvPicPr>
          <p:cNvPr id="4098" name="Picture 2" descr="http://oldcomputers.net/pics/ibm515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224" y="1700808"/>
            <a:ext cx="2420955" cy="1769766"/>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prepare.icttrends.com/images/2012/06/compatible_computer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8224" y="3771486"/>
            <a:ext cx="2420955" cy="19112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6509225"/>
      </p:ext>
    </p:extLst>
  </p:cSld>
  <p:clrMapOvr>
    <a:masterClrMapping/>
  </p:clrMapOvr>
</p:sld>
</file>

<file path=ppt/slides/slide3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Emulación de </a:t>
            </a:r>
            <a:r>
              <a:rPr lang="es-ES_tradnl" dirty="0" err="1"/>
              <a:t>PCs</a:t>
            </a:r>
            <a:r>
              <a:rPr lang="es-ES_tradnl" dirty="0"/>
              <a:t> (x86-64)</a:t>
            </a:r>
            <a:endParaRPr lang="es-ES" dirty="0"/>
          </a:p>
        </p:txBody>
      </p:sp>
      <p:sp>
        <p:nvSpPr>
          <p:cNvPr id="3" name="2 Marcador de contenido"/>
          <p:cNvSpPr>
            <a:spLocks noGrp="1"/>
          </p:cNvSpPr>
          <p:nvPr>
            <p:ph idx="1"/>
          </p:nvPr>
        </p:nvSpPr>
        <p:spPr/>
        <p:txBody>
          <a:bodyPr/>
          <a:lstStyle/>
          <a:p>
            <a:r>
              <a:rPr lang="es-ES_tradnl" dirty="0"/>
              <a:t>Emulación MS-DOS, Windows, Linux</a:t>
            </a:r>
          </a:p>
          <a:p>
            <a:r>
              <a:rPr lang="es-ES_tradnl" dirty="0" err="1"/>
              <a:t>DOSBox</a:t>
            </a:r>
            <a:r>
              <a:rPr lang="es-ES_tradnl" dirty="0"/>
              <a:t> (x86)</a:t>
            </a:r>
          </a:p>
          <a:p>
            <a:r>
              <a:rPr lang="es-ES_tradnl" dirty="0" err="1"/>
              <a:t>Bochs</a:t>
            </a:r>
            <a:r>
              <a:rPr lang="es-ES_tradnl" dirty="0"/>
              <a:t> (x86-64)</a:t>
            </a:r>
          </a:p>
          <a:p>
            <a:pPr lvl="1"/>
            <a:r>
              <a:rPr lang="es-ES_tradnl" dirty="0"/>
              <a:t>host: x86-64</a:t>
            </a:r>
          </a:p>
          <a:p>
            <a:pPr lvl="1"/>
            <a:r>
              <a:rPr lang="es-ES_tradnl" dirty="0"/>
              <a:t>Software libre</a:t>
            </a:r>
          </a:p>
          <a:p>
            <a:pPr lvl="1"/>
            <a:r>
              <a:rPr lang="es-ES_tradnl" dirty="0"/>
              <a:t>Muchas plataformas (incluidas consolas)</a:t>
            </a:r>
          </a:p>
          <a:p>
            <a:r>
              <a:rPr lang="es-ES_tradnl" dirty="0"/>
              <a:t>Virtualización</a:t>
            </a:r>
          </a:p>
          <a:p>
            <a:pPr lvl="1"/>
            <a:r>
              <a:rPr lang="es-ES_tradnl" dirty="0"/>
              <a:t>VMWARE, Virtual BOX, Virtual PC</a:t>
            </a:r>
          </a:p>
        </p:txBody>
      </p:sp>
    </p:spTree>
    <p:extLst>
      <p:ext uri="{BB962C8B-B14F-4D97-AF65-F5344CB8AC3E}">
        <p14:creationId xmlns:p14="http://schemas.microsoft.com/office/powerpoint/2010/main" val="2092202222"/>
      </p:ext>
    </p:extLst>
  </p:cSld>
  <p:clrMapOvr>
    <a:masterClrMapping/>
  </p:clrMapOvr>
</p:sld>
</file>

<file path=ppt/slides/slide3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467544" y="0"/>
            <a:ext cx="8229600" cy="1143000"/>
          </a:xfrm>
        </p:spPr>
        <p:txBody>
          <a:bodyPr/>
          <a:lstStyle/>
          <a:p>
            <a:r>
              <a:rPr lang="es-ES_tradnl" dirty="0" err="1"/>
              <a:t>DOSBox</a:t>
            </a:r>
            <a:endParaRPr lang="es-ES" dirty="0"/>
          </a:p>
        </p:txBody>
      </p:sp>
      <p:pic>
        <p:nvPicPr>
          <p:cNvPr id="8194" name="Picture 2" descr="http://upload.wikimedia.org/wikipedia/en/archive/3/3f/20130829140729!Dosbox-under-ubuntu.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199" y="980728"/>
            <a:ext cx="7560840" cy="5670631"/>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http://www.playonlinux.com/images/uploads/20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8424" y="1573188"/>
            <a:ext cx="8227814" cy="51423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7724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196"/>
                                        </p:tgtEl>
                                        <p:attrNameLst>
                                          <p:attrName>style.visibility</p:attrName>
                                        </p:attrNameLst>
                                      </p:cBhvr>
                                      <p:to>
                                        <p:strVal val="visible"/>
                                      </p:to>
                                    </p:set>
                                    <p:anim calcmode="lin" valueType="num">
                                      <p:cBhvr additive="base">
                                        <p:cTn id="7" dur="500" fill="hold"/>
                                        <p:tgtEl>
                                          <p:spTgt spid="8196"/>
                                        </p:tgtEl>
                                        <p:attrNameLst>
                                          <p:attrName>ppt_x</p:attrName>
                                        </p:attrNameLst>
                                      </p:cBhvr>
                                      <p:tavLst>
                                        <p:tav tm="0">
                                          <p:val>
                                            <p:strVal val="#ppt_x"/>
                                          </p:val>
                                        </p:tav>
                                        <p:tav tm="100000">
                                          <p:val>
                                            <p:strVal val="#ppt_x"/>
                                          </p:val>
                                        </p:tav>
                                      </p:tavLst>
                                    </p:anim>
                                    <p:anim calcmode="lin" valueType="num">
                                      <p:cBhvr additive="base">
                                        <p:cTn id="8" dur="500" fill="hold"/>
                                        <p:tgtEl>
                                          <p:spTgt spid="819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467544" y="0"/>
            <a:ext cx="8229600" cy="1003920"/>
          </a:xfrm>
        </p:spPr>
        <p:txBody>
          <a:bodyPr/>
          <a:lstStyle/>
          <a:p>
            <a:r>
              <a:rPr lang="es-ES_tradnl" dirty="0" err="1"/>
              <a:t>Bochs</a:t>
            </a:r>
            <a:endParaRPr lang="es-ES" dirty="0"/>
          </a:p>
        </p:txBody>
      </p:sp>
      <p:pic>
        <p:nvPicPr>
          <p:cNvPr id="5" name="Picture 4" descr="http://www.superdownloads.com.br/imagens/screenshots/4/1/41623,O.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1003920"/>
            <a:ext cx="7805440" cy="58540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8163268"/>
      </p:ext>
    </p:extLst>
  </p:cSld>
  <p:clrMapOvr>
    <a:masterClrMapping/>
  </p:clrMapOvr>
  <p:timing>
    <p:tnLst>
      <p:par>
        <p:cTn id="1" dur="indefinite" restart="never" nodeType="tmRoot"/>
      </p:par>
    </p:tnLst>
  </p:timing>
</p:sld>
</file>

<file path=ppt/slides/slide3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116632"/>
            <a:ext cx="8229600" cy="778098"/>
          </a:xfrm>
        </p:spPr>
        <p:txBody>
          <a:bodyPr/>
          <a:lstStyle/>
          <a:p>
            <a:r>
              <a:rPr lang="es-ES_tradnl" dirty="0" err="1"/>
              <a:t>VMWare</a:t>
            </a:r>
            <a:endParaRPr lang="es-ES" dirty="0"/>
          </a:p>
        </p:txBody>
      </p:sp>
      <p:pic>
        <p:nvPicPr>
          <p:cNvPr id="4" name="Picture 2" descr="http://www.vmware.com/files/images/screens_workstation/w10/vmw-scrnsht-workstation-productivity-t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908719"/>
            <a:ext cx="8136904" cy="58992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109417"/>
      </p:ext>
    </p:extLst>
  </p:cSld>
  <p:clrMapOvr>
    <a:masterClrMapping/>
  </p:clrMapOvr>
  <p:timing>
    <p:tnLst>
      <p:par>
        <p:cTn id="1" dur="indefinite" restart="never" nodeType="tmRoot"/>
      </p:par>
    </p:tnLst>
  </p:timing>
</p:sld>
</file>

<file path=ppt/slides/slide3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07504" y="274638"/>
            <a:ext cx="9036496" cy="1143000"/>
          </a:xfrm>
        </p:spPr>
        <p:txBody>
          <a:bodyPr/>
          <a:lstStyle/>
          <a:p>
            <a:r>
              <a:rPr lang="en-US" dirty="0"/>
              <a:t>Internet Archive: </a:t>
            </a:r>
            <a:r>
              <a:rPr lang="en-US" dirty="0">
                <a:hlinkClick r:id="rId2"/>
              </a:rPr>
              <a:t>MS-DOS Games</a:t>
            </a:r>
            <a:endParaRPr lang="en-US"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496" y="1358106"/>
            <a:ext cx="9108504" cy="55272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60216017"/>
      </p:ext>
    </p:extLst>
  </p:cSld>
  <p:clrMapOvr>
    <a:masterClrMapping/>
  </p:clrMapOvr>
  <p:timing>
    <p:tnLst>
      <p:par>
        <p:cTn id="1" dur="indefinite" restart="never" nodeType="tmRoot"/>
      </p:par>
    </p:tnLst>
  </p:timing>
</p:sld>
</file>

<file path=ppt/slides/slide3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Ordenadores Apple</a:t>
            </a:r>
            <a:endParaRPr lang="es-ES" dirty="0"/>
          </a:p>
        </p:txBody>
      </p:sp>
      <p:sp>
        <p:nvSpPr>
          <p:cNvPr id="3" name="2 Marcador de contenido"/>
          <p:cNvSpPr>
            <a:spLocks noGrp="1"/>
          </p:cNvSpPr>
          <p:nvPr>
            <p:ph idx="1"/>
          </p:nvPr>
        </p:nvSpPr>
        <p:spPr>
          <a:xfrm>
            <a:off x="457200" y="1600200"/>
            <a:ext cx="8229600" cy="2260848"/>
          </a:xfrm>
        </p:spPr>
        <p:txBody>
          <a:bodyPr/>
          <a:lstStyle/>
          <a:p>
            <a:r>
              <a:rPr lang="es-ES_tradnl" dirty="0"/>
              <a:t>Arquitecturas y diseños distintos</a:t>
            </a:r>
          </a:p>
          <a:p>
            <a:pPr lvl="1"/>
            <a:r>
              <a:rPr lang="es-ES_tradnl" dirty="0"/>
              <a:t>Sólidos, estéticos, y caros</a:t>
            </a:r>
          </a:p>
          <a:p>
            <a:r>
              <a:rPr lang="es-ES_tradnl" dirty="0"/>
              <a:t>Apple II, Macintosh, </a:t>
            </a:r>
            <a:r>
              <a:rPr lang="es-ES_tradnl" dirty="0" err="1"/>
              <a:t>Quadra</a:t>
            </a:r>
            <a:r>
              <a:rPr lang="es-ES_tradnl" dirty="0"/>
              <a:t>, </a:t>
            </a:r>
            <a:r>
              <a:rPr lang="es-ES_tradnl" dirty="0" err="1"/>
              <a:t>iMac</a:t>
            </a:r>
            <a:r>
              <a:rPr lang="es-ES_tradnl" dirty="0"/>
              <a:t>, etc.</a:t>
            </a:r>
            <a:endParaRPr lang="es-ES" dirty="0"/>
          </a:p>
        </p:txBody>
      </p:sp>
      <p:pic>
        <p:nvPicPr>
          <p:cNvPr id="9220" name="Picture 4" descr="http://cdn1.appleinsider.com/AppleNames.031012.0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 y="3491420"/>
            <a:ext cx="4272409" cy="3204307"/>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http://textbooksforkindles.com/wp-content/uploads/2012/08/4d989_macintosh_135369323_9afb0ed03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92079" y="3491420"/>
            <a:ext cx="4272409" cy="32043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9309786"/>
      </p:ext>
    </p:extLst>
  </p:cSld>
  <p:clrMapOvr>
    <a:masterClrMapping/>
  </p:clrMapOvr>
  <p:timing>
    <p:tnLst>
      <p:par>
        <p:cTn id="1" dur="indefinite" restart="never" nodeType="tmRoot"/>
      </p:par>
    </p:tnLst>
  </p:timing>
</p:sld>
</file>

<file path=ppt/slides/slide3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109" y="10860"/>
            <a:ext cx="8229600" cy="1143000"/>
          </a:xfrm>
        </p:spPr>
        <p:txBody>
          <a:bodyPr/>
          <a:lstStyle/>
          <a:p>
            <a:r>
              <a:rPr lang="es-ES_tradnl" dirty="0"/>
              <a:t>Ordenadores Macintosh</a:t>
            </a:r>
            <a:endParaRPr lang="es-ES" dirty="0"/>
          </a:p>
        </p:txBody>
      </p:sp>
      <p:pic>
        <p:nvPicPr>
          <p:cNvPr id="10244" name="Picture 4" descr="http://iplace.maiscommac.com.br/wp-content/arquivos/2013/09/MacEvolution.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4246" y="1052735"/>
            <a:ext cx="6115325" cy="5710589"/>
          </a:xfrm>
          <a:prstGeom prst="rect">
            <a:avLst/>
          </a:prstGeom>
          <a:noFill/>
          <a:extLst>
            <a:ext uri="{909E8E84-426E-40DD-AFC4-6F175D3DCCD1}">
              <a14:hiddenFill xmlns:a14="http://schemas.microsoft.com/office/drawing/2010/main">
                <a:solidFill>
                  <a:srgbClr val="FFFFFF"/>
                </a:solidFill>
              </a14:hiddenFill>
            </a:ext>
          </a:extLst>
        </p:spPr>
      </p:pic>
      <p:pic>
        <p:nvPicPr>
          <p:cNvPr id="10242" name="Picture 2" descr="http://www.translationdirectory.com/images_articles/macintosh_timelin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77" y="1556792"/>
            <a:ext cx="9112665" cy="42484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1471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fade">
                                      <p:cBhvr>
                                        <p:cTn id="7" dur="1000"/>
                                        <p:tgtEl>
                                          <p:spTgt spid="10242"/>
                                        </p:tgtEl>
                                      </p:cBhvr>
                                    </p:animEffect>
                                    <p:anim calcmode="lin" valueType="num">
                                      <p:cBhvr>
                                        <p:cTn id="8" dur="1000" fill="hold"/>
                                        <p:tgtEl>
                                          <p:spTgt spid="10242"/>
                                        </p:tgtEl>
                                        <p:attrNameLst>
                                          <p:attrName>ppt_x</p:attrName>
                                        </p:attrNameLst>
                                      </p:cBhvr>
                                      <p:tavLst>
                                        <p:tav tm="0">
                                          <p:val>
                                            <p:strVal val="#ppt_x"/>
                                          </p:val>
                                        </p:tav>
                                        <p:tav tm="100000">
                                          <p:val>
                                            <p:strVal val="#ppt_x"/>
                                          </p:val>
                                        </p:tav>
                                      </p:tavLst>
                                    </p:anim>
                                    <p:anim calcmode="lin" valueType="num">
                                      <p:cBhvr>
                                        <p:cTn id="9" dur="1000" fill="hold"/>
                                        <p:tgtEl>
                                          <p:spTgt spid="1024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Emulación ordenadores Apple</a:t>
            </a:r>
            <a:endParaRPr lang="es-ES" dirty="0"/>
          </a:p>
        </p:txBody>
      </p:sp>
      <p:sp>
        <p:nvSpPr>
          <p:cNvPr id="3" name="2 Marcador de contenido"/>
          <p:cNvSpPr>
            <a:spLocks noGrp="1"/>
          </p:cNvSpPr>
          <p:nvPr>
            <p:ph idx="1"/>
          </p:nvPr>
        </p:nvSpPr>
        <p:spPr/>
        <p:txBody>
          <a:bodyPr/>
          <a:lstStyle/>
          <a:p>
            <a:endParaRPr lang="es-ES_tradnl" sz="2400" dirty="0"/>
          </a:p>
          <a:p>
            <a:r>
              <a:rPr lang="es-ES_tradnl" sz="2400" dirty="0"/>
              <a:t>II in a Mac (Apple II)</a:t>
            </a:r>
          </a:p>
          <a:p>
            <a:pPr lvl="1"/>
            <a:r>
              <a:rPr lang="es-ES_tradnl" sz="2000" dirty="0"/>
              <a:t>Host: Macintosh 128K</a:t>
            </a:r>
          </a:p>
          <a:p>
            <a:r>
              <a:rPr lang="es-ES_tradnl" sz="2400" dirty="0"/>
              <a:t>VirtualAppleII.org (Apple II, Apple </a:t>
            </a:r>
            <a:r>
              <a:rPr lang="es-ES_tradnl" sz="2400" dirty="0" err="1"/>
              <a:t>IIgs</a:t>
            </a:r>
            <a:r>
              <a:rPr lang="es-ES_tradnl" sz="2400" dirty="0"/>
              <a:t>)</a:t>
            </a:r>
          </a:p>
          <a:p>
            <a:pPr lvl="1"/>
            <a:r>
              <a:rPr lang="es-ES_tradnl" sz="2000" dirty="0"/>
              <a:t>Host: navegador Web</a:t>
            </a:r>
          </a:p>
          <a:p>
            <a:pPr lvl="1"/>
            <a:r>
              <a:rPr lang="es-ES_tradnl" sz="2000" dirty="0"/>
              <a:t>Incluye todos los discos</a:t>
            </a:r>
          </a:p>
          <a:p>
            <a:r>
              <a:rPr lang="es-ES_tradnl" sz="2400" dirty="0" err="1"/>
              <a:t>LisaEm</a:t>
            </a:r>
            <a:r>
              <a:rPr lang="es-ES_tradnl" sz="2400" dirty="0"/>
              <a:t> (Apple Lisa)</a:t>
            </a:r>
          </a:p>
          <a:p>
            <a:r>
              <a:rPr lang="es-ES_tradnl" sz="2400" dirty="0" err="1"/>
              <a:t>vMac</a:t>
            </a:r>
            <a:r>
              <a:rPr lang="es-ES_tradnl" sz="2400" dirty="0"/>
              <a:t> (Macintosh)</a:t>
            </a:r>
          </a:p>
          <a:p>
            <a:pPr lvl="1"/>
            <a:r>
              <a:rPr lang="es-ES_tradnl" sz="2000" dirty="0"/>
              <a:t>host: Windows, Linux</a:t>
            </a:r>
          </a:p>
          <a:p>
            <a:r>
              <a:rPr lang="es-ES_tradnl" sz="2400" dirty="0" err="1"/>
              <a:t>SheepShaver</a:t>
            </a:r>
            <a:r>
              <a:rPr lang="es-ES_tradnl" sz="2400" dirty="0"/>
              <a:t> (</a:t>
            </a:r>
            <a:r>
              <a:rPr lang="es-ES_tradnl" sz="2400" dirty="0" err="1"/>
              <a:t>PowerMac</a:t>
            </a:r>
            <a:r>
              <a:rPr lang="es-ES_tradnl" sz="2400" dirty="0"/>
              <a:t>, </a:t>
            </a:r>
            <a:r>
              <a:rPr lang="es-ES_tradnl" sz="2400" dirty="0" err="1"/>
              <a:t>iMac</a:t>
            </a:r>
            <a:r>
              <a:rPr lang="es-ES_tradnl" sz="2400" dirty="0"/>
              <a:t>)</a:t>
            </a:r>
          </a:p>
          <a:p>
            <a:pPr lvl="1"/>
            <a:r>
              <a:rPr lang="es-ES_tradnl" sz="2000" dirty="0"/>
              <a:t>Host: </a:t>
            </a:r>
            <a:r>
              <a:rPr lang="es-ES_tradnl" sz="2000" dirty="0" err="1"/>
              <a:t>powerPC</a:t>
            </a:r>
            <a:r>
              <a:rPr lang="es-ES_tradnl" sz="2000" dirty="0"/>
              <a:t>, x86</a:t>
            </a:r>
          </a:p>
          <a:p>
            <a:endParaRPr lang="es-ES" sz="2400" dirty="0"/>
          </a:p>
          <a:p>
            <a:endParaRPr lang="es-ES" dirty="0"/>
          </a:p>
        </p:txBody>
      </p:sp>
      <p:pic>
        <p:nvPicPr>
          <p:cNvPr id="11268" name="Picture 4" descr="II in a Mac screensh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18892" y="1484784"/>
            <a:ext cx="2727576" cy="1800200"/>
          </a:xfrm>
          <a:prstGeom prst="rect">
            <a:avLst/>
          </a:prstGeom>
          <a:noFill/>
          <a:extLst>
            <a:ext uri="{909E8E84-426E-40DD-AFC4-6F175D3DCCD1}">
              <a14:hiddenFill xmlns:a14="http://schemas.microsoft.com/office/drawing/2010/main">
                <a:solidFill>
                  <a:srgbClr val="FFFFFF"/>
                </a:solidFill>
              </a14:hiddenFill>
            </a:ext>
          </a:extLst>
        </p:spPr>
      </p:pic>
      <p:pic>
        <p:nvPicPr>
          <p:cNvPr id="11270" name="Picture 6" descr="http://talkingmoose.ca/wp-content/uploads/2012/03/shutdown05.gif"/>
          <p:cNvPicPr>
            <a:picLocks noChangeAspect="1" noChangeArrowheads="1"/>
          </p:cNvPicPr>
          <p:nvPr/>
        </p:nvPicPr>
        <p:blipFill rotWithShape="1">
          <a:blip r:embed="rId3">
            <a:extLst>
              <a:ext uri="{28A0092B-C50C-407E-A947-70E740481C1C}">
                <a14:useLocalDpi xmlns:a14="http://schemas.microsoft.com/office/drawing/2010/main" val="0"/>
              </a:ext>
            </a:extLst>
          </a:blip>
          <a:srcRect l="1429" t="963" r="677" b="1389"/>
          <a:stretch/>
        </p:blipFill>
        <p:spPr bwMode="auto">
          <a:xfrm>
            <a:off x="5436000" y="3672000"/>
            <a:ext cx="3600000" cy="273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6037758"/>
      </p:ext>
    </p:extLst>
  </p:cSld>
  <p:clrMapOvr>
    <a:masterClrMapping/>
  </p:clrMapOvr>
  <p:timing>
    <p:tnLst>
      <p:par>
        <p:cTn id="1" dur="indefinite" restart="never" nodeType="tmRoot"/>
      </p:par>
    </p:tnLst>
  </p:timing>
</p:sld>
</file>

<file path=ppt/slides/slide3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3473"/>
            <a:ext cx="8229600" cy="1143000"/>
          </a:xfrm>
        </p:spPr>
        <p:txBody>
          <a:bodyPr/>
          <a:lstStyle/>
          <a:p>
            <a:r>
              <a:rPr lang="es-ES_tradnl" dirty="0">
                <a:hlinkClick r:id="rId2"/>
              </a:rPr>
              <a:t>www.virtualapple.org</a:t>
            </a:r>
            <a:r>
              <a:rPr lang="es-ES_tradnl" dirty="0"/>
              <a:t> </a:t>
            </a:r>
            <a:endParaRPr lang="es-ES" dirty="0"/>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1196752"/>
            <a:ext cx="6264696" cy="56234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17713222"/>
      </p:ext>
    </p:extLst>
  </p:cSld>
  <p:clrMapOvr>
    <a:masterClrMapping/>
  </p:clrMapOvr>
  <p:timing>
    <p:tnLst>
      <p:par>
        <p:cTn id="1" dur="indefinite" restart="never" nodeType="tmRoot"/>
      </p:par>
    </p:tnLst>
  </p:timing>
</p:sld>
</file>

<file path=ppt/slides/slide3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51520" y="260648"/>
            <a:ext cx="8579296" cy="1143000"/>
          </a:xfrm>
        </p:spPr>
        <p:txBody>
          <a:bodyPr/>
          <a:lstStyle/>
          <a:p>
            <a:r>
              <a:rPr lang="es-ES_tradnl" dirty="0"/>
              <a:t>Emulación de sistemas de juegos</a:t>
            </a:r>
            <a:endParaRPr lang="es-ES" dirty="0"/>
          </a:p>
        </p:txBody>
      </p:sp>
      <p:sp>
        <p:nvSpPr>
          <p:cNvPr id="3" name="2 Marcador de contenido"/>
          <p:cNvSpPr>
            <a:spLocks noGrp="1"/>
          </p:cNvSpPr>
          <p:nvPr>
            <p:ph idx="1"/>
          </p:nvPr>
        </p:nvSpPr>
        <p:spPr>
          <a:xfrm>
            <a:off x="457200" y="2060848"/>
            <a:ext cx="8229600" cy="4073252"/>
          </a:xfrm>
        </p:spPr>
        <p:txBody>
          <a:bodyPr/>
          <a:lstStyle/>
          <a:p>
            <a:r>
              <a:rPr lang="es-ES_tradnl" dirty="0"/>
              <a:t>Videoconsolas</a:t>
            </a:r>
          </a:p>
          <a:p>
            <a:endParaRPr lang="es-ES_tradnl" dirty="0"/>
          </a:p>
          <a:p>
            <a:r>
              <a:rPr lang="es-ES_tradnl" dirty="0"/>
              <a:t>Máquinas recreativas</a:t>
            </a:r>
          </a:p>
          <a:p>
            <a:endParaRPr lang="es-ES_tradnl" dirty="0"/>
          </a:p>
          <a:p>
            <a:r>
              <a:rPr lang="es-ES_tradnl" dirty="0"/>
              <a:t>Máquinas de </a:t>
            </a:r>
            <a:r>
              <a:rPr lang="es-ES_tradnl" dirty="0" err="1"/>
              <a:t>petacos</a:t>
            </a:r>
            <a:r>
              <a:rPr lang="es-ES_tradnl" dirty="0"/>
              <a:t> o </a:t>
            </a:r>
            <a:r>
              <a:rPr lang="es-ES_tradnl" i="1" dirty="0" err="1"/>
              <a:t>pinballs</a:t>
            </a:r>
            <a:endParaRPr lang="es-ES_tradnl" i="1" dirty="0"/>
          </a:p>
          <a:p>
            <a:endParaRPr lang="es-ES_tradnl" dirty="0"/>
          </a:p>
          <a:p>
            <a:endParaRPr lang="es-ES_tradnl" dirty="0"/>
          </a:p>
          <a:p>
            <a:r>
              <a:rPr lang="es-ES" sz="2000" dirty="0">
                <a:hlinkClick r:id="rId2"/>
              </a:rPr>
              <a:t>http://en.wikipedia.org/wiki/List_of_video_game_emulators</a:t>
            </a:r>
            <a:endParaRPr lang="es-ES" sz="2000" dirty="0"/>
          </a:p>
        </p:txBody>
      </p:sp>
    </p:spTree>
    <p:extLst>
      <p:ext uri="{BB962C8B-B14F-4D97-AF65-F5344CB8AC3E}">
        <p14:creationId xmlns:p14="http://schemas.microsoft.com/office/powerpoint/2010/main" val="3389994558"/>
      </p:ext>
    </p:extLst>
  </p:cSld>
  <p:clrMapOvr>
    <a:masterClrMapping/>
  </p:clrMapOvr>
  <p:timing>
    <p:tnLst>
      <p:par>
        <p:cTn id="1" dur="indefinite" restart="never" nodeType="tmRoot"/>
      </p:par>
    </p:tnLst>
  </p:timing>
</p:sld>
</file>

<file path=ppt/slides/slide3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Videoconsolas</a:t>
            </a:r>
            <a:endParaRPr lang="es-ES" dirty="0"/>
          </a:p>
        </p:txBody>
      </p:sp>
      <p:sp>
        <p:nvSpPr>
          <p:cNvPr id="3" name="2 Marcador de contenido"/>
          <p:cNvSpPr>
            <a:spLocks noGrp="1"/>
          </p:cNvSpPr>
          <p:nvPr>
            <p:ph idx="1"/>
          </p:nvPr>
        </p:nvSpPr>
        <p:spPr>
          <a:xfrm>
            <a:off x="457200" y="1600200"/>
            <a:ext cx="8579296" cy="4533900"/>
          </a:xfrm>
        </p:spPr>
        <p:txBody>
          <a:bodyPr/>
          <a:lstStyle/>
          <a:p>
            <a:r>
              <a:rPr lang="es-ES_tradnl" sz="2800" dirty="0"/>
              <a:t>Máquinas domésticas dedicadas a los videojuegos</a:t>
            </a:r>
          </a:p>
          <a:p>
            <a:pPr lvl="1"/>
            <a:r>
              <a:rPr lang="es-ES_tradnl" sz="2400" dirty="0"/>
              <a:t>Cartuchos, </a:t>
            </a:r>
            <a:r>
              <a:rPr lang="es-ES_tradnl" sz="2400" dirty="0" err="1"/>
              <a:t>CDs</a:t>
            </a:r>
            <a:r>
              <a:rPr lang="es-ES_tradnl" sz="2400" dirty="0"/>
              <a:t>, </a:t>
            </a:r>
            <a:r>
              <a:rPr lang="es-ES_tradnl" sz="2400" dirty="0" err="1"/>
              <a:t>DVDs</a:t>
            </a:r>
            <a:r>
              <a:rPr lang="es-ES_tradnl" sz="2400" dirty="0"/>
              <a:t>, Web</a:t>
            </a:r>
          </a:p>
          <a:p>
            <a:r>
              <a:rPr lang="es-ES_tradnl" sz="2800" dirty="0"/>
              <a:t>Generaciones</a:t>
            </a:r>
          </a:p>
          <a:p>
            <a:pPr lvl="1"/>
            <a:r>
              <a:rPr lang="es-ES_tradnl" sz="2400" dirty="0"/>
              <a:t>(72-77) 1ªGen: </a:t>
            </a:r>
            <a:r>
              <a:rPr lang="es-ES_tradnl" sz="2400" dirty="0" err="1"/>
              <a:t>Atari</a:t>
            </a:r>
            <a:r>
              <a:rPr lang="es-ES_tradnl" sz="2400" dirty="0"/>
              <a:t> </a:t>
            </a:r>
            <a:r>
              <a:rPr lang="es-ES_tradnl" sz="2400" dirty="0" err="1"/>
              <a:t>Pong</a:t>
            </a:r>
            <a:r>
              <a:rPr lang="es-ES_tradnl" sz="2400" dirty="0"/>
              <a:t>, </a:t>
            </a:r>
            <a:r>
              <a:rPr lang="es-ES_tradnl" sz="2400" dirty="0" err="1"/>
              <a:t>Magnavox</a:t>
            </a:r>
            <a:r>
              <a:rPr lang="es-ES_tradnl" sz="2400" dirty="0"/>
              <a:t> </a:t>
            </a:r>
            <a:r>
              <a:rPr lang="es-ES_tradnl" sz="2400" dirty="0" err="1"/>
              <a:t>Odyssey</a:t>
            </a:r>
            <a:endParaRPr lang="es-ES_tradnl" sz="2400" dirty="0"/>
          </a:p>
          <a:p>
            <a:pPr lvl="1"/>
            <a:r>
              <a:rPr lang="es-ES_tradnl" sz="2400" dirty="0"/>
              <a:t>(78-84) 2ª Gen: </a:t>
            </a:r>
            <a:r>
              <a:rPr lang="es-ES_tradnl" sz="2400" dirty="0" err="1"/>
              <a:t>Atari</a:t>
            </a:r>
            <a:r>
              <a:rPr lang="es-ES_tradnl" sz="2400" dirty="0"/>
              <a:t> VCS/2600, </a:t>
            </a:r>
            <a:r>
              <a:rPr lang="es-ES_tradnl" sz="2400" dirty="0" err="1"/>
              <a:t>Colecovision</a:t>
            </a:r>
            <a:endParaRPr lang="es-ES_tradnl" sz="2400" dirty="0"/>
          </a:p>
          <a:p>
            <a:pPr lvl="1"/>
            <a:r>
              <a:rPr lang="es-ES_tradnl" sz="2400" dirty="0"/>
              <a:t>(85-92) 3ª Gen: NES, Sega Master </a:t>
            </a:r>
            <a:r>
              <a:rPr lang="es-ES_tradnl" sz="2400" dirty="0" err="1"/>
              <a:t>System</a:t>
            </a:r>
            <a:endParaRPr lang="es-ES_tradnl" sz="2400" dirty="0"/>
          </a:p>
          <a:p>
            <a:pPr lvl="1"/>
            <a:r>
              <a:rPr lang="es-ES_tradnl" sz="2400" dirty="0"/>
              <a:t>(93-98) 4ª Gen: Sega </a:t>
            </a:r>
            <a:r>
              <a:rPr lang="es-ES_tradnl" sz="2400" dirty="0" err="1"/>
              <a:t>Megadrive</a:t>
            </a:r>
            <a:r>
              <a:rPr lang="es-ES_tradnl" sz="2400" dirty="0"/>
              <a:t>, SNES, Neo-Geo</a:t>
            </a:r>
          </a:p>
          <a:p>
            <a:pPr lvl="1"/>
            <a:r>
              <a:rPr lang="es-ES_tradnl" sz="2400" dirty="0"/>
              <a:t>(95-00) 5ª Gen: Sony PS, N64, Sega </a:t>
            </a:r>
            <a:r>
              <a:rPr lang="es-ES_tradnl" sz="2400" dirty="0" err="1"/>
              <a:t>Saturn</a:t>
            </a:r>
            <a:endParaRPr lang="es-ES_tradnl" sz="2400" dirty="0"/>
          </a:p>
          <a:p>
            <a:pPr lvl="1"/>
            <a:r>
              <a:rPr lang="es-ES_tradnl" sz="2400" dirty="0"/>
              <a:t>(99-06) 6ª Gen: PS2, Xbox, </a:t>
            </a:r>
            <a:r>
              <a:rPr lang="es-ES_tradnl" sz="2400" dirty="0" err="1"/>
              <a:t>GameCube</a:t>
            </a:r>
            <a:r>
              <a:rPr lang="es-ES_tradnl" sz="2400" dirty="0"/>
              <a:t>, </a:t>
            </a:r>
            <a:r>
              <a:rPr lang="es-ES_tradnl" sz="2400" dirty="0" err="1"/>
              <a:t>Dreamcast</a:t>
            </a:r>
            <a:endParaRPr lang="es-ES_tradnl" sz="2400" dirty="0"/>
          </a:p>
          <a:p>
            <a:pPr lvl="1"/>
            <a:r>
              <a:rPr lang="es-ES_tradnl" sz="2400" dirty="0"/>
              <a:t>(05-12) 7ª Gen: Wii, Xbox 360, PS3, Xbox 360</a:t>
            </a:r>
          </a:p>
          <a:p>
            <a:pPr lvl="1"/>
            <a:r>
              <a:rPr lang="es-ES_tradnl" sz="2400" dirty="0"/>
              <a:t>(12-hoy) 8ª Gen: Wii U, PS4, Xbox </a:t>
            </a:r>
            <a:r>
              <a:rPr lang="es-ES_tradnl" sz="2400" dirty="0" err="1"/>
              <a:t>One</a:t>
            </a:r>
            <a:endParaRPr lang="es-ES" sz="2400" dirty="0"/>
          </a:p>
        </p:txBody>
      </p:sp>
    </p:spTree>
    <p:extLst>
      <p:ext uri="{BB962C8B-B14F-4D97-AF65-F5344CB8AC3E}">
        <p14:creationId xmlns:p14="http://schemas.microsoft.com/office/powerpoint/2010/main" val="3145349269"/>
      </p:ext>
    </p:extLst>
  </p:cSld>
  <p:clrMapOvr>
    <a:masterClrMapping/>
  </p:clrMapOvr>
  <p:timing>
    <p:tnLst>
      <p:par>
        <p:cTn id="1" dur="indefinite" restart="never" nodeType="tmRoot"/>
      </p:par>
    </p:tnLst>
  </p:timing>
</p:sld>
</file>

<file path=ppt/slides/slide3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Emulación de videoconsolas</a:t>
            </a:r>
            <a:endParaRPr lang="es-ES" dirty="0"/>
          </a:p>
        </p:txBody>
      </p:sp>
      <p:sp>
        <p:nvSpPr>
          <p:cNvPr id="3" name="2 Marcador de contenido"/>
          <p:cNvSpPr>
            <a:spLocks noGrp="1"/>
          </p:cNvSpPr>
          <p:nvPr>
            <p:ph idx="1"/>
          </p:nvPr>
        </p:nvSpPr>
        <p:spPr>
          <a:xfrm>
            <a:off x="467544" y="1379006"/>
            <a:ext cx="8229600" cy="5478993"/>
          </a:xfrm>
        </p:spPr>
        <p:txBody>
          <a:bodyPr/>
          <a:lstStyle/>
          <a:p>
            <a:r>
              <a:rPr lang="es-ES_tradnl" sz="2800" dirty="0">
                <a:effectLst>
                  <a:outerShdw blurRad="38100" dist="38100" dir="2700000" algn="tl">
                    <a:srgbClr val="000000">
                      <a:alpha val="43137"/>
                    </a:srgbClr>
                  </a:outerShdw>
                </a:effectLst>
              </a:rPr>
              <a:t>Emuladores de todas las generaciones – 2</a:t>
            </a:r>
          </a:p>
          <a:p>
            <a:pPr lvl="1"/>
            <a:r>
              <a:rPr lang="es-ES_tradnl" sz="2400" dirty="0">
                <a:effectLst>
                  <a:outerShdw blurRad="38100" dist="38100" dir="2700000" algn="tl">
                    <a:srgbClr val="000000">
                      <a:alpha val="43137"/>
                    </a:srgbClr>
                  </a:outerShdw>
                </a:effectLst>
              </a:rPr>
              <a:t>Gen-1: en desarrollo</a:t>
            </a:r>
          </a:p>
          <a:p>
            <a:r>
              <a:rPr lang="es-ES_tradnl" sz="2800" dirty="0">
                <a:effectLst>
                  <a:outerShdw blurRad="38100" dist="38100" dir="2700000" algn="tl">
                    <a:srgbClr val="000000">
                      <a:alpha val="43137"/>
                    </a:srgbClr>
                  </a:outerShdw>
                </a:effectLst>
              </a:rPr>
              <a:t>Ejemplos:</a:t>
            </a:r>
          </a:p>
          <a:p>
            <a:pPr lvl="1"/>
            <a:r>
              <a:rPr lang="es-ES_tradnl" sz="2400" dirty="0">
                <a:effectLst>
                  <a:outerShdw blurRad="38100" dist="38100" dir="2700000" algn="tl">
                    <a:srgbClr val="000000">
                      <a:alpha val="43137"/>
                    </a:srgbClr>
                  </a:outerShdw>
                </a:effectLst>
              </a:rPr>
              <a:t>Stella (Atari 2600)</a:t>
            </a:r>
          </a:p>
          <a:p>
            <a:pPr lvl="1"/>
            <a:r>
              <a:rPr lang="es-ES_tradnl" sz="2400" dirty="0" err="1">
                <a:effectLst>
                  <a:outerShdw blurRad="38100" dist="38100" dir="2700000" algn="tl">
                    <a:srgbClr val="000000">
                      <a:alpha val="43137"/>
                    </a:srgbClr>
                  </a:outerShdw>
                </a:effectLst>
              </a:rPr>
              <a:t>Nestopia</a:t>
            </a:r>
            <a:r>
              <a:rPr lang="es-ES_tradnl" sz="2400" dirty="0">
                <a:effectLst>
                  <a:outerShdw blurRad="38100" dist="38100" dir="2700000" algn="tl">
                    <a:srgbClr val="000000">
                      <a:alpha val="43137"/>
                    </a:srgbClr>
                  </a:outerShdw>
                </a:effectLst>
              </a:rPr>
              <a:t> (NES)</a:t>
            </a:r>
          </a:p>
          <a:p>
            <a:pPr lvl="1"/>
            <a:r>
              <a:rPr lang="es-ES_tradnl" sz="2400" dirty="0">
                <a:effectLst>
                  <a:outerShdw blurRad="38100" dist="38100" dir="2700000" algn="tl">
                    <a:srgbClr val="000000">
                      <a:alpha val="43137"/>
                    </a:srgbClr>
                  </a:outerShdw>
                </a:effectLst>
              </a:rPr>
              <a:t>Gens (</a:t>
            </a:r>
            <a:r>
              <a:rPr lang="es-ES_tradnl" sz="2400" dirty="0" err="1">
                <a:effectLst>
                  <a:outerShdw blurRad="38100" dist="38100" dir="2700000" algn="tl">
                    <a:srgbClr val="000000">
                      <a:alpha val="43137"/>
                    </a:srgbClr>
                  </a:outerShdw>
                </a:effectLst>
              </a:rPr>
              <a:t>Megadrive</a:t>
            </a:r>
            <a:r>
              <a:rPr lang="es-ES_tradnl" sz="2400" dirty="0">
                <a:effectLst>
                  <a:outerShdw blurRad="38100" dist="38100" dir="2700000" algn="tl">
                    <a:srgbClr val="000000">
                      <a:alpha val="43137"/>
                    </a:srgbClr>
                  </a:outerShdw>
                </a:effectLst>
              </a:rPr>
              <a:t>)</a:t>
            </a:r>
          </a:p>
          <a:p>
            <a:pPr lvl="1"/>
            <a:r>
              <a:rPr lang="es-ES_tradnl" sz="2400" dirty="0" err="1">
                <a:effectLst>
                  <a:outerShdw blurRad="38100" dist="38100" dir="2700000" algn="tl">
                    <a:srgbClr val="000000">
                      <a:alpha val="43137"/>
                    </a:srgbClr>
                  </a:outerShdw>
                </a:effectLst>
              </a:rPr>
              <a:t>rDragon</a:t>
            </a:r>
            <a:r>
              <a:rPr lang="es-ES_tradnl" sz="2400" dirty="0">
                <a:effectLst>
                  <a:outerShdw blurRad="38100" dist="38100" dir="2700000" algn="tl">
                    <a:srgbClr val="000000">
                      <a:alpha val="43137"/>
                    </a:srgbClr>
                  </a:outerShdw>
                </a:effectLst>
              </a:rPr>
              <a:t> (</a:t>
            </a:r>
            <a:r>
              <a:rPr lang="es-ES_tradnl" sz="2400" dirty="0" err="1">
                <a:effectLst>
                  <a:outerShdw blurRad="38100" dist="38100" dir="2700000" algn="tl">
                    <a:srgbClr val="000000">
                      <a:alpha val="43137"/>
                    </a:srgbClr>
                  </a:outerShdw>
                </a:effectLst>
              </a:rPr>
              <a:t>VirtualBoy</a:t>
            </a:r>
            <a:r>
              <a:rPr lang="es-ES_tradnl" sz="2400" dirty="0">
                <a:effectLst>
                  <a:outerShdw blurRad="38100" dist="38100" dir="2700000" algn="tl">
                    <a:srgbClr val="000000">
                      <a:alpha val="43137"/>
                    </a:srgbClr>
                  </a:outerShdw>
                </a:effectLst>
              </a:rPr>
              <a:t>)</a:t>
            </a:r>
          </a:p>
          <a:p>
            <a:pPr lvl="1"/>
            <a:r>
              <a:rPr lang="es-ES_tradnl" sz="2400" dirty="0">
                <a:effectLst>
                  <a:outerShdw blurRad="38100" dist="38100" dir="2700000" algn="tl">
                    <a:srgbClr val="000000">
                      <a:alpha val="43137"/>
                    </a:srgbClr>
                  </a:outerShdw>
                </a:effectLst>
              </a:rPr>
              <a:t>Project64 (N64)</a:t>
            </a:r>
          </a:p>
          <a:p>
            <a:pPr lvl="1"/>
            <a:r>
              <a:rPr lang="es-ES_tradnl" sz="2400" dirty="0" err="1">
                <a:effectLst>
                  <a:outerShdw blurRad="38100" dist="38100" dir="2700000" algn="tl">
                    <a:srgbClr val="000000">
                      <a:alpha val="43137"/>
                    </a:srgbClr>
                  </a:outerShdw>
                </a:effectLst>
              </a:rPr>
              <a:t>Bleem</a:t>
            </a:r>
            <a:r>
              <a:rPr lang="es-ES_tradnl" sz="2400" dirty="0">
                <a:effectLst>
                  <a:outerShdw blurRad="38100" dist="38100" dir="2700000" algn="tl">
                    <a:srgbClr val="000000">
                      <a:alpha val="43137"/>
                    </a:srgbClr>
                  </a:outerShdw>
                </a:effectLst>
              </a:rPr>
              <a:t>! (PS)</a:t>
            </a:r>
          </a:p>
          <a:p>
            <a:pPr lvl="2"/>
            <a:r>
              <a:rPr lang="es-ES_tradnl" sz="2000" dirty="0">
                <a:effectLst>
                  <a:outerShdw blurRad="38100" dist="38100" dir="2700000" algn="tl">
                    <a:srgbClr val="000000">
                      <a:alpha val="43137"/>
                    </a:srgbClr>
                  </a:outerShdw>
                </a:effectLst>
              </a:rPr>
              <a:t>Host: Windows, usaba el hardware 3D host</a:t>
            </a:r>
          </a:p>
          <a:p>
            <a:pPr lvl="1"/>
            <a:r>
              <a:rPr lang="es-ES_tradnl" sz="2400" dirty="0">
                <a:effectLst>
                  <a:outerShdw blurRad="38100" dist="38100" dir="2700000" algn="tl">
                    <a:srgbClr val="000000">
                      <a:alpha val="43137"/>
                    </a:srgbClr>
                  </a:outerShdw>
                </a:effectLst>
              </a:rPr>
              <a:t>PCSX2 (PS2)</a:t>
            </a:r>
          </a:p>
          <a:p>
            <a:pPr lvl="1"/>
            <a:r>
              <a:rPr lang="es-ES" dirty="0">
                <a:effectLst>
                  <a:outerShdw blurRad="38100" dist="38100" dir="2700000" algn="tl">
                    <a:srgbClr val="000000">
                      <a:alpha val="43137"/>
                    </a:srgbClr>
                  </a:outerShdw>
                </a:effectLst>
                <a:hlinkClick r:id="rId2"/>
              </a:rPr>
              <a:t>Pica-pic.com</a:t>
            </a:r>
            <a:r>
              <a:rPr lang="es-ES" dirty="0">
                <a:effectLst>
                  <a:outerShdw blurRad="38100" dist="38100" dir="2700000" algn="tl">
                    <a:srgbClr val="000000">
                      <a:alpha val="43137"/>
                    </a:srgbClr>
                  </a:outerShdw>
                </a:effectLst>
              </a:rPr>
              <a:t> (G</a:t>
            </a:r>
            <a:r>
              <a:rPr lang="es-ES_tradnl" dirty="0" err="1">
                <a:effectLst>
                  <a:outerShdw blurRad="38100" dist="38100" dir="2700000" algn="tl">
                    <a:srgbClr val="000000">
                      <a:alpha val="43137"/>
                    </a:srgbClr>
                  </a:outerShdw>
                </a:effectLst>
              </a:rPr>
              <a:t>ame&amp;Watch</a:t>
            </a:r>
            <a:r>
              <a:rPr lang="es-ES_tradnl" dirty="0">
                <a:effectLst>
                  <a:outerShdw blurRad="38100" dist="38100" dir="2700000" algn="tl">
                    <a:srgbClr val="000000">
                      <a:alpha val="43137"/>
                    </a:srgbClr>
                  </a:outerShdw>
                </a:effectLst>
              </a:rPr>
              <a:t>)</a:t>
            </a:r>
          </a:p>
          <a:p>
            <a:endParaRPr lang="es-ES" sz="2800" dirty="0"/>
          </a:p>
        </p:txBody>
      </p:sp>
      <p:pic>
        <p:nvPicPr>
          <p:cNvPr id="15364" name="Picture 4" descr="http://3.bp.blogspot.com/-aqsuc2s4tv8/URS4VNOZdBI/AAAAAAAAGnQ/LJvXzeddLJg/s400/Mario-U-N64-Emulato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2080" y="2093284"/>
            <a:ext cx="3600400" cy="31053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1257105"/>
      </p:ext>
    </p:extLst>
  </p:cSld>
  <p:clrMapOvr>
    <a:masterClrMapping/>
  </p:clrMapOvr>
  <p:timing>
    <p:tnLst>
      <p:par>
        <p:cTn id="1" dur="indefinite" restart="never" nodeType="tmRoot"/>
      </p:par>
    </p:tnLst>
  </p:timing>
</p:sld>
</file>

<file path=ppt/slides/slide3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Máquinas recreativas</a:t>
            </a:r>
            <a:endParaRPr lang="es-ES" dirty="0"/>
          </a:p>
        </p:txBody>
      </p:sp>
      <p:sp>
        <p:nvSpPr>
          <p:cNvPr id="3" name="2 Marcador de contenido"/>
          <p:cNvSpPr>
            <a:spLocks noGrp="1"/>
          </p:cNvSpPr>
          <p:nvPr>
            <p:ph idx="1"/>
          </p:nvPr>
        </p:nvSpPr>
        <p:spPr>
          <a:xfrm>
            <a:off x="457200" y="1600200"/>
            <a:ext cx="6059016" cy="4533900"/>
          </a:xfrm>
        </p:spPr>
        <p:txBody>
          <a:bodyPr/>
          <a:lstStyle/>
          <a:p>
            <a:r>
              <a:rPr lang="es-ES_tradnl" dirty="0"/>
              <a:t>Componentes</a:t>
            </a:r>
          </a:p>
          <a:p>
            <a:pPr lvl="1"/>
            <a:r>
              <a:rPr lang="es-ES_tradnl" dirty="0"/>
              <a:t>Placa de juego</a:t>
            </a:r>
          </a:p>
          <a:p>
            <a:pPr lvl="1"/>
            <a:r>
              <a:rPr lang="es-ES_tradnl" dirty="0"/>
              <a:t>Monitor </a:t>
            </a:r>
            <a:r>
              <a:rPr lang="es-ES_tradnl" dirty="0" err="1"/>
              <a:t>arcade</a:t>
            </a:r>
            <a:endParaRPr lang="es-ES_tradnl" dirty="0"/>
          </a:p>
          <a:p>
            <a:pPr lvl="1"/>
            <a:r>
              <a:rPr lang="es-ES_tradnl" dirty="0"/>
              <a:t>Panel de control</a:t>
            </a:r>
          </a:p>
          <a:p>
            <a:pPr lvl="1"/>
            <a:r>
              <a:rPr lang="es-ES_tradnl" dirty="0"/>
              <a:t>Altavoces</a:t>
            </a:r>
          </a:p>
          <a:p>
            <a:pPr lvl="1"/>
            <a:r>
              <a:rPr lang="es-ES_tradnl" dirty="0"/>
              <a:t>Monedero</a:t>
            </a:r>
          </a:p>
          <a:p>
            <a:pPr lvl="1"/>
            <a:r>
              <a:rPr lang="es-ES_tradnl" dirty="0"/>
              <a:t>Cajón monedas</a:t>
            </a:r>
          </a:p>
          <a:p>
            <a:pPr lvl="1"/>
            <a:r>
              <a:rPr lang="es-ES_tradnl" dirty="0"/>
              <a:t>Cables</a:t>
            </a:r>
          </a:p>
          <a:p>
            <a:pPr lvl="1"/>
            <a:r>
              <a:rPr lang="es-ES_tradnl" dirty="0"/>
              <a:t>Fuente alimentación</a:t>
            </a:r>
          </a:p>
          <a:p>
            <a:pPr lvl="1"/>
            <a:r>
              <a:rPr lang="es-ES_tradnl" dirty="0"/>
              <a:t>Mueble madera</a:t>
            </a:r>
          </a:p>
        </p:txBody>
      </p:sp>
      <p:pic>
        <p:nvPicPr>
          <p:cNvPr id="7"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5144578" y="4215631"/>
            <a:ext cx="3891374" cy="2597745"/>
          </a:xfrm>
          <a:prstGeom prst="rect">
            <a:avLst/>
          </a:prstGeom>
          <a:noFill/>
          <a:extLst>
            <a:ext uri="{91240B29-F687-4F45-9708-019B960494DF}">
              <a14:hiddenLine xmlns:a14="http://schemas.microsoft.com/office/drawing/2010/main" w="9525" cap="flat" cmpd="sng" algn="ctr">
                <a:solidFill>
                  <a:schemeClr val="tx1"/>
                </a:solidFill>
                <a:prstDash val="solid"/>
                <a:miter lim="800000"/>
                <a:headEnd/>
                <a:tailEnd/>
              </a14:hiddenLine>
            </a:ext>
          </a:extLst>
        </p:spPr>
      </p:pic>
      <p:pic>
        <p:nvPicPr>
          <p:cNvPr id="16"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5404340" y="2977996"/>
            <a:ext cx="1685925" cy="1057275"/>
          </a:xfrm>
          <a:prstGeom prst="rect">
            <a:avLst/>
          </a:prstGeom>
          <a:noFill/>
          <a:extLst>
            <a:ext uri="{91240B29-F687-4F45-9708-019B960494DF}">
              <a14:hiddenLine xmlns:a14="http://schemas.microsoft.com/office/drawing/2010/main" w="9525" cap="flat" cmpd="sng" algn="ctr">
                <a:solidFill>
                  <a:schemeClr val="tx1"/>
                </a:solidFill>
                <a:prstDash val="solid"/>
                <a:miter lim="800000"/>
                <a:headEnd/>
                <a:tailEnd/>
              </a14:hiddenLine>
            </a:ext>
          </a:extLst>
        </p:spPr>
      </p:pic>
      <p:pic>
        <p:nvPicPr>
          <p:cNvPr id="17" name="Picture 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99992" y="1691970"/>
            <a:ext cx="1008063" cy="1008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1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69102" y="1657838"/>
            <a:ext cx="1352550" cy="107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1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67238" y="3424238"/>
            <a:ext cx="9525" cy="9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 name="Picture 20"/>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a:xfrm>
            <a:off x="5631069" y="1520074"/>
            <a:ext cx="1803346" cy="1351855"/>
          </a:xfrm>
          <a:prstGeom prst="rect">
            <a:avLst/>
          </a:prstGeom>
          <a:noFill/>
          <a:extLst>
            <a:ext uri="{91240B29-F687-4F45-9708-019B960494DF}">
              <a14:hiddenLine xmlns:a14="http://schemas.microsoft.com/office/drawing/2010/main" w="9525" cap="flat" cmpd="sng" algn="ctr">
                <a:solidFill>
                  <a:schemeClr val="tx1"/>
                </a:solidFill>
                <a:prstDash val="solid"/>
                <a:miter lim="800000"/>
                <a:headEnd/>
                <a:tailEnd/>
              </a14:hiddenLine>
            </a:ext>
          </a:extLst>
        </p:spPr>
      </p:pic>
      <p:pic>
        <p:nvPicPr>
          <p:cNvPr id="18" name="Picture 1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454802" y="3054196"/>
            <a:ext cx="1581150" cy="981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 name="Picture 10"/>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a:xfrm>
            <a:off x="3928199" y="3691167"/>
            <a:ext cx="1075824" cy="1048928"/>
          </a:xfrm>
          <a:prstGeom prst="rect">
            <a:avLst/>
          </a:prstGeom>
          <a:noFill/>
          <a:extLst>
            <a:ext uri="{91240B29-F687-4F45-9708-019B960494DF}">
              <a14:hiddenLine xmlns:a14="http://schemas.microsoft.com/office/drawing/2010/main" w="9525" cap="flat" cmpd="sng" algn="ctr">
                <a:solidFill>
                  <a:schemeClr val="tx1"/>
                </a:solidFill>
                <a:prstDash val="solid"/>
                <a:miter lim="800000"/>
                <a:headEnd/>
                <a:tailEnd/>
              </a14:hiddenLine>
            </a:ext>
          </a:extLst>
        </p:spPr>
      </p:pic>
    </p:spTree>
    <p:extLst>
      <p:ext uri="{BB962C8B-B14F-4D97-AF65-F5344CB8AC3E}">
        <p14:creationId xmlns:p14="http://schemas.microsoft.com/office/powerpoint/2010/main" val="54836014"/>
      </p:ext>
    </p:extLst>
  </p:cSld>
  <p:clrMapOvr>
    <a:masterClrMapping/>
  </p:clrMapOvr>
  <p:timing>
    <p:tnLst>
      <p:par>
        <p:cTn id="1" dur="indefinite" restart="never" nodeType="tmRoot"/>
      </p:par>
    </p:tnLst>
  </p:timing>
</p:sld>
</file>

<file path=ppt/slides/slide3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ES_tradnl" dirty="0">
                <a:effectLst>
                  <a:outerShdw blurRad="38100" dist="38100" dir="2700000" algn="tl">
                    <a:srgbClr val="000000">
                      <a:alpha val="43137"/>
                    </a:srgbClr>
                  </a:outerShdw>
                </a:effectLst>
              </a:rPr>
              <a:t>Auge y </a:t>
            </a:r>
            <a:r>
              <a:rPr lang="es-ES_tradnl" dirty="0" err="1">
                <a:effectLst>
                  <a:outerShdw blurRad="38100" dist="38100" dir="2700000" algn="tl">
                    <a:srgbClr val="000000">
                      <a:alpha val="43137"/>
                    </a:srgbClr>
                  </a:outerShdw>
                </a:effectLst>
              </a:rPr>
              <a:t>caida</a:t>
            </a:r>
            <a:r>
              <a:rPr lang="es-ES_tradnl" dirty="0">
                <a:effectLst>
                  <a:outerShdw blurRad="38100" dist="38100" dir="2700000" algn="tl">
                    <a:srgbClr val="000000">
                      <a:alpha val="43137"/>
                    </a:srgbClr>
                  </a:outerShdw>
                </a:effectLst>
              </a:rPr>
              <a:t>: #juegos/año</a:t>
            </a:r>
            <a:endParaRPr lang="es-ES" dirty="0">
              <a:effectLst>
                <a:outerShdw blurRad="38100" dist="38100" dir="2700000" algn="tl">
                  <a:srgbClr val="000000">
                    <a:alpha val="43137"/>
                  </a:srgbClr>
                </a:outerShdw>
              </a:effectLst>
            </a:endParaRPr>
          </a:p>
        </p:txBody>
      </p:sp>
      <p:pic>
        <p:nvPicPr>
          <p:cNvPr id="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412776"/>
            <a:ext cx="8039613" cy="4968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63164987"/>
      </p:ext>
    </p:extLst>
  </p:cSld>
  <p:clrMapOvr>
    <a:masterClrMapping/>
  </p:clrMapOvr>
  <p:timing>
    <p:tnLst>
      <p:par>
        <p:cTn id="1" dur="indefinite" restart="never" nodeType="tmRoot"/>
      </p:par>
    </p:tnLst>
  </p:timing>
</p:sld>
</file>

<file path=ppt/slides/slide3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Emulación de máquinas recreativas</a:t>
            </a:r>
            <a:endParaRPr lang="es-ES" dirty="0"/>
          </a:p>
        </p:txBody>
      </p:sp>
      <p:sp>
        <p:nvSpPr>
          <p:cNvPr id="3" name="2 Marcador de contenido"/>
          <p:cNvSpPr>
            <a:spLocks noGrp="1"/>
          </p:cNvSpPr>
          <p:nvPr>
            <p:ph idx="1"/>
          </p:nvPr>
        </p:nvSpPr>
        <p:spPr>
          <a:xfrm>
            <a:off x="457200" y="1600200"/>
            <a:ext cx="8686800" cy="5257800"/>
          </a:xfrm>
        </p:spPr>
        <p:txBody>
          <a:bodyPr/>
          <a:lstStyle/>
          <a:p>
            <a:r>
              <a:rPr lang="es-ES" dirty="0"/>
              <a:t>MAME (1997)</a:t>
            </a:r>
          </a:p>
          <a:p>
            <a:pPr lvl="1"/>
            <a:r>
              <a:rPr lang="es-ES" dirty="0">
                <a:hlinkClick r:id="rId2"/>
              </a:rPr>
              <a:t>http://www.mamedev.org</a:t>
            </a:r>
            <a:endParaRPr lang="es-ES" dirty="0"/>
          </a:p>
          <a:p>
            <a:pPr lvl="1"/>
            <a:r>
              <a:rPr lang="es-ES_tradnl" dirty="0"/>
              <a:t>Existen versiones para unas 20 plataformas host</a:t>
            </a:r>
          </a:p>
          <a:p>
            <a:pPr lvl="1"/>
            <a:endParaRPr lang="es-ES_tradnl" dirty="0"/>
          </a:p>
          <a:p>
            <a:pPr lvl="1"/>
            <a:endParaRPr lang="es-ES_tradnl" dirty="0"/>
          </a:p>
          <a:p>
            <a:pPr lvl="1"/>
            <a:endParaRPr lang="es-ES_tradnl" dirty="0"/>
          </a:p>
          <a:p>
            <a:pPr lvl="1"/>
            <a:r>
              <a:rPr lang="es-ES_tradnl" dirty="0"/>
              <a:t>Difícil digitalización de algunos juegos</a:t>
            </a:r>
          </a:p>
          <a:p>
            <a:pPr lvl="2"/>
            <a:r>
              <a:rPr lang="es-ES_tradnl" dirty="0"/>
              <a:t>Tecnología antigua (70’s, 80’s, 90’s), lógica discreta</a:t>
            </a:r>
          </a:p>
          <a:p>
            <a:pPr lvl="2"/>
            <a:r>
              <a:rPr lang="es-ES_tradnl" dirty="0"/>
              <a:t>Protecciones: Ej. </a:t>
            </a:r>
            <a:r>
              <a:rPr lang="es-ES_tradnl" dirty="0" err="1"/>
              <a:t>World</a:t>
            </a:r>
            <a:r>
              <a:rPr lang="es-ES_tradnl" dirty="0"/>
              <a:t> Rally </a:t>
            </a:r>
            <a:r>
              <a:rPr lang="es-ES_tradnl" dirty="0" err="1"/>
              <a:t>Championship</a:t>
            </a:r>
            <a:r>
              <a:rPr lang="es-ES_tradnl" dirty="0"/>
              <a:t> (</a:t>
            </a:r>
            <a:r>
              <a:rPr lang="es-ES_tradnl" dirty="0" err="1"/>
              <a:t>Gaelco</a:t>
            </a:r>
            <a:r>
              <a:rPr lang="es-ES_tradnl" dirty="0"/>
              <a:t>)</a:t>
            </a:r>
          </a:p>
          <a:p>
            <a:pPr lvl="1"/>
            <a:r>
              <a:rPr lang="es-ES_tradnl" dirty="0"/>
              <a:t>Problemas </a:t>
            </a:r>
            <a:r>
              <a:rPr lang="es-ES_tradnl" dirty="0" err="1"/>
              <a:t>compatiblidad</a:t>
            </a:r>
            <a:r>
              <a:rPr lang="es-ES_tradnl" dirty="0"/>
              <a:t> </a:t>
            </a:r>
            <a:r>
              <a:rPr lang="es-ES_tradnl" dirty="0" err="1"/>
              <a:t>ROMs</a:t>
            </a:r>
            <a:r>
              <a:rPr lang="es-ES_tradnl" dirty="0"/>
              <a:t> entre versiones</a:t>
            </a:r>
            <a:endParaRPr lang="es-ES_tradnl" dirty="0">
              <a:effectLst/>
            </a:endParaRPr>
          </a:p>
        </p:txBody>
      </p:sp>
      <p:pic>
        <p:nvPicPr>
          <p:cNvPr id="4" name="Picture 6" descr="http://www.raspberry.cat/wp-content/uploads/2013/01/logo-mame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75040" y="3140968"/>
            <a:ext cx="4498701" cy="17555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5178539"/>
      </p:ext>
    </p:extLst>
  </p:cSld>
  <p:clrMapOvr>
    <a:masterClrMapping/>
  </p:clrMapOvr>
  <p:timing>
    <p:tnLst>
      <p:par>
        <p:cTn id="1" dur="indefinite" restart="never" nodeType="tmRoot"/>
      </p:par>
    </p:tnLst>
  </p:timing>
</p:sld>
</file>

<file path=ppt/slides/slide3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www.mamedev.org/mame_chart_0128.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40" y="-1"/>
            <a:ext cx="9149340" cy="68620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6920111"/>
      </p:ext>
    </p:extLst>
  </p:cSld>
  <p:clrMapOvr>
    <a:masterClrMapping/>
  </p:clrMapOvr>
  <p:timing>
    <p:tnLst>
      <p:par>
        <p:cTn id="1" dur="indefinite" restart="never" nodeType="tmRoot"/>
      </p:par>
    </p:tnLst>
  </p:timing>
</p:sld>
</file>

<file path=ppt/slides/slide3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6029"/>
            <a:ext cx="9144000" cy="67073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17359538"/>
      </p:ext>
    </p:extLst>
  </p:cSld>
  <p:clrMapOvr>
    <a:masterClrMapping/>
  </p:clrMapOvr>
  <p:timing>
    <p:tnLst>
      <p:par>
        <p:cTn id="1" dur="indefinite" restart="never" nodeType="tmRoot"/>
      </p:par>
    </p:tnLst>
  </p:timing>
</p:sld>
</file>

<file path=ppt/slides/slide3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116632"/>
            <a:ext cx="8229600" cy="850106"/>
          </a:xfrm>
        </p:spPr>
        <p:txBody>
          <a:bodyPr/>
          <a:lstStyle/>
          <a:p>
            <a:r>
              <a:rPr lang="es-ES_tradnl" dirty="0"/>
              <a:t>Recreativas de disco laser</a:t>
            </a:r>
            <a:endParaRPr lang="es-ES" dirty="0"/>
          </a:p>
        </p:txBody>
      </p:sp>
      <p:sp>
        <p:nvSpPr>
          <p:cNvPr id="3" name="2 Marcador de contenido"/>
          <p:cNvSpPr>
            <a:spLocks noGrp="1"/>
          </p:cNvSpPr>
          <p:nvPr>
            <p:ph idx="1"/>
          </p:nvPr>
        </p:nvSpPr>
        <p:spPr>
          <a:xfrm>
            <a:off x="395536" y="1412776"/>
            <a:ext cx="8229600" cy="4533900"/>
          </a:xfrm>
        </p:spPr>
        <p:txBody>
          <a:bodyPr/>
          <a:lstStyle/>
          <a:p>
            <a:r>
              <a:rPr lang="es-ES" sz="2800" dirty="0"/>
              <a:t>Daphne (1999)</a:t>
            </a:r>
          </a:p>
          <a:p>
            <a:pPr lvl="1"/>
            <a:r>
              <a:rPr lang="es-ES_tradnl" sz="2400" dirty="0"/>
              <a:t>Open </a:t>
            </a:r>
            <a:r>
              <a:rPr lang="es-ES_tradnl" sz="2400" dirty="0" err="1"/>
              <a:t>source</a:t>
            </a:r>
            <a:endParaRPr lang="es-ES_tradnl" sz="2400" dirty="0"/>
          </a:p>
          <a:p>
            <a:pPr lvl="1"/>
            <a:r>
              <a:rPr lang="es-ES_tradnl" sz="2400" dirty="0"/>
              <a:t>Windows, Mac, Linux</a:t>
            </a:r>
          </a:p>
          <a:p>
            <a:pPr lvl="1"/>
            <a:r>
              <a:rPr lang="es-ES_tradnl" sz="2400" dirty="0">
                <a:sym typeface="Symbol"/>
              </a:rPr>
              <a:t></a:t>
            </a:r>
            <a:r>
              <a:rPr lang="es-ES_tradnl" sz="2400" dirty="0"/>
              <a:t>18 videojuegos</a:t>
            </a:r>
          </a:p>
          <a:p>
            <a:pPr lvl="2"/>
            <a:r>
              <a:rPr lang="es-ES_tradnl" sz="2000" dirty="0" err="1">
                <a:hlinkClick r:id="rId2"/>
              </a:rPr>
              <a:t>Dragon’s</a:t>
            </a:r>
            <a:r>
              <a:rPr lang="es-ES_tradnl" sz="2000" dirty="0">
                <a:hlinkClick r:id="rId2"/>
              </a:rPr>
              <a:t> </a:t>
            </a:r>
            <a:r>
              <a:rPr lang="es-ES_tradnl" sz="2000" dirty="0" err="1">
                <a:hlinkClick r:id="rId2"/>
              </a:rPr>
              <a:t>Lair</a:t>
            </a:r>
            <a:r>
              <a:rPr lang="es-ES_tradnl" sz="2000" dirty="0">
                <a:hlinkClick r:id="rId2"/>
              </a:rPr>
              <a:t> (1983)</a:t>
            </a:r>
            <a:r>
              <a:rPr lang="es-ES_tradnl" sz="2000" dirty="0"/>
              <a:t>, </a:t>
            </a:r>
            <a:r>
              <a:rPr lang="es-ES_tradnl" sz="2000" dirty="0" err="1">
                <a:hlinkClick r:id="rId3"/>
              </a:rPr>
              <a:t>deaths</a:t>
            </a:r>
            <a:endParaRPr lang="es-ES_tradnl" sz="2000" dirty="0"/>
          </a:p>
          <a:p>
            <a:pPr lvl="2"/>
            <a:r>
              <a:rPr lang="es-ES_tradnl" sz="2000" dirty="0">
                <a:hlinkClick r:id="rId4"/>
              </a:rPr>
              <a:t>M.A.T.C.H. 3  (1983)</a:t>
            </a:r>
            <a:endParaRPr lang="es-ES_tradnl" sz="2000" dirty="0"/>
          </a:p>
          <a:p>
            <a:pPr lvl="2"/>
            <a:r>
              <a:rPr lang="es-ES_tradnl" sz="2000" dirty="0" err="1">
                <a:hlinkClick r:id="rId5"/>
              </a:rPr>
              <a:t>Mad</a:t>
            </a:r>
            <a:r>
              <a:rPr lang="es-ES_tradnl" sz="2000" dirty="0">
                <a:hlinkClick r:id="rId5"/>
              </a:rPr>
              <a:t> </a:t>
            </a:r>
            <a:r>
              <a:rPr lang="es-ES_tradnl" sz="2000" dirty="0" err="1">
                <a:hlinkClick r:id="rId5"/>
              </a:rPr>
              <a:t>Dog</a:t>
            </a:r>
            <a:r>
              <a:rPr lang="es-ES_tradnl" sz="2000" dirty="0">
                <a:hlinkClick r:id="rId5"/>
              </a:rPr>
              <a:t> </a:t>
            </a:r>
            <a:r>
              <a:rPr lang="es-ES_tradnl" sz="2000" dirty="0" err="1">
                <a:hlinkClick r:id="rId5"/>
              </a:rPr>
              <a:t>McCree</a:t>
            </a:r>
            <a:r>
              <a:rPr lang="es-ES_tradnl" sz="2000" dirty="0">
                <a:hlinkClick r:id="rId5"/>
              </a:rPr>
              <a:t> (1990)</a:t>
            </a:r>
            <a:endParaRPr lang="es-ES_tradnl" sz="2000" dirty="0"/>
          </a:p>
          <a:p>
            <a:pPr lvl="2"/>
            <a:r>
              <a:rPr lang="es-ES_tradnl" sz="2000" dirty="0"/>
              <a:t>etc.</a:t>
            </a:r>
            <a:endParaRPr lang="es-ES" sz="2000" dirty="0"/>
          </a:p>
          <a:p>
            <a:endParaRPr lang="es-ES" sz="2800" dirty="0"/>
          </a:p>
        </p:txBody>
      </p:sp>
      <p:pic>
        <p:nvPicPr>
          <p:cNvPr id="4"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a:xfrm>
            <a:off x="5724128" y="4828036"/>
            <a:ext cx="3240360" cy="1967620"/>
          </a:xfrm>
          <a:prstGeom prst="rect">
            <a:avLst/>
          </a:prstGeom>
          <a:noFill/>
          <a:extLst>
            <a:ext uri="{91240B29-F687-4F45-9708-019B960494DF}">
              <a14:hiddenLine xmlns:a14="http://schemas.microsoft.com/office/drawing/2010/main" w="9525" cap="flat" cmpd="sng" algn="ctr">
                <a:solidFill>
                  <a:schemeClr val="tx1"/>
                </a:solidFill>
                <a:prstDash val="solid"/>
                <a:miter lim="800000"/>
                <a:headEnd/>
                <a:tailEnd/>
              </a14:hiddenLine>
            </a:ext>
          </a:extLst>
        </p:spPr>
      </p:pic>
      <p:pic>
        <p:nvPicPr>
          <p:cNvPr id="5122" name="Picture 2" descr="http://4.bp.blogspot.com/-TUy1yDj1oM8/UD01fZUvpUI/AAAAAAAAAOc/w55kyLDs4zo/s1600/laserdisc.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16024" y="4823845"/>
            <a:ext cx="2267744" cy="195593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cdni.neoteo.com/FF12_1024_60257.png"/>
          <p:cNvPicPr>
            <a:picLocks noChangeAspect="1" noChangeArrowheads="1"/>
          </p:cNvPicPr>
          <p:nvPr/>
        </p:nvPicPr>
        <p:blipFill rotWithShape="1">
          <a:blip r:embed="rId8">
            <a:extLst>
              <a:ext uri="{28A0092B-C50C-407E-A947-70E740481C1C}">
                <a14:useLocalDpi xmlns:a14="http://schemas.microsoft.com/office/drawing/2010/main" val="0"/>
              </a:ext>
            </a:extLst>
          </a:blip>
          <a:srcRect l="5242" t="9331" r="5873" b="7422"/>
          <a:stretch/>
        </p:blipFill>
        <p:spPr bwMode="auto">
          <a:xfrm>
            <a:off x="5732978" y="1988840"/>
            <a:ext cx="3447280" cy="2520280"/>
          </a:xfrm>
          <a:prstGeom prst="rect">
            <a:avLst/>
          </a:prstGeom>
          <a:noFill/>
          <a:extLst>
            <a:ext uri="{909E8E84-426E-40DD-AFC4-6F175D3DCCD1}">
              <a14:hiddenFill xmlns:a14="http://schemas.microsoft.com/office/drawing/2010/main">
                <a:solidFill>
                  <a:srgbClr val="FFFFFF"/>
                </a:solidFill>
              </a14:hiddenFill>
            </a:ext>
          </a:extLst>
        </p:spPr>
      </p:pic>
      <p:pic>
        <p:nvPicPr>
          <p:cNvPr id="5125" name="Picture 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583354" y="4834930"/>
            <a:ext cx="2996758" cy="19607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04314467"/>
      </p:ext>
    </p:extLst>
  </p:cSld>
  <p:clrMapOvr>
    <a:masterClrMapping/>
  </p:clrMapOvr>
  <p:timing>
    <p:tnLst>
      <p:par>
        <p:cTn id="1" dur="indefinite" restart="never" nodeType="tmRoot"/>
      </p:par>
    </p:tnLst>
  </p:timing>
</p:sld>
</file>

<file path=ppt/slides/slide3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Máquinas de </a:t>
            </a:r>
            <a:r>
              <a:rPr lang="es-ES_tradnl" dirty="0" err="1"/>
              <a:t>petacos</a:t>
            </a:r>
            <a:r>
              <a:rPr lang="es-ES_tradnl" dirty="0"/>
              <a:t> o </a:t>
            </a:r>
            <a:r>
              <a:rPr lang="es-ES_tradnl" i="1" dirty="0" err="1"/>
              <a:t>pinballs</a:t>
            </a:r>
            <a:endParaRPr lang="es-ES" i="1" dirty="0"/>
          </a:p>
        </p:txBody>
      </p:sp>
      <p:sp>
        <p:nvSpPr>
          <p:cNvPr id="3" name="2 Marcador de contenido"/>
          <p:cNvSpPr>
            <a:spLocks noGrp="1"/>
          </p:cNvSpPr>
          <p:nvPr>
            <p:ph idx="1"/>
          </p:nvPr>
        </p:nvSpPr>
        <p:spPr>
          <a:xfrm>
            <a:off x="457200" y="1600200"/>
            <a:ext cx="5546308" cy="4533900"/>
          </a:xfrm>
        </p:spPr>
        <p:txBody>
          <a:bodyPr/>
          <a:lstStyle/>
          <a:p>
            <a:r>
              <a:rPr lang="es-ES_tradnl" sz="2800" dirty="0"/>
              <a:t>Bola impulsada por un resorte que </a:t>
            </a:r>
            <a:r>
              <a:rPr lang="es-ES_tradnl" sz="2800" dirty="0">
                <a:hlinkClick r:id="rId2"/>
              </a:rPr>
              <a:t>recorre un tablero con elementos electromecánicos o electrónicos</a:t>
            </a:r>
            <a:r>
              <a:rPr lang="es-ES_tradnl" sz="2800" dirty="0"/>
              <a:t> que la hacen rebotar (efectos sonoros y luminosos)</a:t>
            </a:r>
          </a:p>
          <a:p>
            <a:r>
              <a:rPr lang="es-ES_tradnl" sz="2800" dirty="0"/>
              <a:t>Componentes</a:t>
            </a:r>
          </a:p>
          <a:p>
            <a:pPr lvl="1"/>
            <a:r>
              <a:rPr lang="es-ES_tradnl" sz="2400" dirty="0"/>
              <a:t>Mueble, </a:t>
            </a:r>
            <a:r>
              <a:rPr lang="es-ES_tradnl" sz="2400" dirty="0" err="1"/>
              <a:t>petacos</a:t>
            </a:r>
            <a:r>
              <a:rPr lang="es-ES_tradnl" sz="2400" dirty="0"/>
              <a:t>, monedero, resorte, bola de metal, mesa de juego, tablero marcador  </a:t>
            </a:r>
          </a:p>
          <a:p>
            <a:r>
              <a:rPr lang="es-ES_tradnl" sz="2800" dirty="0"/>
              <a:t>Época dorada: 60’s-90’s</a:t>
            </a:r>
          </a:p>
        </p:txBody>
      </p:sp>
      <p:pic>
        <p:nvPicPr>
          <p:cNvPr id="23554" name="Picture 2" descr="http://www.pinrescue.com/images/papa%20pinball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03508" y="1628800"/>
            <a:ext cx="2801144" cy="2106085"/>
          </a:xfrm>
          <a:prstGeom prst="rect">
            <a:avLst/>
          </a:prstGeom>
          <a:noFill/>
          <a:extLst>
            <a:ext uri="{909E8E84-426E-40DD-AFC4-6F175D3DCCD1}">
              <a14:hiddenFill xmlns:a14="http://schemas.microsoft.com/office/drawing/2010/main">
                <a:solidFill>
                  <a:srgbClr val="FFFFFF"/>
                </a:solidFill>
              </a14:hiddenFill>
            </a:ext>
          </a:extLst>
        </p:spPr>
      </p:pic>
      <p:pic>
        <p:nvPicPr>
          <p:cNvPr id="23556" name="Picture 4" descr="File:Addams family pinball.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88224" y="3861048"/>
            <a:ext cx="2106234" cy="28083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8320527"/>
      </p:ext>
    </p:extLst>
  </p:cSld>
  <p:clrMapOvr>
    <a:masterClrMapping/>
  </p:clrMapOvr>
  <p:timing>
    <p:tnLst>
      <p:par>
        <p:cTn id="1" dur="indefinite" restart="never" nodeType="tmRoot"/>
      </p:par>
    </p:tnLst>
  </p:timing>
</p:sld>
</file>

<file path=ppt/slides/slide3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2 Marcador de contenido"/>
          <p:cNvSpPr>
            <a:spLocks noGrp="1"/>
          </p:cNvSpPr>
          <p:nvPr>
            <p:ph idx="1"/>
          </p:nvPr>
        </p:nvSpPr>
        <p:spPr>
          <a:xfrm>
            <a:off x="34648" y="1353012"/>
            <a:ext cx="5112567" cy="4533900"/>
          </a:xfrm>
        </p:spPr>
        <p:txBody>
          <a:bodyPr/>
          <a:lstStyle/>
          <a:p>
            <a:r>
              <a:rPr lang="es-ES_tradnl" dirty="0" err="1">
                <a:hlinkClick r:id="rId2"/>
              </a:rPr>
              <a:t>Future</a:t>
            </a:r>
            <a:r>
              <a:rPr lang="es-ES_tradnl" dirty="0">
                <a:hlinkClick r:id="rId2"/>
              </a:rPr>
              <a:t> Pinball</a:t>
            </a:r>
            <a:endParaRPr lang="es-ES_tradnl" dirty="0"/>
          </a:p>
          <a:p>
            <a:pPr lvl="1"/>
            <a:r>
              <a:rPr lang="es-ES_tradnl" dirty="0"/>
              <a:t>2005-2010 (</a:t>
            </a:r>
            <a:r>
              <a:rPr lang="es-ES_tradnl" dirty="0" err="1"/>
              <a:t>freeware</a:t>
            </a:r>
            <a:r>
              <a:rPr lang="es-ES_tradnl" dirty="0"/>
              <a:t>)</a:t>
            </a:r>
          </a:p>
          <a:p>
            <a:pPr lvl="1"/>
            <a:r>
              <a:rPr lang="es-ES_tradnl" dirty="0"/>
              <a:t>Pocas mesas</a:t>
            </a:r>
          </a:p>
          <a:p>
            <a:pPr lvl="2"/>
            <a:r>
              <a:rPr lang="es-ES_tradnl" dirty="0"/>
              <a:t>Gran calidad, 3D!!, editor</a:t>
            </a:r>
          </a:p>
          <a:p>
            <a:pPr lvl="1"/>
            <a:r>
              <a:rPr lang="es-ES_tradnl" dirty="0"/>
              <a:t>Host Windows</a:t>
            </a:r>
          </a:p>
          <a:p>
            <a:r>
              <a:rPr lang="es-ES_tradnl" dirty="0">
                <a:hlinkClick r:id="rId3"/>
              </a:rPr>
              <a:t>Visual pinball</a:t>
            </a:r>
            <a:endParaRPr lang="es-ES_tradnl" dirty="0"/>
          </a:p>
          <a:p>
            <a:pPr lvl="1"/>
            <a:r>
              <a:rPr lang="es-ES_tradnl" dirty="0"/>
              <a:t>2000-2010 </a:t>
            </a:r>
            <a:r>
              <a:rPr lang="es-ES_tradnl" dirty="0">
                <a:sym typeface="Wingdings" panose="05000000000000000000" pitchFamily="2" charset="2"/>
              </a:rPr>
              <a:t>(</a:t>
            </a:r>
            <a:r>
              <a:rPr lang="es-ES_tradnl" dirty="0" err="1">
                <a:sym typeface="Wingdings" panose="05000000000000000000" pitchFamily="2" charset="2"/>
              </a:rPr>
              <a:t>freeware</a:t>
            </a:r>
            <a:r>
              <a:rPr lang="es-ES_tradnl" dirty="0">
                <a:sym typeface="Wingdings" panose="05000000000000000000" pitchFamily="2" charset="2"/>
              </a:rPr>
              <a:t>)</a:t>
            </a:r>
            <a:endParaRPr lang="es-ES_tradnl" dirty="0"/>
          </a:p>
          <a:p>
            <a:pPr lvl="1"/>
            <a:r>
              <a:rPr lang="es-ES_tradnl" dirty="0"/>
              <a:t>100’s mesas</a:t>
            </a:r>
          </a:p>
          <a:p>
            <a:pPr lvl="2"/>
            <a:r>
              <a:rPr lang="es-ES_tradnl" dirty="0"/>
              <a:t>+modernas </a:t>
            </a:r>
            <a:r>
              <a:rPr lang="es-ES_tradnl" dirty="0">
                <a:sym typeface="Wingdings" panose="05000000000000000000" pitchFamily="2" charset="2"/>
              </a:rPr>
              <a:t> </a:t>
            </a:r>
            <a:r>
              <a:rPr lang="es-ES_tradnl" dirty="0" err="1">
                <a:sym typeface="Wingdings" panose="05000000000000000000" pitchFamily="2" charset="2"/>
              </a:rPr>
              <a:t>VpinMAME</a:t>
            </a:r>
            <a:endParaRPr lang="es-ES_tradnl" dirty="0"/>
          </a:p>
          <a:p>
            <a:pPr lvl="2"/>
            <a:r>
              <a:rPr lang="es-ES_tradnl" dirty="0"/>
              <a:t>Juegos similares </a:t>
            </a:r>
          </a:p>
          <a:p>
            <a:pPr lvl="3"/>
            <a:r>
              <a:rPr lang="es-ES_tradnl" dirty="0" err="1" smtClean="0"/>
              <a:t>Pachinko</a:t>
            </a:r>
            <a:endParaRPr lang="es-ES_tradnl" dirty="0">
              <a:hlinkClick r:id="rId4"/>
            </a:endParaRPr>
          </a:p>
          <a:p>
            <a:pPr marL="0" indent="0">
              <a:buNone/>
            </a:pPr>
            <a:endParaRPr lang="es-ES" dirty="0"/>
          </a:p>
        </p:txBody>
      </p:sp>
      <p:sp>
        <p:nvSpPr>
          <p:cNvPr id="2" name="1 Título"/>
          <p:cNvSpPr>
            <a:spLocks noGrp="1"/>
          </p:cNvSpPr>
          <p:nvPr>
            <p:ph type="title"/>
          </p:nvPr>
        </p:nvSpPr>
        <p:spPr/>
        <p:txBody>
          <a:bodyPr/>
          <a:lstStyle/>
          <a:p>
            <a:r>
              <a:rPr lang="es-ES_tradnl" dirty="0"/>
              <a:t>Emulación de </a:t>
            </a:r>
            <a:r>
              <a:rPr lang="es-ES_tradnl" dirty="0" err="1"/>
              <a:t>pinballs</a:t>
            </a:r>
            <a:endParaRPr lang="es-ES" dirty="0"/>
          </a:p>
        </p:txBody>
      </p:sp>
      <p:pic>
        <p:nvPicPr>
          <p:cNvPr id="24578" name="Picture 2" descr="http://www.juegos-gratis-pc.info/img/future-pinball.jpg"/>
          <p:cNvPicPr>
            <a:picLocks noChangeAspect="1" noChangeArrowheads="1"/>
          </p:cNvPicPr>
          <p:nvPr/>
        </p:nvPicPr>
        <p:blipFill rotWithShape="1">
          <a:blip r:embed="rId5">
            <a:extLst>
              <a:ext uri="{28A0092B-C50C-407E-A947-70E740481C1C}">
                <a14:useLocalDpi xmlns:a14="http://schemas.microsoft.com/office/drawing/2010/main" val="0"/>
              </a:ext>
            </a:extLst>
          </a:blip>
          <a:srcRect l="7438" r="7463"/>
          <a:stretch/>
        </p:blipFill>
        <p:spPr bwMode="auto">
          <a:xfrm>
            <a:off x="4518173" y="1412776"/>
            <a:ext cx="4536000" cy="3997564"/>
          </a:xfrm>
          <a:prstGeom prst="rect">
            <a:avLst/>
          </a:prstGeom>
          <a:noFill/>
          <a:extLst>
            <a:ext uri="{909E8E84-426E-40DD-AFC4-6F175D3DCCD1}">
              <a14:hiddenFill xmlns:a14="http://schemas.microsoft.com/office/drawing/2010/main">
                <a:solidFill>
                  <a:srgbClr val="FFFFFF"/>
                </a:solidFill>
              </a14:hiddenFill>
            </a:ext>
          </a:extLst>
        </p:spPr>
      </p:pic>
      <p:pic>
        <p:nvPicPr>
          <p:cNvPr id="24582" name="Picture 6" descr="http://www.tecnopinball.org/emu_files/emupics/Paradise.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45703" y="2132856"/>
            <a:ext cx="5015880" cy="3761910"/>
          </a:xfrm>
          <a:prstGeom prst="rect">
            <a:avLst/>
          </a:prstGeom>
          <a:noFill/>
          <a:extLst>
            <a:ext uri="{909E8E84-426E-40DD-AFC4-6F175D3DCCD1}">
              <a14:hiddenFill xmlns:a14="http://schemas.microsoft.com/office/drawing/2010/main">
                <a:solidFill>
                  <a:srgbClr val="FFFFFF"/>
                </a:solidFill>
              </a14:hiddenFill>
            </a:ext>
          </a:extLst>
        </p:spPr>
      </p:pic>
      <p:pic>
        <p:nvPicPr>
          <p:cNvPr id="24580" name="Picture 4" descr="http://2.bp.blogspot.com/-87ZIazMzSDs/TuKbGjuUxJI/AAAAAAAAA3c/kSNqzJgN6jY/s1600/5.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28731" y="2555630"/>
            <a:ext cx="3191549" cy="4255399"/>
          </a:xfrm>
          <a:prstGeom prst="rect">
            <a:avLst/>
          </a:prstGeom>
          <a:noFill/>
          <a:extLst>
            <a:ext uri="{909E8E84-426E-40DD-AFC4-6F175D3DCCD1}">
              <a14:hiddenFill xmlns:a14="http://schemas.microsoft.com/office/drawing/2010/main">
                <a:solidFill>
                  <a:srgbClr val="FFFFFF"/>
                </a:solidFill>
              </a14:hiddenFill>
            </a:ext>
          </a:extLst>
        </p:spPr>
      </p:pic>
      <p:pic>
        <p:nvPicPr>
          <p:cNvPr id="10248" name="Picture 8" descr="Pachinko - Viquipèdia, l'enciclopèdia lliur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203848" y="3411558"/>
            <a:ext cx="2530212" cy="33722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8211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57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58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58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0248"/>
                                        </p:tgtEl>
                                        <p:attrNameLst>
                                          <p:attrName>style.visibility</p:attrName>
                                        </p:attrNameLst>
                                      </p:cBhvr>
                                      <p:to>
                                        <p:strVal val="visible"/>
                                      </p:to>
                                    </p:set>
                                    <p:animEffect transition="in" filter="fade">
                                      <p:cBhvr>
                                        <p:cTn id="19" dur="500"/>
                                        <p:tgtEl>
                                          <p:spTgt spid="102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Dispositivos móviles</a:t>
            </a:r>
            <a:endParaRPr lang="es-ES" dirty="0"/>
          </a:p>
        </p:txBody>
      </p:sp>
      <p:sp>
        <p:nvSpPr>
          <p:cNvPr id="3" name="2 Marcador de contenido"/>
          <p:cNvSpPr>
            <a:spLocks noGrp="1"/>
          </p:cNvSpPr>
          <p:nvPr>
            <p:ph idx="1"/>
          </p:nvPr>
        </p:nvSpPr>
        <p:spPr>
          <a:xfrm>
            <a:off x="457200" y="1600200"/>
            <a:ext cx="8686800" cy="4533900"/>
          </a:xfrm>
        </p:spPr>
        <p:txBody>
          <a:bodyPr/>
          <a:lstStyle/>
          <a:p>
            <a:pPr marL="342900" lvl="1" indent="-342900">
              <a:buClr>
                <a:schemeClr val="hlink"/>
              </a:buClr>
              <a:buSzTx/>
              <a:buBlip>
                <a:blip r:embed="rId2"/>
              </a:buBlip>
            </a:pPr>
            <a:r>
              <a:rPr lang="es-ES_tradnl" dirty="0" err="1"/>
              <a:t>Tfnos</a:t>
            </a:r>
            <a:r>
              <a:rPr lang="es-ES_tradnl" dirty="0"/>
              <a:t>., </a:t>
            </a:r>
            <a:r>
              <a:rPr lang="es-ES_tradnl" dirty="0" err="1"/>
              <a:t>PDAs</a:t>
            </a:r>
            <a:r>
              <a:rPr lang="es-ES_tradnl" dirty="0"/>
              <a:t>, </a:t>
            </a:r>
            <a:r>
              <a:rPr lang="es-ES_tradnl" dirty="0" err="1"/>
              <a:t>smartphones</a:t>
            </a:r>
            <a:endParaRPr lang="es-ES_tradnl" dirty="0"/>
          </a:p>
          <a:p>
            <a:pPr marL="742950" lvl="2" indent="-342900"/>
            <a:r>
              <a:rPr lang="es-ES_tradnl" dirty="0"/>
              <a:t>Muy populares desde 2000</a:t>
            </a:r>
          </a:p>
          <a:p>
            <a:pPr marL="342900" lvl="1" indent="-342900">
              <a:buClr>
                <a:schemeClr val="hlink"/>
              </a:buClr>
              <a:buSzTx/>
              <a:buBlip>
                <a:blip r:embed="rId2"/>
              </a:buBlip>
            </a:pPr>
            <a:r>
              <a:rPr lang="es-ES_tradnl" dirty="0"/>
              <a:t>Características</a:t>
            </a:r>
          </a:p>
          <a:p>
            <a:pPr marL="742950" lvl="2" indent="-342900"/>
            <a:r>
              <a:rPr lang="es-ES_tradnl" dirty="0"/>
              <a:t>Portátiles </a:t>
            </a:r>
            <a:r>
              <a:rPr lang="es-ES_tradnl" dirty="0">
                <a:sym typeface="Wingdings" panose="05000000000000000000" pitchFamily="2" charset="2"/>
              </a:rPr>
              <a:t> </a:t>
            </a:r>
            <a:r>
              <a:rPr lang="es-ES_tradnl" dirty="0"/>
              <a:t>pequeños (</a:t>
            </a:r>
            <a:r>
              <a:rPr lang="es-ES_tradnl" dirty="0">
                <a:sym typeface="Wingdings" panose="05000000000000000000" pitchFamily="2" charset="2"/>
              </a:rPr>
              <a:t>pantalla pequeña)</a:t>
            </a:r>
            <a:r>
              <a:rPr lang="es-ES_tradnl" dirty="0"/>
              <a:t>, </a:t>
            </a:r>
            <a:r>
              <a:rPr lang="es-ES_tradnl" i="1" dirty="0" err="1"/>
              <a:t>handheld</a:t>
            </a:r>
            <a:endParaRPr lang="es-ES_tradnl" i="1" dirty="0"/>
          </a:p>
          <a:p>
            <a:pPr marL="742950" lvl="2" indent="-342900"/>
            <a:r>
              <a:rPr lang="es-ES_tradnl" dirty="0"/>
              <a:t>alimentados por batería (desconexiones frecuentes)</a:t>
            </a:r>
          </a:p>
          <a:p>
            <a:pPr marL="742950" lvl="2" indent="-342900"/>
            <a:r>
              <a:rPr lang="es-ES_tradnl" dirty="0"/>
              <a:t>táctiles (puntero o dedo)</a:t>
            </a:r>
          </a:p>
          <a:p>
            <a:pPr marL="742950" lvl="2" indent="-342900"/>
            <a:r>
              <a:rPr lang="es-ES_tradnl" dirty="0"/>
              <a:t>Comunicación inalámbrica (IR, Bluetooth, </a:t>
            </a:r>
            <a:r>
              <a:rPr lang="es-ES_tradnl" dirty="0" err="1"/>
              <a:t>WiFi</a:t>
            </a:r>
            <a:r>
              <a:rPr lang="es-ES_tradnl" dirty="0"/>
              <a:t>, GSM,  3G, etc.) </a:t>
            </a:r>
          </a:p>
          <a:p>
            <a:pPr marL="742950" lvl="2" indent="-342900"/>
            <a:r>
              <a:rPr lang="es-ES_tradnl" dirty="0"/>
              <a:t>Muy distintos en tamaños, prestaciones, etc.</a:t>
            </a:r>
          </a:p>
          <a:p>
            <a:pPr marL="342900" lvl="1" indent="-342900">
              <a:buClr>
                <a:schemeClr val="hlink"/>
              </a:buClr>
              <a:buSzTx/>
              <a:buBlip>
                <a:blip r:embed="rId2"/>
              </a:buBlip>
            </a:pPr>
            <a:r>
              <a:rPr lang="es-ES_tradnl" dirty="0"/>
              <a:t>SO propios</a:t>
            </a:r>
          </a:p>
          <a:p>
            <a:pPr marL="742950" lvl="2" indent="-342900"/>
            <a:r>
              <a:rPr lang="es-ES_tradnl" dirty="0"/>
              <a:t>WAP, Palm OS, Windows Mobile, </a:t>
            </a:r>
            <a:r>
              <a:rPr lang="es-ES_tradnl" dirty="0" err="1"/>
              <a:t>Android</a:t>
            </a:r>
            <a:r>
              <a:rPr lang="es-ES_tradnl" dirty="0"/>
              <a:t>, </a:t>
            </a:r>
            <a:r>
              <a:rPr lang="es-ES_tradnl" dirty="0" err="1"/>
              <a:t>iOS</a:t>
            </a:r>
            <a:r>
              <a:rPr lang="es-ES_tradnl" dirty="0"/>
              <a:t>, </a:t>
            </a:r>
            <a:r>
              <a:rPr lang="es-ES_tradnl" dirty="0" err="1"/>
              <a:t>Symbian</a:t>
            </a:r>
            <a:endParaRPr lang="es-ES_tradnl" dirty="0"/>
          </a:p>
          <a:p>
            <a:endParaRPr lang="es-ES" dirty="0"/>
          </a:p>
        </p:txBody>
      </p:sp>
      <p:pic>
        <p:nvPicPr>
          <p:cNvPr id="3074" name="Picture 2" descr="http://www.ordenadores-y-portatiles.com/images/pda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1402230"/>
            <a:ext cx="1898764" cy="162914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news.bbc.co.uk/olmedia/1100000/images/_1102798_nokia_pr30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36096" y="2137760"/>
            <a:ext cx="1489348" cy="8936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1736636"/>
      </p:ext>
    </p:extLst>
  </p:cSld>
  <p:clrMapOvr>
    <a:masterClrMapping/>
  </p:clrMapOvr>
  <p:timing>
    <p:tnLst>
      <p:par>
        <p:cTn id="1" dur="indefinite" restart="never" nodeType="tmRoot"/>
      </p:par>
    </p:tnLst>
  </p:timing>
</p:sld>
</file>

<file path=ppt/slides/slide3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Emulación de dispositivos móviles</a:t>
            </a:r>
            <a:endParaRPr lang="es-ES" dirty="0"/>
          </a:p>
        </p:txBody>
      </p:sp>
      <p:sp>
        <p:nvSpPr>
          <p:cNvPr id="3" name="2 Marcador de contenido"/>
          <p:cNvSpPr>
            <a:spLocks noGrp="1"/>
          </p:cNvSpPr>
          <p:nvPr>
            <p:ph idx="1"/>
          </p:nvPr>
        </p:nvSpPr>
        <p:spPr>
          <a:xfrm>
            <a:off x="518864" y="3355385"/>
            <a:ext cx="8229600" cy="748680"/>
          </a:xfrm>
        </p:spPr>
        <p:txBody>
          <a:bodyPr/>
          <a:lstStyle/>
          <a:p>
            <a:r>
              <a:rPr lang="es-ES_tradnl" sz="2800" dirty="0"/>
              <a:t>SDK </a:t>
            </a:r>
            <a:r>
              <a:rPr lang="es-ES_tradnl" sz="2800" dirty="0">
                <a:hlinkClick r:id="rId2"/>
              </a:rPr>
              <a:t>Android</a:t>
            </a:r>
            <a:endParaRPr lang="es-ES_tradnl" sz="2800" dirty="0"/>
          </a:p>
          <a:p>
            <a:r>
              <a:rPr lang="es-ES_tradnl" sz="2800" dirty="0" err="1"/>
              <a:t>BlueStacks</a:t>
            </a:r>
            <a:endParaRPr lang="es-ES_tradnl" sz="2800" dirty="0"/>
          </a:p>
          <a:p>
            <a:pPr marL="0" lvl="1" indent="0">
              <a:buClr>
                <a:schemeClr val="hlink"/>
              </a:buClr>
              <a:buSzTx/>
              <a:buNone/>
            </a:pPr>
            <a:endParaRPr lang="es-ES" sz="2400" dirty="0">
              <a:hlinkClick r:id="rId3"/>
            </a:endParaRPr>
          </a:p>
        </p:txBody>
      </p:sp>
      <p:sp>
        <p:nvSpPr>
          <p:cNvPr id="6" name="2 Marcador de contenido"/>
          <p:cNvSpPr txBox="1">
            <a:spLocks/>
          </p:cNvSpPr>
          <p:nvPr/>
        </p:nvSpPr>
        <p:spPr bwMode="auto">
          <a:xfrm>
            <a:off x="539552" y="6082248"/>
            <a:ext cx="8229600" cy="748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hlink"/>
              </a:buClr>
              <a:buFont typeface="Wingdings" pitchFamily="2" charset="2"/>
              <a:buBlip>
                <a:blip r:embed="rId4"/>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5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Blip>
                <a:blip r:embed="rId4"/>
              </a:buBlip>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folHlink"/>
              </a:buClr>
              <a:buSzPct val="5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Blip>
                <a:blip r:embed="rId4"/>
              </a:buBlip>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Blip>
                <a:blip r:embed="rId4"/>
              </a:buBlip>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Blip>
                <a:blip r:embed="rId4"/>
              </a:buBlip>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Blip>
                <a:blip r:embed="rId4"/>
              </a:buBlip>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Blip>
                <a:blip r:embed="rId4"/>
              </a:buBlip>
              <a:defRPr sz="2000">
                <a:solidFill>
                  <a:schemeClr val="tx1"/>
                </a:solidFill>
                <a:effectLst>
                  <a:outerShdw blurRad="38100" dist="38100" dir="2700000" algn="tl">
                    <a:srgbClr val="000000"/>
                  </a:outerShdw>
                </a:effectLst>
                <a:latin typeface="+mn-lt"/>
              </a:defRPr>
            </a:lvl9pPr>
          </a:lstStyle>
          <a:p>
            <a:pPr marL="342900" lvl="1" indent="-342900">
              <a:buClr>
                <a:schemeClr val="hlink"/>
              </a:buClr>
              <a:buSzTx/>
              <a:buBlip>
                <a:blip r:embed="rId4"/>
              </a:buBlip>
            </a:pPr>
            <a:r>
              <a:rPr lang="es-ES" sz="1800" dirty="0">
                <a:hlinkClick r:id="rId5"/>
              </a:rPr>
              <a:t>http://www.wirelessdevnet.com/channels/printlinks.phtml?category=4</a:t>
            </a:r>
            <a:endParaRPr lang="es-ES" sz="1800" dirty="0"/>
          </a:p>
          <a:p>
            <a:pPr marL="342900" lvl="1" indent="-342900">
              <a:buClr>
                <a:schemeClr val="hlink"/>
              </a:buClr>
              <a:buSzTx/>
              <a:buBlip>
                <a:blip r:embed="rId4"/>
              </a:buBlip>
            </a:pPr>
            <a:r>
              <a:rPr lang="es-ES" sz="1800" kern="0" dirty="0">
                <a:hlinkClick r:id="rId3"/>
              </a:rPr>
              <a:t>http://www.mobilexweb.com/emulators</a:t>
            </a:r>
            <a:endParaRPr lang="es-ES_tradnl" sz="1800" kern="0" dirty="0"/>
          </a:p>
          <a:p>
            <a:endParaRPr lang="es-ES" kern="0" dirty="0"/>
          </a:p>
        </p:txBody>
      </p:sp>
      <p:pic>
        <p:nvPicPr>
          <p:cNvPr id="4098" name="Picture 2" descr="http://www.wirelessdevnet.com/channels/wap/features/images/Nokia_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58448" y="1916832"/>
            <a:ext cx="5068573" cy="3625787"/>
          </a:xfrm>
          <a:prstGeom prst="rect">
            <a:avLst/>
          </a:prstGeom>
          <a:noFill/>
          <a:extLst>
            <a:ext uri="{909E8E84-426E-40DD-AFC4-6F175D3DCCD1}">
              <a14:hiddenFill xmlns:a14="http://schemas.microsoft.com/office/drawing/2010/main">
                <a:solidFill>
                  <a:srgbClr val="FFFFFF"/>
                </a:solidFill>
              </a14:hiddenFill>
            </a:ext>
          </a:extLst>
        </p:spPr>
      </p:pic>
      <p:sp>
        <p:nvSpPr>
          <p:cNvPr id="7" name="2 Marcador de contenido"/>
          <p:cNvSpPr txBox="1">
            <a:spLocks/>
          </p:cNvSpPr>
          <p:nvPr/>
        </p:nvSpPr>
        <p:spPr bwMode="auto">
          <a:xfrm>
            <a:off x="446856" y="1772816"/>
            <a:ext cx="8229600" cy="748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hlink"/>
              </a:buClr>
              <a:buFont typeface="Wingdings" pitchFamily="2" charset="2"/>
              <a:buBlip>
                <a:blip r:embed="rId4"/>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5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Blip>
                <a:blip r:embed="rId4"/>
              </a:buBlip>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folHlink"/>
              </a:buClr>
              <a:buSzPct val="5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Blip>
                <a:blip r:embed="rId4"/>
              </a:buBlip>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Blip>
                <a:blip r:embed="rId4"/>
              </a:buBlip>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Blip>
                <a:blip r:embed="rId4"/>
              </a:buBlip>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Blip>
                <a:blip r:embed="rId4"/>
              </a:buBlip>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Blip>
                <a:blip r:embed="rId4"/>
              </a:buBlip>
              <a:defRPr sz="2000">
                <a:solidFill>
                  <a:schemeClr val="tx1"/>
                </a:solidFill>
                <a:effectLst>
                  <a:outerShdw blurRad="38100" dist="38100" dir="2700000" algn="tl">
                    <a:srgbClr val="000000"/>
                  </a:outerShdw>
                </a:effectLst>
                <a:latin typeface="+mn-lt"/>
              </a:defRPr>
            </a:lvl9pPr>
          </a:lstStyle>
          <a:p>
            <a:r>
              <a:rPr lang="es-ES_tradnl" sz="2800" kern="0" dirty="0"/>
              <a:t>Nokia WAP </a:t>
            </a:r>
            <a:r>
              <a:rPr lang="es-ES_tradnl" sz="2800" kern="0" dirty="0" err="1"/>
              <a:t>Toolkit</a:t>
            </a:r>
            <a:endParaRPr lang="es-ES_tradnl" sz="2800" kern="0" dirty="0"/>
          </a:p>
          <a:p>
            <a:pPr marL="0" lvl="1" indent="0">
              <a:buClr>
                <a:schemeClr val="hlink"/>
              </a:buClr>
              <a:buSzTx/>
              <a:buFont typeface="Wingdings" pitchFamily="2" charset="2"/>
              <a:buNone/>
            </a:pPr>
            <a:endParaRPr lang="es-ES" sz="2400" kern="0" dirty="0">
              <a:hlinkClick r:id="rId3"/>
            </a:endParaRPr>
          </a:p>
        </p:txBody>
      </p:sp>
      <p:pic>
        <p:nvPicPr>
          <p:cNvPr id="4" name="Picture 4" descr="http://www.steema.com/uploads/products/bubble.jpg"/>
          <p:cNvPicPr>
            <a:picLocks noChangeAspect="1" noChangeArrowheads="1"/>
          </p:cNvPicPr>
          <p:nvPr/>
        </p:nvPicPr>
        <p:blipFill>
          <a:blip r:embed="rId7" cstate="print"/>
          <a:srcRect/>
          <a:stretch>
            <a:fillRect/>
          </a:stretch>
        </p:blipFill>
        <p:spPr bwMode="auto">
          <a:xfrm>
            <a:off x="3275856" y="2241612"/>
            <a:ext cx="5055963" cy="3874132"/>
          </a:xfrm>
          <a:prstGeom prst="rect">
            <a:avLst/>
          </a:prstGeom>
          <a:noFill/>
        </p:spPr>
      </p:pic>
    </p:spTree>
    <p:extLst>
      <p:ext uri="{BB962C8B-B14F-4D97-AF65-F5344CB8AC3E}">
        <p14:creationId xmlns:p14="http://schemas.microsoft.com/office/powerpoint/2010/main" val="3144781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09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p:bldP spid="7" grpId="0"/>
    </p:bldLst>
  </p:timing>
</p:sld>
</file>

<file path=ppt/slides/slide3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Dispositivos musicales (electrónicos)</a:t>
            </a:r>
            <a:endParaRPr lang="es-ES" dirty="0"/>
          </a:p>
        </p:txBody>
      </p:sp>
      <p:sp>
        <p:nvSpPr>
          <p:cNvPr id="3" name="2 Marcador de contenido"/>
          <p:cNvSpPr>
            <a:spLocks noGrp="1"/>
          </p:cNvSpPr>
          <p:nvPr>
            <p:ph idx="1"/>
          </p:nvPr>
        </p:nvSpPr>
        <p:spPr>
          <a:xfrm>
            <a:off x="457200" y="1600200"/>
            <a:ext cx="8579296" cy="5141168"/>
          </a:xfrm>
        </p:spPr>
        <p:txBody>
          <a:bodyPr/>
          <a:lstStyle/>
          <a:p>
            <a:r>
              <a:rPr lang="es-ES_tradnl" sz="2800" dirty="0"/>
              <a:t>1951: CSIRAC, primer ordenador en tocar música</a:t>
            </a:r>
          </a:p>
          <a:p>
            <a:r>
              <a:rPr lang="es-ES_tradnl" sz="2800" dirty="0"/>
              <a:t>1960: música electrónica en directo</a:t>
            </a:r>
          </a:p>
          <a:p>
            <a:r>
              <a:rPr lang="es-ES_tradnl" sz="2800" dirty="0"/>
              <a:t>1963: </a:t>
            </a:r>
            <a:r>
              <a:rPr lang="es-ES_tradnl" sz="2800" dirty="0" err="1"/>
              <a:t>Moog</a:t>
            </a:r>
            <a:r>
              <a:rPr lang="es-ES_tradnl" sz="2800" dirty="0"/>
              <a:t>, primer sintetizador</a:t>
            </a:r>
          </a:p>
          <a:p>
            <a:r>
              <a:rPr lang="es-ES_tradnl" sz="2800" dirty="0"/>
              <a:t>70’s, 80’s!!: se populariza a gran escala</a:t>
            </a:r>
          </a:p>
          <a:p>
            <a:r>
              <a:rPr lang="es-ES_tradnl" sz="2800" dirty="0"/>
              <a:t>1979: </a:t>
            </a:r>
            <a:r>
              <a:rPr lang="es-ES_tradnl" sz="2800" dirty="0" err="1"/>
              <a:t>Fairlight</a:t>
            </a:r>
            <a:r>
              <a:rPr lang="es-ES_tradnl" sz="2800" dirty="0"/>
              <a:t>, primer </a:t>
            </a:r>
            <a:r>
              <a:rPr lang="es-ES_tradnl" sz="2800" dirty="0" err="1"/>
              <a:t>sampler</a:t>
            </a:r>
            <a:endParaRPr lang="es-ES_tradnl" sz="2800" dirty="0"/>
          </a:p>
          <a:p>
            <a:r>
              <a:rPr lang="es-ES_tradnl" sz="2800" dirty="0"/>
              <a:t>1983</a:t>
            </a:r>
          </a:p>
          <a:p>
            <a:pPr lvl="1"/>
            <a:r>
              <a:rPr lang="es-ES_tradnl" sz="2000" dirty="0"/>
              <a:t>Yamaha DX-7, 1er sintetizador digital autónomo (síntesis FM)</a:t>
            </a:r>
          </a:p>
          <a:p>
            <a:pPr lvl="1"/>
            <a:r>
              <a:rPr lang="es-ES_tradnl" sz="2000" dirty="0">
                <a:hlinkClick r:id="rId2" action="ppaction://hlinkfile"/>
              </a:rPr>
              <a:t>MIDI</a:t>
            </a:r>
            <a:r>
              <a:rPr lang="es-ES_tradnl" sz="2000" dirty="0"/>
              <a:t>: dispositivo musical </a:t>
            </a:r>
            <a:r>
              <a:rPr lang="es-ES_tradnl" sz="2000" dirty="0">
                <a:sym typeface="Wingdings" panose="05000000000000000000" pitchFamily="2" charset="2"/>
              </a:rPr>
              <a:t> secuencia de notas</a:t>
            </a:r>
            <a:endParaRPr lang="es-ES_tradnl" sz="2000" dirty="0"/>
          </a:p>
          <a:p>
            <a:r>
              <a:rPr lang="es-ES_tradnl" sz="2800" dirty="0"/>
              <a:t>1990: </a:t>
            </a:r>
            <a:r>
              <a:rPr lang="es-ES_tradnl" sz="2800" dirty="0" err="1"/>
              <a:t>AdLib</a:t>
            </a:r>
            <a:r>
              <a:rPr lang="es-ES_tradnl" sz="2800" dirty="0"/>
              <a:t>, primera tarjeta de </a:t>
            </a:r>
            <a:r>
              <a:rPr lang="es-ES_tradnl" sz="2800" dirty="0">
                <a:hlinkClick r:id="rId3" action="ppaction://hlinkfile"/>
              </a:rPr>
              <a:t>sonido PC</a:t>
            </a:r>
            <a:endParaRPr lang="es-ES_tradnl" sz="2800" dirty="0"/>
          </a:p>
          <a:p>
            <a:r>
              <a:rPr lang="es-ES_tradnl" sz="2800" dirty="0"/>
              <a:t>Multitud de instrumentos, sonidos, y formas de tocarlos (cuerdas, viento, teclados, etc.)</a:t>
            </a:r>
          </a:p>
          <a:p>
            <a:endParaRPr lang="es-ES_tradnl" sz="2800" dirty="0"/>
          </a:p>
          <a:p>
            <a:endParaRPr lang="es-ES" sz="2800" dirty="0"/>
          </a:p>
        </p:txBody>
      </p:sp>
      <p:pic>
        <p:nvPicPr>
          <p:cNvPr id="7172" name="Picture 4" descr="http://www.escolar.net/MT/archives/dx7.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77274" y="3645024"/>
            <a:ext cx="3031230" cy="1028649"/>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File:Bob Moog3.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4287" y="2132855"/>
            <a:ext cx="1979175" cy="12961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6153242"/>
      </p:ext>
    </p:extLst>
  </p:cSld>
  <p:clrMapOvr>
    <a:masterClrMapping/>
  </p:clrMapOvr>
</p:sld>
</file>

<file path=ppt/slides/slide3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Emulación de dispositivos musicales</a:t>
            </a:r>
            <a:endParaRPr lang="es-ES" dirty="0"/>
          </a:p>
        </p:txBody>
      </p:sp>
      <p:sp>
        <p:nvSpPr>
          <p:cNvPr id="3" name="2 Marcador de contenido"/>
          <p:cNvSpPr>
            <a:spLocks noGrp="1"/>
          </p:cNvSpPr>
          <p:nvPr>
            <p:ph idx="1"/>
          </p:nvPr>
        </p:nvSpPr>
        <p:spPr/>
        <p:txBody>
          <a:bodyPr/>
          <a:lstStyle/>
          <a:p>
            <a:r>
              <a:rPr lang="es-ES_tradnl" sz="2800" dirty="0"/>
              <a:t>Chips (incl. en emuladores)</a:t>
            </a:r>
          </a:p>
          <a:p>
            <a:pPr lvl="1"/>
            <a:r>
              <a:rPr lang="es-ES_tradnl" sz="2400" dirty="0" err="1"/>
              <a:t>SIDplay</a:t>
            </a:r>
            <a:r>
              <a:rPr lang="es-ES_tradnl" sz="2400" dirty="0"/>
              <a:t> (C64)</a:t>
            </a:r>
          </a:p>
          <a:p>
            <a:pPr lvl="1"/>
            <a:r>
              <a:rPr lang="es-ES_tradnl" sz="2400" dirty="0"/>
              <a:t>AY-</a:t>
            </a:r>
            <a:r>
              <a:rPr lang="es-ES_tradnl" sz="2400" dirty="0" err="1"/>
              <a:t>Emul</a:t>
            </a:r>
            <a:r>
              <a:rPr lang="es-ES_tradnl" sz="2400" dirty="0"/>
              <a:t> (sonido </a:t>
            </a:r>
            <a:r>
              <a:rPr lang="es-ES_tradnl" sz="2400" dirty="0" err="1"/>
              <a:t>Spectrum</a:t>
            </a:r>
            <a:r>
              <a:rPr lang="es-ES_tradnl" sz="2400" dirty="0"/>
              <a:t>)</a:t>
            </a:r>
          </a:p>
          <a:p>
            <a:pPr lvl="1"/>
            <a:r>
              <a:rPr lang="es-ES_tradnl" sz="2400" dirty="0" err="1">
                <a:hlinkClick r:id="rId2" action="ppaction://hlinkfile"/>
              </a:rPr>
              <a:t>Deliplayer</a:t>
            </a:r>
            <a:r>
              <a:rPr lang="es-ES_tradnl" sz="2400" dirty="0"/>
              <a:t>, VLC (varios, Amiga)</a:t>
            </a:r>
          </a:p>
          <a:p>
            <a:r>
              <a:rPr lang="es-ES_tradnl" sz="2800" dirty="0"/>
              <a:t>Instrumentos musicales</a:t>
            </a:r>
          </a:p>
          <a:p>
            <a:pPr lvl="1"/>
            <a:r>
              <a:rPr lang="es-ES_tradnl" sz="2400" dirty="0">
                <a:hlinkClick r:id="rId3"/>
              </a:rPr>
              <a:t>B4</a:t>
            </a:r>
            <a:r>
              <a:rPr lang="es-ES_tradnl" sz="2400" dirty="0"/>
              <a:t> (órgano </a:t>
            </a:r>
            <a:r>
              <a:rPr lang="es-ES_tradnl" sz="2400" dirty="0" err="1"/>
              <a:t>Hammond</a:t>
            </a:r>
            <a:r>
              <a:rPr lang="es-ES_tradnl" sz="2400" dirty="0"/>
              <a:t> B3)</a:t>
            </a:r>
          </a:p>
          <a:p>
            <a:pPr lvl="1"/>
            <a:r>
              <a:rPr lang="es-ES_tradnl" sz="2400" dirty="0">
                <a:hlinkClick r:id="rId4"/>
              </a:rPr>
              <a:t>FM7</a:t>
            </a:r>
            <a:r>
              <a:rPr lang="es-ES_tradnl" sz="2400" dirty="0"/>
              <a:t> (Yamaha DX-7)</a:t>
            </a:r>
          </a:p>
          <a:p>
            <a:pPr lvl="1"/>
            <a:r>
              <a:rPr lang="es-ES_tradnl" sz="2400" dirty="0" err="1">
                <a:hlinkClick r:id="rId5"/>
              </a:rPr>
              <a:t>Rebirth</a:t>
            </a:r>
            <a:r>
              <a:rPr lang="es-ES_tradnl" sz="2400" dirty="0"/>
              <a:t> (no existente)</a:t>
            </a:r>
          </a:p>
          <a:p>
            <a:pPr lvl="1"/>
            <a:r>
              <a:rPr lang="es-ES_tradnl" sz="2400" dirty="0">
                <a:hlinkClick r:id="rId6" action="ppaction://hlinkfile"/>
              </a:rPr>
              <a:t>Guitar </a:t>
            </a:r>
            <a:r>
              <a:rPr lang="es-ES_tradnl" sz="2400" dirty="0" err="1">
                <a:hlinkClick r:id="rId6" action="ppaction://hlinkfile"/>
              </a:rPr>
              <a:t>Rig</a:t>
            </a:r>
            <a:r>
              <a:rPr lang="es-ES_tradnl" sz="2400" dirty="0">
                <a:hlinkClick r:id="rId6" action="ppaction://hlinkfile"/>
              </a:rPr>
              <a:t> </a:t>
            </a:r>
            <a:r>
              <a:rPr lang="es-ES_tradnl" sz="2400" dirty="0"/>
              <a:t>(amplificador guitarra)</a:t>
            </a:r>
          </a:p>
          <a:p>
            <a:pPr lvl="1"/>
            <a:r>
              <a:rPr lang="es-ES_tradnl" sz="2400" dirty="0"/>
              <a:t>Control por MIDI</a:t>
            </a:r>
          </a:p>
          <a:p>
            <a:r>
              <a:rPr lang="es-ES_tradnl" sz="2800" dirty="0"/>
              <a:t>Virtual Studio </a:t>
            </a:r>
            <a:r>
              <a:rPr lang="es-ES_tradnl" sz="2800" dirty="0" err="1"/>
              <a:t>Technology</a:t>
            </a:r>
            <a:r>
              <a:rPr lang="es-ES_tradnl" sz="2800" dirty="0"/>
              <a:t> (VST)</a:t>
            </a:r>
          </a:p>
        </p:txBody>
      </p:sp>
      <p:pic>
        <p:nvPicPr>
          <p:cNvPr id="4098" name="Picture 2" descr="(aporte) Native Instruments B4 II   (mediafare)"/>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071404" y="2780928"/>
            <a:ext cx="2905247" cy="1885084"/>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c1.zzounds.com/media/quality,85/FM7_screenshot_1main-e4441b9aa096686f6165f66d6ce71960.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242529" y="4797152"/>
            <a:ext cx="2734122" cy="1860579"/>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http://cbmmuseum.kuto.de/images/chip_sid.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115003" y="1425090"/>
            <a:ext cx="1861648" cy="937070"/>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http://upload.wikimedia.org/wikipedia/commons/4/40/AY-3-8910.jpg"/>
          <p:cNvPicPr>
            <a:picLocks noChangeAspect="1" noChangeArrowheads="1"/>
          </p:cNvPicPr>
          <p:nvPr/>
        </p:nvPicPr>
        <p:blipFill rotWithShape="1">
          <a:blip r:embed="rId10">
            <a:extLst>
              <a:ext uri="{28A0092B-C50C-407E-A947-70E740481C1C}">
                <a14:useLocalDpi xmlns:a14="http://schemas.microsoft.com/office/drawing/2010/main" val="0"/>
              </a:ext>
            </a:extLst>
          </a:blip>
          <a:srcRect l="7" t="16363" r="684" b="16070"/>
          <a:stretch/>
        </p:blipFill>
        <p:spPr bwMode="auto">
          <a:xfrm>
            <a:off x="6065925" y="2103492"/>
            <a:ext cx="1665179" cy="5173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1015396"/>
      </p:ext>
    </p:extLst>
  </p:cSld>
  <p:clrMapOvr>
    <a:masterClrMapping/>
  </p:clrMapOvr>
</p:sld>
</file>

<file path=ppt/slides/slide3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Bibliotecas sonoras en la Web</a:t>
            </a:r>
            <a:endParaRPr lang="es-ES" dirty="0"/>
          </a:p>
        </p:txBody>
      </p:sp>
      <p:sp>
        <p:nvSpPr>
          <p:cNvPr id="3" name="2 Marcador de contenido"/>
          <p:cNvSpPr>
            <a:spLocks noGrp="1"/>
          </p:cNvSpPr>
          <p:nvPr>
            <p:ph idx="1"/>
          </p:nvPr>
        </p:nvSpPr>
        <p:spPr>
          <a:xfrm>
            <a:off x="457200" y="1600200"/>
            <a:ext cx="8579296" cy="4533900"/>
          </a:xfrm>
        </p:spPr>
        <p:txBody>
          <a:bodyPr/>
          <a:lstStyle/>
          <a:p>
            <a:r>
              <a:rPr lang="es-ES_tradnl" sz="2800" dirty="0"/>
              <a:t>High </a:t>
            </a:r>
            <a:r>
              <a:rPr lang="es-ES_tradnl" sz="2800" dirty="0" err="1"/>
              <a:t>Voltage</a:t>
            </a:r>
            <a:r>
              <a:rPr lang="es-ES_tradnl" sz="2800" dirty="0"/>
              <a:t> SID </a:t>
            </a:r>
            <a:r>
              <a:rPr lang="es-ES_tradnl" sz="2800" dirty="0" err="1"/>
              <a:t>Collection</a:t>
            </a:r>
            <a:endParaRPr lang="es-ES_tradnl" sz="2800" dirty="0"/>
          </a:p>
          <a:p>
            <a:pPr lvl="1"/>
            <a:r>
              <a:rPr lang="es-ES_tradnl" sz="2400" dirty="0"/>
              <a:t>43856 SID tunes</a:t>
            </a:r>
          </a:p>
          <a:p>
            <a:r>
              <a:rPr lang="es-ES_tradnl" sz="2800" dirty="0"/>
              <a:t>KVR Audio</a:t>
            </a:r>
          </a:p>
          <a:p>
            <a:pPr lvl="1"/>
            <a:r>
              <a:rPr lang="es-ES_tradnl" sz="2400" dirty="0"/>
              <a:t>Plug-</a:t>
            </a:r>
            <a:r>
              <a:rPr lang="es-ES_tradnl" sz="2400" dirty="0" err="1"/>
              <a:t>ins</a:t>
            </a:r>
            <a:r>
              <a:rPr lang="es-ES_tradnl" sz="2400" dirty="0"/>
              <a:t> VST, RTA, etc.</a:t>
            </a:r>
          </a:p>
          <a:p>
            <a:pPr lvl="1"/>
            <a:r>
              <a:rPr lang="es-ES_tradnl" sz="2400" dirty="0"/>
              <a:t>7987 productos</a:t>
            </a:r>
          </a:p>
          <a:p>
            <a:pPr lvl="2"/>
            <a:r>
              <a:rPr lang="es-ES_tradnl" sz="2000" dirty="0"/>
              <a:t>2854 instrumentos, 3379 efectos, 327 </a:t>
            </a:r>
            <a:r>
              <a:rPr lang="es-ES_tradnl" sz="2000" dirty="0" err="1"/>
              <a:t>plug</a:t>
            </a:r>
            <a:r>
              <a:rPr lang="es-ES_tradnl" sz="2000" dirty="0"/>
              <a:t>-in hosts</a:t>
            </a:r>
          </a:p>
          <a:p>
            <a:pPr lvl="2"/>
            <a:r>
              <a:rPr lang="es-ES_tradnl" sz="2000" dirty="0"/>
              <a:t>2779 gratuitos</a:t>
            </a:r>
          </a:p>
          <a:p>
            <a:pPr lvl="2"/>
            <a:r>
              <a:rPr lang="es-ES_tradnl" sz="2000" dirty="0"/>
              <a:t>6835 para Windows, 3616 Mac, 116 Linux</a:t>
            </a:r>
          </a:p>
          <a:p>
            <a:r>
              <a:rPr lang="es-ES_tradnl" sz="2800" dirty="0"/>
              <a:t>VG </a:t>
            </a:r>
            <a:r>
              <a:rPr lang="es-ES_tradnl" sz="2800" dirty="0" err="1"/>
              <a:t>Music</a:t>
            </a:r>
            <a:r>
              <a:rPr lang="es-ES_tradnl" sz="2800" dirty="0"/>
              <a:t> (Video </a:t>
            </a:r>
            <a:r>
              <a:rPr lang="es-ES_tradnl" sz="2800" dirty="0" err="1"/>
              <a:t>Game</a:t>
            </a:r>
            <a:r>
              <a:rPr lang="es-ES_tradnl" sz="2800" dirty="0"/>
              <a:t> </a:t>
            </a:r>
            <a:r>
              <a:rPr lang="es-ES_tradnl" sz="2800" dirty="0" err="1"/>
              <a:t>Music</a:t>
            </a:r>
            <a:r>
              <a:rPr lang="es-ES_tradnl" sz="2800" dirty="0"/>
              <a:t>)</a:t>
            </a:r>
          </a:p>
          <a:p>
            <a:pPr lvl="1"/>
            <a:r>
              <a:rPr lang="es-ES_tradnl" sz="2400" dirty="0"/>
              <a:t>&gt;30000 secuencias MIDI, </a:t>
            </a:r>
            <a:r>
              <a:rPr lang="es-ES_tradnl" sz="2400" dirty="0">
                <a:sym typeface="Symbol"/>
              </a:rPr>
              <a:t> </a:t>
            </a:r>
            <a:r>
              <a:rPr lang="es-ES_tradnl" sz="2400" dirty="0"/>
              <a:t>47 plataformas</a:t>
            </a:r>
          </a:p>
          <a:p>
            <a:endParaRPr lang="es-ES" sz="2800"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5872" y="1844824"/>
            <a:ext cx="2588171" cy="8519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8" name="Picture 4" descr="You are surfing the Videogame Music Archiv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36343" y="6093296"/>
            <a:ext cx="4457700" cy="571501"/>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http://static.kvraudio.com/i/news/kvr_grey_100.1328701417.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12360" y="3068960"/>
            <a:ext cx="95250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5141093"/>
      </p:ext>
    </p:extLst>
  </p:cSld>
  <p:clrMapOvr>
    <a:masterClrMapping/>
  </p:clrMapOvr>
</p:sld>
</file>

<file path=ppt/slides/slide3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Emulación de otros dispositivos</a:t>
            </a:r>
            <a:endParaRPr lang="es-ES" dirty="0"/>
          </a:p>
        </p:txBody>
      </p:sp>
      <p:sp>
        <p:nvSpPr>
          <p:cNvPr id="3" name="2 Marcador de contenido"/>
          <p:cNvSpPr>
            <a:spLocks noGrp="1"/>
          </p:cNvSpPr>
          <p:nvPr>
            <p:ph idx="1"/>
          </p:nvPr>
        </p:nvSpPr>
        <p:spPr/>
        <p:txBody>
          <a:bodyPr/>
          <a:lstStyle/>
          <a:p>
            <a:r>
              <a:rPr lang="es-ES_tradnl" dirty="0"/>
              <a:t>Emulación de unidades </a:t>
            </a:r>
            <a:r>
              <a:rPr lang="es-ES_tradnl" dirty="0" err="1"/>
              <a:t>floppy</a:t>
            </a:r>
            <a:r>
              <a:rPr lang="es-ES_tradnl" dirty="0"/>
              <a:t> C64</a:t>
            </a:r>
          </a:p>
          <a:p>
            <a:pPr lvl="1"/>
            <a:r>
              <a:rPr lang="es-ES_tradnl" dirty="0"/>
              <a:t>Un PC hace de unidad </a:t>
            </a:r>
            <a:r>
              <a:rPr lang="es-ES_tradnl" dirty="0" err="1"/>
              <a:t>floppy</a:t>
            </a:r>
            <a:endParaRPr lang="es-ES_tradnl" dirty="0"/>
          </a:p>
          <a:p>
            <a:pPr lvl="1"/>
            <a:r>
              <a:rPr lang="es-ES_tradnl" dirty="0"/>
              <a:t>“Engañamos” al C64</a:t>
            </a:r>
          </a:p>
          <a:p>
            <a:r>
              <a:rPr lang="es-ES" dirty="0" err="1"/>
              <a:t>Ghostscript</a:t>
            </a:r>
            <a:r>
              <a:rPr lang="es-ES" dirty="0"/>
              <a:t> </a:t>
            </a:r>
          </a:p>
          <a:p>
            <a:pPr lvl="1"/>
            <a:r>
              <a:rPr lang="es-ES" sz="2800" dirty="0"/>
              <a:t>Impresoras PostScript </a:t>
            </a:r>
          </a:p>
          <a:p>
            <a:pPr lvl="1"/>
            <a:r>
              <a:rPr lang="es-ES" dirty="0"/>
              <a:t>Captura salida a impresora</a:t>
            </a:r>
          </a:p>
          <a:p>
            <a:pPr lvl="2"/>
            <a:r>
              <a:rPr lang="es-ES" sz="2800" dirty="0"/>
              <a:t>Guardar en archivos </a:t>
            </a:r>
            <a:r>
              <a:rPr lang="es-ES" sz="2800" dirty="0" err="1"/>
              <a:t>ps</a:t>
            </a:r>
            <a:endParaRPr lang="es-ES" sz="2800" dirty="0"/>
          </a:p>
          <a:p>
            <a:pPr lvl="2"/>
            <a:r>
              <a:rPr lang="es-ES" sz="2800" dirty="0"/>
              <a:t>Visualizar en pantalla (</a:t>
            </a:r>
            <a:r>
              <a:rPr lang="es-ES" sz="2800" dirty="0" err="1"/>
              <a:t>Ghostview</a:t>
            </a:r>
            <a:r>
              <a:rPr lang="es-ES" sz="2800" dirty="0"/>
              <a:t>)</a:t>
            </a:r>
          </a:p>
          <a:p>
            <a:pPr lvl="2"/>
            <a:r>
              <a:rPr lang="es-ES" sz="2800" dirty="0"/>
              <a:t>Convertir a </a:t>
            </a:r>
            <a:r>
              <a:rPr lang="es-ES" sz="2800" dirty="0" err="1"/>
              <a:t>pdf</a:t>
            </a:r>
            <a:endParaRPr lang="es-ES" sz="2800" dirty="0"/>
          </a:p>
          <a:p>
            <a:endParaRPr lang="es-ES" dirty="0">
              <a:effectLst/>
            </a:endParaRPr>
          </a:p>
          <a:p>
            <a:endParaRPr lang="es-ES" dirty="0"/>
          </a:p>
        </p:txBody>
      </p:sp>
      <p:pic>
        <p:nvPicPr>
          <p:cNvPr id="16386" name="Picture 2" descr="http://www.richardlagendijk.nl/foto/cip/info_x1541_1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224" y="2204864"/>
            <a:ext cx="2160240" cy="1728192"/>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http://upload.wikimedia.org/wikipedia/commons/thumb/d/dc/Ghostscript.svg/477px-Ghostscript.svg.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20272" y="4509120"/>
            <a:ext cx="2006129" cy="20187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1547908"/>
      </p:ext>
    </p:extLst>
  </p:cSld>
  <p:clrMapOvr>
    <a:masterClrMapping/>
  </p:clrMapOvr>
</p:sld>
</file>

<file path=ppt/slides/slide3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Emulación </a:t>
            </a:r>
            <a:r>
              <a:rPr lang="es-ES_tradnl" dirty="0" err="1"/>
              <a:t>multisistema</a:t>
            </a:r>
            <a:endParaRPr lang="es-ES" dirty="0"/>
          </a:p>
        </p:txBody>
      </p:sp>
      <p:sp>
        <p:nvSpPr>
          <p:cNvPr id="3" name="2 Marcador de contenido"/>
          <p:cNvSpPr>
            <a:spLocks noGrp="1"/>
          </p:cNvSpPr>
          <p:nvPr>
            <p:ph idx="1"/>
          </p:nvPr>
        </p:nvSpPr>
        <p:spPr>
          <a:xfrm>
            <a:off x="457200" y="1340768"/>
            <a:ext cx="8607364" cy="4533900"/>
          </a:xfrm>
        </p:spPr>
        <p:txBody>
          <a:bodyPr/>
          <a:lstStyle/>
          <a:p>
            <a:r>
              <a:rPr lang="es-ES" dirty="0">
                <a:effectLst>
                  <a:outerShdw blurRad="38100" dist="38100" dir="2700000" algn="tl">
                    <a:srgbClr val="000000">
                      <a:alpha val="43137"/>
                    </a:srgbClr>
                  </a:outerShdw>
                </a:effectLst>
                <a:hlinkClick r:id="rId2"/>
              </a:rPr>
              <a:t>MESS</a:t>
            </a:r>
            <a:r>
              <a:rPr lang="es-ES" dirty="0">
                <a:effectLst>
                  <a:outerShdw blurRad="38100" dist="38100" dir="2700000" algn="tl">
                    <a:srgbClr val="000000">
                      <a:alpha val="43137"/>
                    </a:srgbClr>
                  </a:outerShdw>
                </a:effectLst>
              </a:rPr>
              <a:t> (</a:t>
            </a:r>
            <a:r>
              <a:rPr lang="es-ES" dirty="0">
                <a:effectLst>
                  <a:outerShdw blurRad="38100" dist="38100" dir="2700000" algn="tl">
                    <a:srgbClr val="000000">
                      <a:alpha val="43137"/>
                    </a:srgbClr>
                  </a:outerShdw>
                </a:effectLst>
                <a:hlinkClick r:id="rId3"/>
              </a:rPr>
              <a:t>2176 sistemas</a:t>
            </a:r>
            <a:r>
              <a:rPr lang="es-ES" dirty="0">
                <a:effectLst>
                  <a:outerShdw blurRad="38100" dist="38100" dir="2700000" algn="tl">
                    <a:srgbClr val="000000">
                      <a:alpha val="43137"/>
                    </a:srgbClr>
                  </a:outerShdw>
                </a:effectLst>
              </a:rPr>
              <a:t>, 1060+1116 clones)</a:t>
            </a:r>
          </a:p>
          <a:p>
            <a:r>
              <a:rPr lang="es-ES" dirty="0">
                <a:effectLst>
                  <a:outerShdw blurRad="38100" dist="38100" dir="2700000" algn="tl">
                    <a:srgbClr val="000000">
                      <a:alpha val="43137"/>
                    </a:srgbClr>
                  </a:outerShdw>
                </a:effectLst>
              </a:rPr>
              <a:t>Integrado en MAME desde 2015</a:t>
            </a:r>
          </a:p>
        </p:txBody>
      </p:sp>
      <p:pic>
        <p:nvPicPr>
          <p:cNvPr id="4" name="Picture 4" descr="http://www.atariage.com/7800/emulation/mess_tutorial/013.png"/>
          <p:cNvPicPr>
            <a:picLocks noChangeAspect="1" noChangeArrowheads="1"/>
          </p:cNvPicPr>
          <p:nvPr/>
        </p:nvPicPr>
        <p:blipFill>
          <a:blip r:embed="rId4" cstate="print"/>
          <a:srcRect/>
          <a:stretch>
            <a:fillRect/>
          </a:stretch>
        </p:blipFill>
        <p:spPr bwMode="auto">
          <a:xfrm>
            <a:off x="0" y="2609528"/>
            <a:ext cx="6605745" cy="4248472"/>
          </a:xfrm>
          <a:prstGeom prst="rect">
            <a:avLst/>
          </a:prstGeom>
          <a:noFill/>
        </p:spPr>
      </p:pic>
      <p:pic>
        <p:nvPicPr>
          <p:cNvPr id="5" name="Picture 6" descr="http://www.atariage.com/7800/emulation/mess_tutorial/018.png"/>
          <p:cNvPicPr>
            <a:picLocks noChangeAspect="1" noChangeArrowheads="1"/>
          </p:cNvPicPr>
          <p:nvPr/>
        </p:nvPicPr>
        <p:blipFill>
          <a:blip r:embed="rId5" cstate="print"/>
          <a:srcRect/>
          <a:stretch>
            <a:fillRect/>
          </a:stretch>
        </p:blipFill>
        <p:spPr bwMode="auto">
          <a:xfrm>
            <a:off x="4499991" y="3068960"/>
            <a:ext cx="4564573" cy="3672408"/>
          </a:xfrm>
          <a:prstGeom prst="rect">
            <a:avLst/>
          </a:prstGeom>
          <a:noFill/>
        </p:spPr>
      </p:pic>
    </p:spTree>
    <p:extLst>
      <p:ext uri="{BB962C8B-B14F-4D97-AF65-F5344CB8AC3E}">
        <p14:creationId xmlns:p14="http://schemas.microsoft.com/office/powerpoint/2010/main" val="2572675950"/>
      </p:ext>
    </p:extLst>
  </p:cSld>
  <p:clrMapOvr>
    <a:masterClrMapping/>
  </p:clrMapOvr>
</p:sld>
</file>

<file path=ppt/slides/slide3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Emulación hardware</a:t>
            </a:r>
            <a:endParaRPr lang="es-ES" dirty="0"/>
          </a:p>
        </p:txBody>
      </p:sp>
      <p:sp>
        <p:nvSpPr>
          <p:cNvPr id="3" name="2 Marcador de contenido"/>
          <p:cNvSpPr>
            <a:spLocks noGrp="1"/>
          </p:cNvSpPr>
          <p:nvPr>
            <p:ph idx="1"/>
          </p:nvPr>
        </p:nvSpPr>
        <p:spPr>
          <a:xfrm>
            <a:off x="457200" y="1600200"/>
            <a:ext cx="8867328" cy="4533900"/>
          </a:xfrm>
        </p:spPr>
        <p:txBody>
          <a:bodyPr/>
          <a:lstStyle/>
          <a:p>
            <a:r>
              <a:rPr lang="es-ES_tradnl" dirty="0"/>
              <a:t>Un hardware que emula </a:t>
            </a:r>
            <a:r>
              <a:rPr lang="es-ES_tradnl"/>
              <a:t>otro hardware</a:t>
            </a:r>
          </a:p>
          <a:p>
            <a:r>
              <a:rPr lang="es-ES_tradnl" dirty="0" err="1"/>
              <a:t>Ej</a:t>
            </a:r>
            <a:r>
              <a:rPr lang="es-ES_tradnl" dirty="0"/>
              <a:t>: </a:t>
            </a:r>
            <a:r>
              <a:rPr lang="es-ES_tradnl" dirty="0">
                <a:hlinkClick r:id="rId2"/>
              </a:rPr>
              <a:t>MSX </a:t>
            </a:r>
            <a:r>
              <a:rPr lang="es-ES_tradnl" dirty="0" err="1">
                <a:hlinkClick r:id="rId2"/>
              </a:rPr>
              <a:t>one</a:t>
            </a:r>
            <a:r>
              <a:rPr lang="es-ES_tradnl" dirty="0">
                <a:hlinkClick r:id="rId2"/>
              </a:rPr>
              <a:t>-chip</a:t>
            </a:r>
            <a:r>
              <a:rPr lang="es-ES_tradnl" dirty="0"/>
              <a:t> (2006)</a:t>
            </a:r>
            <a:endParaRPr lang="es-ES" dirty="0"/>
          </a:p>
          <a:p>
            <a:pPr lvl="1"/>
            <a:r>
              <a:rPr lang="es-ES_tradnl" dirty="0"/>
              <a:t>FPGA programada con la lógica de todo el sistema a emular (descrito en un HDL)</a:t>
            </a:r>
          </a:p>
          <a:p>
            <a:pPr lvl="1"/>
            <a:r>
              <a:rPr lang="es-ES_tradnl" dirty="0"/>
              <a:t>MSX2, 4Mb </a:t>
            </a:r>
            <a:r>
              <a:rPr lang="es-ES_tradnl" dirty="0" err="1"/>
              <a:t>ram</a:t>
            </a:r>
            <a:r>
              <a:rPr lang="es-ES_tradnl" dirty="0"/>
              <a:t>, FM </a:t>
            </a:r>
            <a:r>
              <a:rPr lang="es-ES_tradnl" dirty="0" err="1"/>
              <a:t>Pac</a:t>
            </a:r>
            <a:r>
              <a:rPr lang="es-ES_tradnl" dirty="0"/>
              <a:t>, SCC+, PSG, lector SD</a:t>
            </a:r>
            <a:endParaRPr lang="es-ES_tradnl" dirty="0">
              <a:hlinkClick r:id="rId2"/>
            </a:endParaRPr>
          </a:p>
        </p:txBody>
      </p:sp>
      <p:pic>
        <p:nvPicPr>
          <p:cNvPr id="4" name="Picture 2" descr="http://upload.wikimedia.org/wikipedia/commons/thumb/9/93/MSX-Hit_Bit_HB-75P.jpg/560px-MSX-Hit_Bit_HB-75P.jpg"/>
          <p:cNvPicPr>
            <a:picLocks noChangeAspect="1" noChangeArrowheads="1"/>
          </p:cNvPicPr>
          <p:nvPr/>
        </p:nvPicPr>
        <p:blipFill>
          <a:blip r:embed="rId3" cstate="print"/>
          <a:srcRect/>
          <a:stretch>
            <a:fillRect/>
          </a:stretch>
        </p:blipFill>
        <p:spPr bwMode="auto">
          <a:xfrm>
            <a:off x="2206711" y="4619667"/>
            <a:ext cx="5081537" cy="2232248"/>
          </a:xfrm>
          <a:prstGeom prst="rect">
            <a:avLst/>
          </a:prstGeom>
          <a:noFill/>
        </p:spPr>
      </p:pic>
      <p:pic>
        <p:nvPicPr>
          <p:cNvPr id="6148" name="Picture 4" descr="http://www.old-computers.com/museum/photos/Sony_HitBit55_Mainboard_s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5575" y="3719577"/>
            <a:ext cx="4648907" cy="302179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6" descr="Raymond 1chipMSX"/>
          <p:cNvPicPr>
            <a:picLocks noChangeAspect="1" noChangeArrowheads="1"/>
          </p:cNvPicPr>
          <p:nvPr/>
        </p:nvPicPr>
        <p:blipFill>
          <a:blip r:embed="rId5" cstate="print"/>
          <a:srcRect/>
          <a:stretch>
            <a:fillRect/>
          </a:stretch>
        </p:blipFill>
        <p:spPr bwMode="auto">
          <a:xfrm>
            <a:off x="2411760" y="3645024"/>
            <a:ext cx="4671440" cy="3096344"/>
          </a:xfrm>
          <a:prstGeom prst="rect">
            <a:avLst/>
          </a:prstGeom>
          <a:noFill/>
        </p:spPr>
      </p:pic>
    </p:spTree>
    <p:extLst>
      <p:ext uri="{BB962C8B-B14F-4D97-AF65-F5344CB8AC3E}">
        <p14:creationId xmlns:p14="http://schemas.microsoft.com/office/powerpoint/2010/main" val="731066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148"/>
                                        </p:tgtEl>
                                        <p:attrNameLst>
                                          <p:attrName>style.visibility</p:attrName>
                                        </p:attrNameLst>
                                      </p:cBhvr>
                                      <p:to>
                                        <p:strVal val="visible"/>
                                      </p:to>
                                    </p:set>
                                    <p:animEffect transition="in" filter="fade">
                                      <p:cBhvr>
                                        <p:cTn id="12" dur="500"/>
                                        <p:tgtEl>
                                          <p:spTgt spid="614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Emulación Web</a:t>
            </a:r>
            <a:endParaRPr lang="es-ES" dirty="0"/>
          </a:p>
        </p:txBody>
      </p:sp>
      <p:sp>
        <p:nvSpPr>
          <p:cNvPr id="3" name="2 Marcador de contenido"/>
          <p:cNvSpPr>
            <a:spLocks noGrp="1"/>
          </p:cNvSpPr>
          <p:nvPr>
            <p:ph idx="1"/>
          </p:nvPr>
        </p:nvSpPr>
        <p:spPr/>
        <p:txBody>
          <a:bodyPr/>
          <a:lstStyle/>
          <a:p>
            <a:r>
              <a:rPr lang="es-ES_tradnl" sz="2800" dirty="0">
                <a:hlinkClick r:id="rId2"/>
              </a:rPr>
              <a:t>VirtualApple.org</a:t>
            </a:r>
            <a:r>
              <a:rPr lang="es-ES_tradnl" sz="2800" dirty="0"/>
              <a:t> (Apple II/</a:t>
            </a:r>
            <a:r>
              <a:rPr lang="es-ES_tradnl" sz="2800" dirty="0" err="1"/>
              <a:t>IIgs</a:t>
            </a:r>
            <a:r>
              <a:rPr lang="es-ES_tradnl" sz="2800" dirty="0"/>
              <a:t> + discos)</a:t>
            </a:r>
          </a:p>
          <a:p>
            <a:r>
              <a:rPr lang="es-ES_tradnl" sz="2800" dirty="0">
                <a:hlinkClick r:id="rId3"/>
              </a:rPr>
              <a:t>Pica-pic.com</a:t>
            </a:r>
            <a:r>
              <a:rPr lang="es-ES_tradnl" sz="2800" dirty="0"/>
              <a:t> (</a:t>
            </a:r>
            <a:r>
              <a:rPr lang="es-ES_tradnl" sz="2800" dirty="0" err="1"/>
              <a:t>Game&amp;Watch</a:t>
            </a:r>
            <a:r>
              <a:rPr lang="es-ES_tradnl" sz="2800" dirty="0"/>
              <a:t>)</a:t>
            </a:r>
          </a:p>
          <a:p>
            <a:r>
              <a:rPr lang="es-ES_tradnl" sz="2800" dirty="0">
                <a:hlinkClick r:id="rId4"/>
              </a:rPr>
              <a:t>Twinbee.org/</a:t>
            </a:r>
            <a:r>
              <a:rPr lang="es-ES_tradnl" sz="2800" dirty="0" err="1">
                <a:hlinkClick r:id="rId4"/>
              </a:rPr>
              <a:t>Hob</a:t>
            </a:r>
            <a:r>
              <a:rPr lang="es-ES_tradnl" sz="2800" dirty="0"/>
              <a:t> (ZX </a:t>
            </a:r>
            <a:r>
              <a:rPr lang="es-ES_tradnl" sz="2800" dirty="0" err="1"/>
              <a:t>Spectrum</a:t>
            </a:r>
            <a:r>
              <a:rPr lang="es-ES_tradnl" sz="2800"/>
              <a:t> + juegos)</a:t>
            </a:r>
          </a:p>
          <a:p>
            <a:endParaRPr lang="es-ES_tradnl" sz="2800" dirty="0"/>
          </a:p>
          <a:p>
            <a:endParaRPr lang="es-ES" dirty="0"/>
          </a:p>
        </p:txBody>
      </p:sp>
      <p:pic>
        <p:nvPicPr>
          <p:cNvPr id="13315"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31640" y="1556792"/>
            <a:ext cx="6543897" cy="51125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69647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3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a:t>Resumen:</a:t>
            </a:r>
            <a:br>
              <a:rPr lang="es-ES_tradnl" dirty="0"/>
            </a:br>
            <a:r>
              <a:rPr lang="es-ES_tradnl" dirty="0"/>
              <a:t>Ventajas de la emulación</a:t>
            </a:r>
            <a:endParaRPr lang="es-ES" dirty="0"/>
          </a:p>
        </p:txBody>
      </p:sp>
      <p:sp>
        <p:nvSpPr>
          <p:cNvPr id="3" name="2 Marcador de contenido"/>
          <p:cNvSpPr>
            <a:spLocks noGrp="1"/>
          </p:cNvSpPr>
          <p:nvPr>
            <p:ph idx="1"/>
          </p:nvPr>
        </p:nvSpPr>
        <p:spPr>
          <a:xfrm>
            <a:off x="457200" y="1600200"/>
            <a:ext cx="8435280" cy="4533900"/>
          </a:xfrm>
        </p:spPr>
        <p:txBody>
          <a:bodyPr/>
          <a:lstStyle/>
          <a:p>
            <a:r>
              <a:rPr lang="es-ES_tradnl" sz="2800" dirty="0"/>
              <a:t>Disfrutar de un software exclusivo de una plataforma en cualquier otra</a:t>
            </a:r>
          </a:p>
          <a:p>
            <a:r>
              <a:rPr lang="es-ES_tradnl" sz="2800" dirty="0"/>
              <a:t>Mantener </a:t>
            </a:r>
            <a:r>
              <a:rPr lang="es-ES_tradnl" sz="2800" u="sng" dirty="0" smtClean="0"/>
              <a:t>exactamente</a:t>
            </a:r>
            <a:r>
              <a:rPr lang="es-ES_tradnl" sz="2800" baseline="30000" dirty="0" smtClean="0"/>
              <a:t>1</a:t>
            </a:r>
            <a:r>
              <a:rPr lang="es-ES_tradnl" sz="2800" dirty="0" smtClean="0"/>
              <a:t> </a:t>
            </a:r>
            <a:r>
              <a:rPr lang="es-ES_tradnl" sz="2800" dirty="0"/>
              <a:t>el mismo aspecto y comportamiento del sistema legado</a:t>
            </a:r>
          </a:p>
          <a:p>
            <a:r>
              <a:rPr lang="es-ES_tradnl" sz="2800" dirty="0"/>
              <a:t>La solución menos costosa a largo plazo</a:t>
            </a:r>
          </a:p>
          <a:p>
            <a:pPr lvl="1"/>
            <a:r>
              <a:rPr lang="es-ES_tradnl" sz="2400" dirty="0"/>
              <a:t>A pesar del coste inicial de su desarrollo</a:t>
            </a:r>
          </a:p>
          <a:p>
            <a:r>
              <a:rPr lang="es-ES_tradnl" sz="2800" dirty="0"/>
              <a:t>Evita migraciones periódicas</a:t>
            </a:r>
          </a:p>
          <a:p>
            <a:pPr lvl="1"/>
            <a:r>
              <a:rPr lang="es-ES_tradnl" sz="2400" dirty="0" smtClean="0"/>
              <a:t>sistema </a:t>
            </a:r>
            <a:r>
              <a:rPr lang="es-ES_tradnl" sz="2400" dirty="0"/>
              <a:t>legado </a:t>
            </a:r>
            <a:r>
              <a:rPr lang="es-ES_tradnl" sz="2400" dirty="0" smtClean="0"/>
              <a:t>emulado </a:t>
            </a:r>
            <a:r>
              <a:rPr lang="es-ES_tradnl" sz="2400" dirty="0">
                <a:sym typeface="Wingdings" panose="05000000000000000000" pitchFamily="2" charset="2"/>
              </a:rPr>
              <a:t> siempre disponible</a:t>
            </a:r>
          </a:p>
          <a:p>
            <a:r>
              <a:rPr lang="es-ES_tradnl" sz="2800" dirty="0">
                <a:sym typeface="Wingdings" panose="05000000000000000000" pitchFamily="2" charset="2"/>
              </a:rPr>
              <a:t>Suelen ser código abierto  adaptación colaborativa en el </a:t>
            </a:r>
            <a:r>
              <a:rPr lang="es-ES_tradnl" sz="2800" dirty="0" smtClean="0">
                <a:sym typeface="Wingdings" panose="05000000000000000000" pitchFamily="2" charset="2"/>
              </a:rPr>
              <a:t>futuro</a:t>
            </a:r>
          </a:p>
          <a:p>
            <a:pPr marL="0" indent="0">
              <a:buNone/>
            </a:pPr>
            <a:endParaRPr lang="es-ES_tradnl" sz="1200" baseline="30000" dirty="0" smtClean="0">
              <a:sym typeface="Wingdings" panose="05000000000000000000" pitchFamily="2" charset="2"/>
            </a:endParaRPr>
          </a:p>
          <a:p>
            <a:pPr marL="0" indent="0">
              <a:buNone/>
            </a:pPr>
            <a:r>
              <a:rPr lang="es-ES_tradnl" sz="1200" baseline="30000" dirty="0" smtClean="0">
                <a:sym typeface="Wingdings" panose="05000000000000000000" pitchFamily="2" charset="2"/>
              </a:rPr>
              <a:t>1 </a:t>
            </a:r>
            <a:r>
              <a:rPr lang="es-ES_tradnl" sz="1200" dirty="0" smtClean="0">
                <a:sym typeface="Wingdings" panose="05000000000000000000" pitchFamily="2" charset="2"/>
              </a:rPr>
              <a:t>Aunque </a:t>
            </a:r>
            <a:r>
              <a:rPr lang="es-ES_tradnl" sz="1200" dirty="0" smtClean="0">
                <a:sym typeface="Wingdings" panose="05000000000000000000" pitchFamily="2" charset="2"/>
                <a:hlinkClick r:id="rId2"/>
              </a:rPr>
              <a:t>la emulación nunca es perfecta al 100%</a:t>
            </a:r>
            <a:r>
              <a:rPr lang="es-ES_tradnl" sz="1200" dirty="0" smtClean="0">
                <a:sym typeface="Wingdings" panose="05000000000000000000" pitchFamily="2" charset="2"/>
              </a:rPr>
              <a:t>.</a:t>
            </a:r>
            <a:endParaRPr lang="es-ES_tradnl" sz="1200" dirty="0"/>
          </a:p>
        </p:txBody>
      </p:sp>
    </p:spTree>
    <p:extLst>
      <p:ext uri="{BB962C8B-B14F-4D97-AF65-F5344CB8AC3E}">
        <p14:creationId xmlns:p14="http://schemas.microsoft.com/office/powerpoint/2010/main" val="2424792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fade">
                                      <p:cBhvr>
                                        <p:cTn id="25" dur="500"/>
                                        <p:tgtEl>
                                          <p:spTgt spid="3">
                                            <p:txEl>
                                              <p:pRg st="4" end="4"/>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fade">
                                      <p:cBhvr>
                                        <p:cTn id="28" dur="500"/>
                                        <p:tgtEl>
                                          <p:spTgt spid="3">
                                            <p:txEl>
                                              <p:pRg st="5" end="5"/>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fade">
                                      <p:cBhvr>
                                        <p:cTn id="33" dur="500"/>
                                        <p:tgtEl>
                                          <p:spTgt spid="3">
                                            <p:txEl>
                                              <p:pRg st="6" end="6"/>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3">
                                            <p:txEl>
                                              <p:pRg st="8" end="8"/>
                                            </p:txEl>
                                          </p:spTgt>
                                        </p:tgtEl>
                                        <p:attrNameLst>
                                          <p:attrName>style.visibility</p:attrName>
                                        </p:attrNameLst>
                                      </p:cBhvr>
                                      <p:to>
                                        <p:strVal val="visible"/>
                                      </p:to>
                                    </p:set>
                                    <p:animEffect transition="in" filter="fade">
                                      <p:cBhvr>
                                        <p:cTn id="38"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6648"/>
            <a:ext cx="8229600" cy="1143000"/>
          </a:xfrm>
        </p:spPr>
        <p:txBody>
          <a:bodyPr/>
          <a:lstStyle/>
          <a:p>
            <a:r>
              <a:rPr lang="es-ES_tradnl" dirty="0"/>
              <a:t>Sistemas legados </a:t>
            </a:r>
            <a:br>
              <a:rPr lang="es-ES_tradnl" dirty="0"/>
            </a:br>
            <a:r>
              <a:rPr lang="es-ES_tradnl" dirty="0"/>
              <a:t>y el mundo actual (1/2)</a:t>
            </a:r>
            <a:endParaRPr lang="es-ES" dirty="0"/>
          </a:p>
        </p:txBody>
      </p:sp>
      <p:sp>
        <p:nvSpPr>
          <p:cNvPr id="3" name="2 Marcador de contenido"/>
          <p:cNvSpPr>
            <a:spLocks noGrp="1"/>
          </p:cNvSpPr>
          <p:nvPr>
            <p:ph idx="1"/>
          </p:nvPr>
        </p:nvSpPr>
        <p:spPr>
          <a:xfrm>
            <a:off x="287524" y="1772816"/>
            <a:ext cx="8568952" cy="4781128"/>
          </a:xfrm>
        </p:spPr>
        <p:txBody>
          <a:bodyPr/>
          <a:lstStyle/>
          <a:p>
            <a:r>
              <a:rPr lang="es-ES_tradnl" sz="2800" i="1" dirty="0"/>
              <a:t>Cloud </a:t>
            </a:r>
            <a:r>
              <a:rPr lang="es-ES_tradnl" sz="2800" i="1" dirty="0" err="1"/>
              <a:t>computing</a:t>
            </a:r>
            <a:r>
              <a:rPr lang="es-ES_tradnl" sz="2800" i="1" dirty="0"/>
              <a:t> </a:t>
            </a:r>
            <a:r>
              <a:rPr lang="es-ES_tradnl" sz="2800" dirty="0"/>
              <a:t>(La nube)</a:t>
            </a:r>
          </a:p>
          <a:p>
            <a:pPr lvl="1"/>
            <a:r>
              <a:rPr lang="es-ES_tradnl" sz="2400" dirty="0"/>
              <a:t>Disponible desde cualquier punto de la red </a:t>
            </a:r>
            <a:r>
              <a:rPr lang="es-ES_tradnl" sz="2400" dirty="0">
                <a:solidFill>
                  <a:srgbClr val="33CC33"/>
                </a:solidFill>
                <a:sym typeface="Wingdings 2"/>
              </a:rPr>
              <a:t></a:t>
            </a:r>
            <a:endParaRPr lang="es-ES_tradnl" sz="2400" dirty="0"/>
          </a:p>
          <a:p>
            <a:pPr lvl="1"/>
            <a:r>
              <a:rPr lang="es-ES_tradnl" sz="2400" dirty="0"/>
              <a:t>Servicios y espacio almacenamiento gratuitos </a:t>
            </a:r>
            <a:r>
              <a:rPr lang="es-ES_tradnl" sz="2400" dirty="0">
                <a:solidFill>
                  <a:srgbClr val="33CC33"/>
                </a:solidFill>
                <a:sym typeface="Wingdings 2"/>
              </a:rPr>
              <a:t></a:t>
            </a:r>
            <a:endParaRPr lang="es-ES_tradnl" sz="2400" dirty="0">
              <a:solidFill>
                <a:srgbClr val="33CC33"/>
              </a:solidFill>
            </a:endParaRPr>
          </a:p>
          <a:p>
            <a:pPr lvl="1"/>
            <a:r>
              <a:rPr lang="es-ES_tradnl" sz="2400" dirty="0"/>
              <a:t>Sin garantía de privacidad o persistencia </a:t>
            </a:r>
            <a:r>
              <a:rPr lang="es-ES_tradnl" sz="2400" dirty="0">
                <a:solidFill>
                  <a:srgbClr val="FF0000"/>
                </a:solidFill>
                <a:sym typeface="Wingdings 2"/>
              </a:rPr>
              <a:t></a:t>
            </a:r>
            <a:endParaRPr lang="es-ES_tradnl" sz="2400" dirty="0">
              <a:solidFill>
                <a:srgbClr val="FF0000"/>
              </a:solidFill>
            </a:endParaRPr>
          </a:p>
          <a:p>
            <a:pPr lvl="1"/>
            <a:r>
              <a:rPr lang="es-ES_tradnl" sz="2400" dirty="0"/>
              <a:t>Alta dependencia de grandes corporaciones</a:t>
            </a:r>
            <a:r>
              <a:rPr lang="es-ES_tradnl" sz="2400" dirty="0">
                <a:solidFill>
                  <a:srgbClr val="FF0000"/>
                </a:solidFill>
                <a:sym typeface="Wingdings 2"/>
              </a:rPr>
              <a:t> </a:t>
            </a:r>
          </a:p>
          <a:p>
            <a:pPr lvl="1"/>
            <a:r>
              <a:rPr lang="es-ES_tradnl" sz="2400" dirty="0"/>
              <a:t>Primer aviso a navegantes:</a:t>
            </a:r>
          </a:p>
          <a:p>
            <a:pPr lvl="2"/>
            <a:r>
              <a:rPr lang="es-ES_tradnl" sz="2000" dirty="0"/>
              <a:t>10-03-2021: </a:t>
            </a:r>
            <a:r>
              <a:rPr lang="es-ES_tradnl" sz="2000" dirty="0">
                <a:hlinkClick r:id="rId2"/>
              </a:rPr>
              <a:t>Incendio en OVH</a:t>
            </a:r>
            <a:r>
              <a:rPr lang="es-ES_tradnl" sz="2000" dirty="0"/>
              <a:t>, el mayor centro hosting europeo</a:t>
            </a:r>
          </a:p>
          <a:p>
            <a:pPr lvl="3"/>
            <a:r>
              <a:rPr lang="es-ES_tradnl" sz="1600" dirty="0"/>
              <a:t>Destruido SBG2, parcialmente SBG1, SBG3 y SBG4 ok</a:t>
            </a:r>
          </a:p>
          <a:p>
            <a:pPr lvl="3"/>
            <a:r>
              <a:rPr lang="es-ES_tradnl" sz="1600" dirty="0"/>
              <a:t>29.000 empresas afectadas, millones de webs</a:t>
            </a:r>
          </a:p>
          <a:p>
            <a:pPr lvl="4"/>
            <a:r>
              <a:rPr lang="es-ES_tradnl" sz="1600" dirty="0"/>
              <a:t>2% de la Web de Francia</a:t>
            </a:r>
          </a:p>
          <a:p>
            <a:pPr lvl="4"/>
            <a:r>
              <a:rPr lang="es-ES_tradnl" sz="1600" dirty="0"/>
              <a:t>Videojuego </a:t>
            </a:r>
            <a:r>
              <a:rPr lang="es-ES_tradnl" sz="1600" dirty="0" err="1"/>
              <a:t>Rust</a:t>
            </a:r>
            <a:r>
              <a:rPr lang="es-ES_tradnl" sz="1600" dirty="0"/>
              <a:t> (datos perdidos)</a:t>
            </a:r>
          </a:p>
          <a:p>
            <a:pPr lvl="4"/>
            <a:r>
              <a:rPr lang="es-ES_tradnl" sz="1600" dirty="0" err="1"/>
              <a:t>Ambar</a:t>
            </a:r>
            <a:r>
              <a:rPr lang="es-ES_tradnl" sz="1600" dirty="0"/>
              <a:t>, Villarreal, </a:t>
            </a:r>
            <a:r>
              <a:rPr lang="es-ES_tradnl" sz="1600" dirty="0" err="1"/>
              <a:t>etc</a:t>
            </a:r>
            <a:endParaRPr lang="es-ES_tradnl" sz="1600" dirty="0"/>
          </a:p>
          <a:p>
            <a:pPr lvl="3"/>
            <a:r>
              <a:rPr lang="es-ES_tradnl" sz="1600" dirty="0"/>
              <a:t>No </a:t>
            </a:r>
            <a:r>
              <a:rPr lang="es-ES_tradnl" sz="1600" dirty="0" err="1"/>
              <a:t>backups</a:t>
            </a:r>
            <a:r>
              <a:rPr lang="es-ES_tradnl" sz="1600" dirty="0"/>
              <a:t> contratados </a:t>
            </a:r>
            <a:r>
              <a:rPr lang="es-ES_tradnl" sz="1600" dirty="0">
                <a:sym typeface="Wingdings" panose="05000000000000000000" pitchFamily="2" charset="2"/>
              </a:rPr>
              <a:t> pérdida total de datos</a:t>
            </a:r>
            <a:endParaRPr lang="es-ES_tradnl" sz="1600" dirty="0"/>
          </a:p>
          <a:p>
            <a:pPr lvl="1"/>
            <a:endParaRPr lang="es-ES_tradnl" sz="2400" dirty="0"/>
          </a:p>
          <a:p>
            <a:pPr lvl="1"/>
            <a:endParaRPr lang="es-ES" sz="2400" dirty="0"/>
          </a:p>
        </p:txBody>
      </p:sp>
      <p:pic>
        <p:nvPicPr>
          <p:cNvPr id="5122" name="Picture 2" descr="http://www.andalucialab.org/wp-content/uploads/2013/01/cloud-computing-servicios-en-la-nube-andalucialab.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92280" y="5114230"/>
            <a:ext cx="2051720" cy="1737122"/>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Un incendio afecta a la sede de OVH, uno de los mayores servidores en  Europa - Economia3">
            <a:extLst>
              <a:ext uri="{FF2B5EF4-FFF2-40B4-BE49-F238E27FC236}">
                <a16:creationId xmlns:a16="http://schemas.microsoft.com/office/drawing/2014/main" id="{9E5A4FB4-9F86-41C2-A1F4-8482E0C93FD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576" y="2328667"/>
            <a:ext cx="7236296" cy="45226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2251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Effect transition="in" filter="fade">
                                      <p:cBhvr>
                                        <p:cTn id="35" dur="500"/>
                                        <p:tgtEl>
                                          <p:spTgt spid="3">
                                            <p:txEl>
                                              <p:pRg st="6" end="6"/>
                                            </p:txEl>
                                          </p:spTgt>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
                                            <p:txEl>
                                              <p:pRg st="7" end="7"/>
                                            </p:txEl>
                                          </p:spTgt>
                                        </p:tgtEl>
                                        <p:attrNameLst>
                                          <p:attrName>style.visibility</p:attrName>
                                        </p:attrNameLst>
                                      </p:cBhvr>
                                      <p:to>
                                        <p:strVal val="visible"/>
                                      </p:to>
                                    </p:set>
                                    <p:animEffect transition="in" filter="fade">
                                      <p:cBhvr>
                                        <p:cTn id="38" dur="500"/>
                                        <p:tgtEl>
                                          <p:spTgt spid="3">
                                            <p:txEl>
                                              <p:pRg st="7" end="7"/>
                                            </p:txEl>
                                          </p:spTgt>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3">
                                            <p:txEl>
                                              <p:pRg st="8" end="8"/>
                                            </p:txEl>
                                          </p:spTgt>
                                        </p:tgtEl>
                                        <p:attrNameLst>
                                          <p:attrName>style.visibility</p:attrName>
                                        </p:attrNameLst>
                                      </p:cBhvr>
                                      <p:to>
                                        <p:strVal val="visible"/>
                                      </p:to>
                                    </p:set>
                                    <p:animEffect transition="in" filter="fade">
                                      <p:cBhvr>
                                        <p:cTn id="41" dur="500"/>
                                        <p:tgtEl>
                                          <p:spTgt spid="3">
                                            <p:txEl>
                                              <p:pRg st="8" end="8"/>
                                            </p:txEl>
                                          </p:spTgt>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3">
                                            <p:txEl>
                                              <p:pRg st="9" end="9"/>
                                            </p:txEl>
                                          </p:spTgt>
                                        </p:tgtEl>
                                        <p:attrNameLst>
                                          <p:attrName>style.visibility</p:attrName>
                                        </p:attrNameLst>
                                      </p:cBhvr>
                                      <p:to>
                                        <p:strVal val="visible"/>
                                      </p:to>
                                    </p:set>
                                    <p:animEffect transition="in" filter="fade">
                                      <p:cBhvr>
                                        <p:cTn id="44" dur="500"/>
                                        <p:tgtEl>
                                          <p:spTgt spid="3">
                                            <p:txEl>
                                              <p:pRg st="9" end="9"/>
                                            </p:tx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animEffect transition="in" filter="fade">
                                      <p:cBhvr>
                                        <p:cTn id="47" dur="500"/>
                                        <p:tgtEl>
                                          <p:spTgt spid="3">
                                            <p:txEl>
                                              <p:pRg st="10" end="10"/>
                                            </p:txEl>
                                          </p:spTgt>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3">
                                            <p:txEl>
                                              <p:pRg st="11" end="11"/>
                                            </p:txEl>
                                          </p:spTgt>
                                        </p:tgtEl>
                                        <p:attrNameLst>
                                          <p:attrName>style.visibility</p:attrName>
                                        </p:attrNameLst>
                                      </p:cBhvr>
                                      <p:to>
                                        <p:strVal val="visible"/>
                                      </p:to>
                                    </p:set>
                                    <p:animEffect transition="in" filter="fade">
                                      <p:cBhvr>
                                        <p:cTn id="50" dur="500"/>
                                        <p:tgtEl>
                                          <p:spTgt spid="3">
                                            <p:txEl>
                                              <p:pRg st="11" end="11"/>
                                            </p:txEl>
                                          </p:spTgt>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3">
                                            <p:txEl>
                                              <p:pRg st="12" end="12"/>
                                            </p:txEl>
                                          </p:spTgt>
                                        </p:tgtEl>
                                        <p:attrNameLst>
                                          <p:attrName>style.visibility</p:attrName>
                                        </p:attrNameLst>
                                      </p:cBhvr>
                                      <p:to>
                                        <p:strVal val="visible"/>
                                      </p:to>
                                    </p:set>
                                    <p:animEffect transition="in" filter="fade">
                                      <p:cBhvr>
                                        <p:cTn id="53" dur="500"/>
                                        <p:tgtEl>
                                          <p:spTgt spid="3">
                                            <p:txEl>
                                              <p:pRg st="12" end="12"/>
                                            </p:txEl>
                                          </p:spTgt>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nodeType="clickEffect">
                                  <p:stCondLst>
                                    <p:cond delay="0"/>
                                  </p:stCondLst>
                                  <p:childTnLst>
                                    <p:set>
                                      <p:cBhvr>
                                        <p:cTn id="57" dur="1" fill="hold">
                                          <p:stCondLst>
                                            <p:cond delay="0"/>
                                          </p:stCondLst>
                                        </p:cTn>
                                        <p:tgtEl>
                                          <p:spTgt spid="10244"/>
                                        </p:tgtEl>
                                        <p:attrNameLst>
                                          <p:attrName>style.visibility</p:attrName>
                                        </p:attrNameLst>
                                      </p:cBhvr>
                                      <p:to>
                                        <p:strVal val="visible"/>
                                      </p:to>
                                    </p:set>
                                    <p:animEffect transition="in" filter="fade">
                                      <p:cBhvr>
                                        <p:cTn id="58" dur="500"/>
                                        <p:tgtEl>
                                          <p:spTgt spid="102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p:bldLst>
  </p:timing>
</p:sld>
</file>

<file path=ppt/slides/slide3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6648"/>
            <a:ext cx="8229600" cy="1143000"/>
          </a:xfrm>
        </p:spPr>
        <p:txBody>
          <a:bodyPr/>
          <a:lstStyle/>
          <a:p>
            <a:r>
              <a:rPr lang="es-ES_tradnl" dirty="0"/>
              <a:t>Sistemas legados </a:t>
            </a:r>
            <a:br>
              <a:rPr lang="es-ES_tradnl" dirty="0"/>
            </a:br>
            <a:r>
              <a:rPr lang="es-ES_tradnl" dirty="0"/>
              <a:t>y el mundo actual (2/2)</a:t>
            </a:r>
            <a:endParaRPr lang="es-ES" dirty="0"/>
          </a:p>
        </p:txBody>
      </p:sp>
      <p:sp>
        <p:nvSpPr>
          <p:cNvPr id="3" name="2 Marcador de contenido"/>
          <p:cNvSpPr>
            <a:spLocks noGrp="1"/>
          </p:cNvSpPr>
          <p:nvPr>
            <p:ph idx="1"/>
          </p:nvPr>
        </p:nvSpPr>
        <p:spPr>
          <a:xfrm>
            <a:off x="467544" y="1772816"/>
            <a:ext cx="8568952" cy="4565104"/>
          </a:xfrm>
        </p:spPr>
        <p:txBody>
          <a:bodyPr/>
          <a:lstStyle/>
          <a:p>
            <a:r>
              <a:rPr lang="es-ES_tradnl" sz="2800" dirty="0"/>
              <a:t>Toda tu vida en el móvil </a:t>
            </a:r>
            <a:r>
              <a:rPr lang="es-ES_tradnl" sz="2800" dirty="0">
                <a:solidFill>
                  <a:srgbClr val="33CC33"/>
                </a:solidFill>
                <a:sym typeface="Wingdings 2"/>
              </a:rPr>
              <a:t></a:t>
            </a:r>
            <a:endParaRPr lang="es-ES_tradnl" sz="2800" dirty="0"/>
          </a:p>
          <a:p>
            <a:pPr lvl="1"/>
            <a:r>
              <a:rPr lang="es-ES_tradnl" sz="2400" dirty="0"/>
              <a:t>… y sólo en el </a:t>
            </a:r>
            <a:r>
              <a:rPr lang="es-ES_tradnl" sz="2400" dirty="0" err="1"/>
              <a:t>movil</a:t>
            </a:r>
            <a:r>
              <a:rPr lang="es-ES_tradnl" sz="2400" dirty="0"/>
              <a:t> </a:t>
            </a:r>
            <a:r>
              <a:rPr lang="es-ES_tradnl" sz="2400" dirty="0">
                <a:solidFill>
                  <a:srgbClr val="FF0000"/>
                </a:solidFill>
                <a:sym typeface="Wingdings 2"/>
              </a:rPr>
              <a:t></a:t>
            </a:r>
          </a:p>
          <a:p>
            <a:pPr marL="342900" lvl="1" indent="-342900">
              <a:buClr>
                <a:schemeClr val="hlink"/>
              </a:buClr>
              <a:buSzTx/>
              <a:buBlip>
                <a:blip r:embed="rId2"/>
              </a:buBlip>
            </a:pPr>
            <a:r>
              <a:rPr lang="es-ES_tradnl" sz="2800" dirty="0">
                <a:sym typeface="Wingdings 2"/>
              </a:rPr>
              <a:t>Almacenamiento &gt;&gt;&gt;&gt; </a:t>
            </a:r>
            <a:r>
              <a:rPr lang="es-ES_tradnl" sz="2400" dirty="0">
                <a:solidFill>
                  <a:srgbClr val="33CC33"/>
                </a:solidFill>
                <a:sym typeface="Wingdings 2"/>
              </a:rPr>
              <a:t></a:t>
            </a:r>
            <a:endParaRPr lang="es-ES_tradnl" sz="2400" dirty="0">
              <a:solidFill>
                <a:srgbClr val="33CC33"/>
              </a:solidFill>
            </a:endParaRPr>
          </a:p>
          <a:p>
            <a:pPr lvl="1"/>
            <a:r>
              <a:rPr lang="es-ES_tradnl" sz="2400" dirty="0">
                <a:sym typeface="Wingdings 2"/>
              </a:rPr>
              <a:t>Grandes pérdidas </a:t>
            </a:r>
            <a:r>
              <a:rPr lang="es-ES_tradnl" sz="2400" dirty="0">
                <a:solidFill>
                  <a:srgbClr val="FF0000"/>
                </a:solidFill>
                <a:sym typeface="Wingdings 2"/>
              </a:rPr>
              <a:t></a:t>
            </a:r>
          </a:p>
          <a:p>
            <a:r>
              <a:rPr lang="es-ES_tradnl" sz="2800" dirty="0"/>
              <a:t>Muchos problemas nuevos</a:t>
            </a:r>
          </a:p>
          <a:p>
            <a:pPr lvl="1"/>
            <a:r>
              <a:rPr lang="es-ES_tradnl" sz="2400" dirty="0"/>
              <a:t>evolución? </a:t>
            </a:r>
            <a:r>
              <a:rPr lang="es-ES_tradnl" sz="2400" dirty="0">
                <a:sym typeface="Wingdings" panose="05000000000000000000" pitchFamily="2" charset="2"/>
              </a:rPr>
              <a:t> a</a:t>
            </a:r>
            <a:r>
              <a:rPr lang="es-ES_tradnl" sz="2400" dirty="0"/>
              <a:t>ún no sabemos todos los problemas </a:t>
            </a:r>
            <a:r>
              <a:rPr lang="es-ES_tradnl" sz="2400" dirty="0">
                <a:solidFill>
                  <a:srgbClr val="FF0000"/>
                </a:solidFill>
                <a:sym typeface="Wingdings" panose="05000000000000000000" pitchFamily="2" charset="2"/>
              </a:rPr>
              <a:t></a:t>
            </a:r>
            <a:endParaRPr lang="es-ES_tradnl" sz="2400" dirty="0">
              <a:solidFill>
                <a:srgbClr val="FF0000"/>
              </a:solidFill>
            </a:endParaRPr>
          </a:p>
          <a:p>
            <a:r>
              <a:rPr lang="es-ES_tradnl" sz="2800" dirty="0"/>
              <a:t>Posibles soluciones??</a:t>
            </a:r>
          </a:p>
          <a:p>
            <a:pPr lvl="1"/>
            <a:endParaRPr lang="es-ES_tradnl" sz="2400" dirty="0"/>
          </a:p>
          <a:p>
            <a:pPr lvl="1"/>
            <a:endParaRPr lang="es-ES" sz="2400" dirty="0"/>
          </a:p>
        </p:txBody>
      </p:sp>
    </p:spTree>
    <p:extLst>
      <p:ext uri="{BB962C8B-B14F-4D97-AF65-F5344CB8AC3E}">
        <p14:creationId xmlns:p14="http://schemas.microsoft.com/office/powerpoint/2010/main" val="1332381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fade">
                                      <p:cBhvr>
                                        <p:cTn id="24" dur="500"/>
                                        <p:tgtEl>
                                          <p:spTgt spid="3">
                                            <p:txEl>
                                              <p:pRg st="5" end="5"/>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fade">
                                      <p:cBhvr>
                                        <p:cTn id="29"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Puntos digitales">
  <a:themeElements>
    <a:clrScheme name="Puntos digitales 2">
      <a:dk1>
        <a:srgbClr val="5B5B89"/>
      </a:dk1>
      <a:lt1>
        <a:srgbClr val="FFFFFF"/>
      </a:lt1>
      <a:dk2>
        <a:srgbClr val="666699"/>
      </a:dk2>
      <a:lt2>
        <a:srgbClr val="DFDEF6"/>
      </a:lt2>
      <a:accent1>
        <a:srgbClr val="6666FF"/>
      </a:accent1>
      <a:accent2>
        <a:srgbClr val="52527C"/>
      </a:accent2>
      <a:accent3>
        <a:srgbClr val="B8B8CA"/>
      </a:accent3>
      <a:accent4>
        <a:srgbClr val="DADADA"/>
      </a:accent4>
      <a:accent5>
        <a:srgbClr val="B8B8FF"/>
      </a:accent5>
      <a:accent6>
        <a:srgbClr val="494970"/>
      </a:accent6>
      <a:hlink>
        <a:srgbClr val="9999FF"/>
      </a:hlink>
      <a:folHlink>
        <a:srgbClr val="CCCCFF"/>
      </a:folHlink>
    </a:clrScheme>
    <a:fontScheme name="Puntos digitale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noAutofit/>
      </a:bodyPr>
      <a:lstStyle>
        <a:defPPr>
          <a:defRPr dirty="0"/>
        </a:defPPr>
      </a:lstStyle>
    </a:txDef>
  </a:objectDefaults>
  <a:extraClrSchemeLst>
    <a:extraClrScheme>
      <a:clrScheme name="Puntos digitales 1">
        <a:dk1>
          <a:srgbClr val="00008A"/>
        </a:dk1>
        <a:lt1>
          <a:srgbClr val="FFFFFF"/>
        </a:lt1>
        <a:dk2>
          <a:srgbClr val="000099"/>
        </a:dk2>
        <a:lt2>
          <a:srgbClr val="FFFFFF"/>
        </a:lt2>
        <a:accent1>
          <a:srgbClr val="0099FF"/>
        </a:accent1>
        <a:accent2>
          <a:srgbClr val="00007A"/>
        </a:accent2>
        <a:accent3>
          <a:srgbClr val="AAAACA"/>
        </a:accent3>
        <a:accent4>
          <a:srgbClr val="DADADA"/>
        </a:accent4>
        <a:accent5>
          <a:srgbClr val="AACAFF"/>
        </a:accent5>
        <a:accent6>
          <a:srgbClr val="00006E"/>
        </a:accent6>
        <a:hlink>
          <a:srgbClr val="EAEAEA"/>
        </a:hlink>
        <a:folHlink>
          <a:srgbClr val="FFCC00"/>
        </a:folHlink>
      </a:clrScheme>
      <a:clrMap bg1="dk2" tx1="lt1" bg2="dk1" tx2="lt2" accent1="accent1" accent2="accent2" accent3="accent3" accent4="accent4" accent5="accent5" accent6="accent6" hlink="hlink" folHlink="folHlink"/>
    </a:extraClrScheme>
    <a:extraClrScheme>
      <a:clrScheme name="Puntos digitales 2">
        <a:dk1>
          <a:srgbClr val="5B5B89"/>
        </a:dk1>
        <a:lt1>
          <a:srgbClr val="FFFFFF"/>
        </a:lt1>
        <a:dk2>
          <a:srgbClr val="666699"/>
        </a:dk2>
        <a:lt2>
          <a:srgbClr val="DFDEF6"/>
        </a:lt2>
        <a:accent1>
          <a:srgbClr val="6666FF"/>
        </a:accent1>
        <a:accent2>
          <a:srgbClr val="52527C"/>
        </a:accent2>
        <a:accent3>
          <a:srgbClr val="B8B8CA"/>
        </a:accent3>
        <a:accent4>
          <a:srgbClr val="DADADA"/>
        </a:accent4>
        <a:accent5>
          <a:srgbClr val="B8B8FF"/>
        </a:accent5>
        <a:accent6>
          <a:srgbClr val="494970"/>
        </a:accent6>
        <a:hlink>
          <a:srgbClr val="9999FF"/>
        </a:hlink>
        <a:folHlink>
          <a:srgbClr val="CCCCFF"/>
        </a:folHlink>
      </a:clrScheme>
      <a:clrMap bg1="dk2" tx1="lt1" bg2="dk1" tx2="lt2" accent1="accent1" accent2="accent2" accent3="accent3" accent4="accent4" accent5="accent5" accent6="accent6" hlink="hlink" folHlink="folHlink"/>
    </a:extraClrScheme>
    <a:extraClrScheme>
      <a:clrScheme name="Puntos digitales 3">
        <a:dk1>
          <a:srgbClr val="700000"/>
        </a:dk1>
        <a:lt1>
          <a:srgbClr val="FFFFFF"/>
        </a:lt1>
        <a:dk2>
          <a:srgbClr val="800000"/>
        </a:dk2>
        <a:lt2>
          <a:srgbClr val="FFFFCC"/>
        </a:lt2>
        <a:accent1>
          <a:srgbClr val="BE7960"/>
        </a:accent1>
        <a:accent2>
          <a:srgbClr val="600000"/>
        </a:accent2>
        <a:accent3>
          <a:srgbClr val="C0AAAA"/>
        </a:accent3>
        <a:accent4>
          <a:srgbClr val="DADADA"/>
        </a:accent4>
        <a:accent5>
          <a:srgbClr val="DBBEB6"/>
        </a:accent5>
        <a:accent6>
          <a:srgbClr val="560000"/>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Puntos digitales 4">
        <a:dk1>
          <a:srgbClr val="000000"/>
        </a:dk1>
        <a:lt1>
          <a:srgbClr val="FDEB9D"/>
        </a:lt1>
        <a:dk2>
          <a:srgbClr val="000000"/>
        </a:dk2>
        <a:lt2>
          <a:srgbClr val="E0CE82"/>
        </a:lt2>
        <a:accent1>
          <a:srgbClr val="EAEAEA"/>
        </a:accent1>
        <a:accent2>
          <a:srgbClr val="C2B476"/>
        </a:accent2>
        <a:accent3>
          <a:srgbClr val="FEF3CC"/>
        </a:accent3>
        <a:accent4>
          <a:srgbClr val="000000"/>
        </a:accent4>
        <a:accent5>
          <a:srgbClr val="F3F3F3"/>
        </a:accent5>
        <a:accent6>
          <a:srgbClr val="B0A36A"/>
        </a:accent6>
        <a:hlink>
          <a:srgbClr val="A47900"/>
        </a:hlink>
        <a:folHlink>
          <a:srgbClr val="8C8900"/>
        </a:folHlink>
      </a:clrScheme>
      <a:clrMap bg1="lt1" tx1="dk1" bg2="lt2" tx2="dk2" accent1="accent1" accent2="accent2" accent3="accent3" accent4="accent4" accent5="accent5" accent6="accent6" hlink="hlink" folHlink="folHlink"/>
    </a:extraClrScheme>
    <a:extraClrScheme>
      <a:clrScheme name="Puntos digitales 5">
        <a:dk1>
          <a:srgbClr val="5B5E52"/>
        </a:dk1>
        <a:lt1>
          <a:srgbClr val="FFFFFF"/>
        </a:lt1>
        <a:dk2>
          <a:srgbClr val="686B5D"/>
        </a:dk2>
        <a:lt2>
          <a:srgbClr val="CCD5C7"/>
        </a:lt2>
        <a:accent1>
          <a:srgbClr val="809EA8"/>
        </a:accent1>
        <a:accent2>
          <a:srgbClr val="4F5147"/>
        </a:accent2>
        <a:accent3>
          <a:srgbClr val="B9BAB6"/>
        </a:accent3>
        <a:accent4>
          <a:srgbClr val="DADADA"/>
        </a:accent4>
        <a:accent5>
          <a:srgbClr val="C0CCD1"/>
        </a:accent5>
        <a:accent6>
          <a:srgbClr val="47493F"/>
        </a:accent6>
        <a:hlink>
          <a:srgbClr val="AAA854"/>
        </a:hlink>
        <a:folHlink>
          <a:srgbClr val="E1D09F"/>
        </a:folHlink>
      </a:clrScheme>
      <a:clrMap bg1="dk2" tx1="lt1" bg2="dk1" tx2="lt2" accent1="accent1" accent2="accent2" accent3="accent3" accent4="accent4" accent5="accent5" accent6="accent6" hlink="hlink" folHlink="folHlink"/>
    </a:extraClrScheme>
    <a:extraClrScheme>
      <a:clrScheme name="Puntos digitales 6">
        <a:dk1>
          <a:srgbClr val="46532B"/>
        </a:dk1>
        <a:lt1>
          <a:srgbClr val="FFFFFF"/>
        </a:lt1>
        <a:dk2>
          <a:srgbClr val="4E5D31"/>
        </a:dk2>
        <a:lt2>
          <a:srgbClr val="FFFFCC"/>
        </a:lt2>
        <a:accent1>
          <a:srgbClr val="8F8C00"/>
        </a:accent1>
        <a:accent2>
          <a:srgbClr val="424F29"/>
        </a:accent2>
        <a:accent3>
          <a:srgbClr val="B2B6AD"/>
        </a:accent3>
        <a:accent4>
          <a:srgbClr val="DADADA"/>
        </a:accent4>
        <a:accent5>
          <a:srgbClr val="C6C5AA"/>
        </a:accent5>
        <a:accent6>
          <a:srgbClr val="3B4724"/>
        </a:accent6>
        <a:hlink>
          <a:srgbClr val="33CC33"/>
        </a:hlink>
        <a:folHlink>
          <a:srgbClr val="00A1B2"/>
        </a:folHlink>
      </a:clrScheme>
      <a:clrMap bg1="dk2" tx1="lt1" bg2="dk1" tx2="lt2" accent1="accent1" accent2="accent2" accent3="accent3" accent4="accent4" accent5="accent5" accent6="accent6" hlink="hlink" folHlink="folHlink"/>
    </a:extraClrScheme>
    <a:extraClrScheme>
      <a:clrScheme name="Puntos digitales 7">
        <a:dk1>
          <a:srgbClr val="007673"/>
        </a:dk1>
        <a:lt1>
          <a:srgbClr val="FFFFFF"/>
        </a:lt1>
        <a:dk2>
          <a:srgbClr val="008080"/>
        </a:dk2>
        <a:lt2>
          <a:srgbClr val="FFFF99"/>
        </a:lt2>
        <a:accent1>
          <a:srgbClr val="33CCCC"/>
        </a:accent1>
        <a:accent2>
          <a:srgbClr val="006462"/>
        </a:accent2>
        <a:accent3>
          <a:srgbClr val="AAC0C0"/>
        </a:accent3>
        <a:accent4>
          <a:srgbClr val="DADADA"/>
        </a:accent4>
        <a:accent5>
          <a:srgbClr val="ADE2E2"/>
        </a:accent5>
        <a:accent6>
          <a:srgbClr val="005A58"/>
        </a:accent6>
        <a:hlink>
          <a:srgbClr val="FFCC00"/>
        </a:hlink>
        <a:folHlink>
          <a:srgbClr val="CC3300"/>
        </a:folHlink>
      </a:clrScheme>
      <a:clrMap bg1="dk2" tx1="lt1" bg2="dk1" tx2="lt2" accent1="accent1" accent2="accent2" accent3="accent3" accent4="accent4" accent5="accent5" accent6="accent6" hlink="hlink" folHlink="folHlink"/>
    </a:extraClrScheme>
    <a:extraClrScheme>
      <a:clrScheme name="Puntos digitales 8">
        <a:dk1>
          <a:srgbClr val="000000"/>
        </a:dk1>
        <a:lt1>
          <a:srgbClr val="E6F8F4"/>
        </a:lt1>
        <a:dk2>
          <a:srgbClr val="000000"/>
        </a:dk2>
        <a:lt2>
          <a:srgbClr val="C5DBD6"/>
        </a:lt2>
        <a:accent1>
          <a:srgbClr val="CCFF99"/>
        </a:accent1>
        <a:accent2>
          <a:srgbClr val="ACBAB7"/>
        </a:accent2>
        <a:accent3>
          <a:srgbClr val="F0FBF8"/>
        </a:accent3>
        <a:accent4>
          <a:srgbClr val="000000"/>
        </a:accent4>
        <a:accent5>
          <a:srgbClr val="E2FFCA"/>
        </a:accent5>
        <a:accent6>
          <a:srgbClr val="9BA8A6"/>
        </a:accent6>
        <a:hlink>
          <a:srgbClr val="008080"/>
        </a:hlink>
        <a:folHlink>
          <a:srgbClr val="0066CC"/>
        </a:folHlink>
      </a:clrScheme>
      <a:clrMap bg1="lt1" tx1="dk1" bg2="lt2" tx2="dk2" accent1="accent1" accent2="accent2" accent3="accent3" accent4="accent4" accent5="accent5" accent6="accent6" hlink="hlink" folHlink="folHlink"/>
    </a:extraClrScheme>
    <a:extraClrScheme>
      <a:clrScheme name="Puntos digitales 9">
        <a:dk1>
          <a:srgbClr val="000000"/>
        </a:dk1>
        <a:lt1>
          <a:srgbClr val="EAEAEA"/>
        </a:lt1>
        <a:dk2>
          <a:srgbClr val="000000"/>
        </a:dk2>
        <a:lt2>
          <a:srgbClr val="D1D1D1"/>
        </a:lt2>
        <a:accent1>
          <a:srgbClr val="CCECFF"/>
        </a:accent1>
        <a:accent2>
          <a:srgbClr val="B2B2B2"/>
        </a:accent2>
        <a:accent3>
          <a:srgbClr val="F3F3F3"/>
        </a:accent3>
        <a:accent4>
          <a:srgbClr val="000000"/>
        </a:accent4>
        <a:accent5>
          <a:srgbClr val="E2F4FF"/>
        </a:accent5>
        <a:accent6>
          <a:srgbClr val="A1A1A1"/>
        </a:accent6>
        <a:hlink>
          <a:srgbClr val="7200E4"/>
        </a:hlink>
        <a:folHlink>
          <a:srgbClr val="0033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Digital Dots</Template>
  <TotalTime>66549</TotalTime>
  <Words>17701</Words>
  <Application>Microsoft Office PowerPoint</Application>
  <PresentationFormat>Presentación en pantalla (4:3)</PresentationFormat>
  <Paragraphs>2567</Paragraphs>
  <Slides>342</Slides>
  <Notes>14</Notes>
  <HiddenSlides>0</HiddenSlides>
  <MMClips>3</MMClips>
  <ScaleCrop>false</ScaleCrop>
  <HeadingPairs>
    <vt:vector size="8" baseType="variant">
      <vt:variant>
        <vt:lpstr>Fuentes usadas</vt:lpstr>
      </vt:variant>
      <vt:variant>
        <vt:i4>15</vt:i4>
      </vt:variant>
      <vt:variant>
        <vt:lpstr>Tema</vt:lpstr>
      </vt:variant>
      <vt:variant>
        <vt:i4>1</vt:i4>
      </vt:variant>
      <vt:variant>
        <vt:lpstr>Servidores OLE incrustados</vt:lpstr>
      </vt:variant>
      <vt:variant>
        <vt:i4>1</vt:i4>
      </vt:variant>
      <vt:variant>
        <vt:lpstr>Títulos de diapositiva</vt:lpstr>
      </vt:variant>
      <vt:variant>
        <vt:i4>342</vt:i4>
      </vt:variant>
    </vt:vector>
  </HeadingPairs>
  <TitlesOfParts>
    <vt:vector size="359" baseType="lpstr">
      <vt:lpstr>MS PGothic</vt:lpstr>
      <vt:lpstr>Arial</vt:lpstr>
      <vt:lpstr>Courier New</vt:lpstr>
      <vt:lpstr>Matura MT Script Capitals</vt:lpstr>
      <vt:lpstr>Symbol</vt:lpstr>
      <vt:lpstr>Tahoma</vt:lpstr>
      <vt:lpstr>Times New Roman</vt:lpstr>
      <vt:lpstr>Trebuchet MS</vt:lpstr>
      <vt:lpstr>Verdana</vt:lpstr>
      <vt:lpstr>Webdings</vt:lpstr>
      <vt:lpstr>Wingdings</vt:lpstr>
      <vt:lpstr>Wingdings 2</vt:lpstr>
      <vt:lpstr>Wingdings 3</vt:lpstr>
      <vt:lpstr>WOL_Bold</vt:lpstr>
      <vt:lpstr>WOL_Reg</vt:lpstr>
      <vt:lpstr>Puntos digitales</vt:lpstr>
      <vt:lpstr>Imagen</vt:lpstr>
      <vt:lpstr>Presentación de PowerPoint</vt:lpstr>
      <vt:lpstr>Sistemas Legados (SL)</vt:lpstr>
      <vt:lpstr>Presentación de PowerPoint</vt:lpstr>
      <vt:lpstr>Presentación de PowerPoint</vt:lpstr>
      <vt:lpstr>Presentación de PowerPoint</vt:lpstr>
      <vt:lpstr>Abriendo ficheros MS Office… de 1996</vt:lpstr>
      <vt:lpstr>Ficheros de aplicaciones obsoletas</vt:lpstr>
      <vt:lpstr>Lo más importante</vt:lpstr>
      <vt:lpstr>Presentación de PowerPoint</vt:lpstr>
      <vt:lpstr>Objetivos</vt:lpstr>
      <vt:lpstr>Presentación de PowerPoint</vt:lpstr>
      <vt:lpstr>Presentación de PowerPoint</vt:lpstr>
      <vt:lpstr>¿Interés de la asignatura?</vt:lpstr>
      <vt:lpstr>Conoce a tu profesor </vt:lpstr>
      <vt:lpstr>Sistemas Legados </vt:lpstr>
      <vt:lpstr>SL: temario extendido</vt:lpstr>
      <vt:lpstr>Relación con otras asignaturas</vt:lpstr>
      <vt:lpstr>Horarios de clases y prácticas</vt:lpstr>
      <vt:lpstr>Evaluación</vt:lpstr>
      <vt:lpstr>Presentación de PowerPoint</vt:lpstr>
      <vt:lpstr>Temario</vt:lpstr>
      <vt:lpstr>Parte I Introducción a los sistemas legados</vt:lpstr>
      <vt:lpstr>Presentación de PowerPoint</vt:lpstr>
      <vt:lpstr>Algunos casos reales de sistemas legados</vt:lpstr>
      <vt:lpstr>Presentación de PowerPoint</vt:lpstr>
      <vt:lpstr>NASA: Programa Shuttle</vt:lpstr>
      <vt:lpstr>Problema: falta de repuestos</vt:lpstr>
      <vt:lpstr>¿Son los únicos “locos”?</vt:lpstr>
      <vt:lpstr>Las razones para esta “locura”</vt:lpstr>
      <vt:lpstr>Mars Perseverance Rover (2020)</vt:lpstr>
      <vt:lpstr>“How the Pentagon’s payroll quagmire traps soldiers”</vt:lpstr>
      <vt:lpstr>Presentación de PowerPoint</vt:lpstr>
      <vt:lpstr>“How the Pentagon’s payroll quagmire traps soldiers” </vt:lpstr>
      <vt:lpstr>“How the Pentagon’s payroll quagmire traps soldiers” </vt:lpstr>
      <vt:lpstr>“How the Pentagon’s payroll quagmire traps soldiers” </vt:lpstr>
      <vt:lpstr>“How the Pentagon’s payroll quagmire traps soldiers”</vt:lpstr>
      <vt:lpstr>“How the Pentagon’s payroll quagmire traps soldiers”</vt:lpstr>
      <vt:lpstr>Presentación de PowerPoint</vt:lpstr>
      <vt:lpstr>Presentación de PowerPoint</vt:lpstr>
      <vt:lpstr>Presentación de PowerPoint</vt:lpstr>
      <vt:lpstr>Presentación de PowerPoint</vt:lpstr>
      <vt:lpstr>Presentación de PowerPoint</vt:lpstr>
      <vt:lpstr>Presentación de PowerPoint</vt:lpstr>
      <vt:lpstr>COBOL no gusta a todos</vt:lpstr>
      <vt:lpstr>Presentación de PowerPoint</vt:lpstr>
      <vt:lpstr>La importancia de COBOL</vt:lpstr>
      <vt:lpstr>La presencia de COBOL</vt:lpstr>
      <vt:lpstr>Presentación de PowerPoint</vt:lpstr>
      <vt:lpstr>¿Pero quien puede usar COBOL hoy en día?</vt:lpstr>
      <vt:lpstr>¿Se usará COBOL en el futuro?</vt:lpstr>
      <vt:lpstr>¿Cuál es el programa en uso más antiguo?</vt:lpstr>
      <vt:lpstr>AS/400, RPG</vt:lpstr>
      <vt:lpstr>AS/400, RPG</vt:lpstr>
      <vt:lpstr>AS/400, RPG</vt:lpstr>
      <vt:lpstr>Un caso real… de 2025</vt:lpstr>
      <vt:lpstr>Sistemas legados… recientes </vt:lpstr>
      <vt:lpstr>Windows XP (2001)</vt:lpstr>
      <vt:lpstr>El primer intento fallido</vt:lpstr>
      <vt:lpstr>¿Que podría hacer Microsoft para prevenir el Xpocalypse?</vt:lpstr>
      <vt:lpstr>¿Segundo intento fallido?</vt:lpstr>
      <vt:lpstr>Y más reciente… Windows 10 (2015-2025)</vt:lpstr>
      <vt:lpstr>Windows 11</vt:lpstr>
      <vt:lpstr>Windows 11</vt:lpstr>
      <vt:lpstr>Windows 10  Windows 11</vt:lpstr>
      <vt:lpstr>SO’s en PCs (worldwide) hoy en día</vt:lpstr>
      <vt:lpstr>El futuro del soporte de Windows</vt:lpstr>
      <vt:lpstr>¿Y Android? (2008-presente)</vt:lpstr>
      <vt:lpstr>Versiones de Android (2008-presente)</vt:lpstr>
      <vt:lpstr>Versiones de Android (2009-2018, Wikipedia)</vt:lpstr>
      <vt:lpstr>SO’s en plataformas móviles</vt:lpstr>
      <vt:lpstr>Presentación de PowerPoint</vt:lpstr>
      <vt:lpstr>Lecturas recomendadas</vt:lpstr>
      <vt:lpstr>Evolución de la tecnología informática</vt:lpstr>
      <vt:lpstr>Choque Cultural</vt:lpstr>
      <vt:lpstr>Hardware: Una historia reciente</vt:lpstr>
      <vt:lpstr>Ejemplo: CPUs Intel</vt:lpstr>
      <vt:lpstr>Presentación de PowerPoint</vt:lpstr>
      <vt:lpstr>Evolución del hardware</vt:lpstr>
      <vt:lpstr>Capacidad de discos duros de PC (Gb)</vt:lpstr>
      <vt:lpstr>Evolución del hardware</vt:lpstr>
      <vt:lpstr>Evolución del software</vt:lpstr>
      <vt:lpstr>Lenguajes de programación hoy (según Índice TIOBE)</vt:lpstr>
      <vt:lpstr>¿Están ahí todos los lenguajes más usados?  NO!</vt:lpstr>
      <vt:lpstr>Aplicaciones</vt:lpstr>
      <vt:lpstr>Sistemas operativos</vt:lpstr>
      <vt:lpstr>Procesos y reglas de negocio</vt:lpstr>
      <vt:lpstr>Presentación de PowerPoint</vt:lpstr>
      <vt:lpstr>Presentación de PowerPoint</vt:lpstr>
      <vt:lpstr>Algunos otros hitos</vt:lpstr>
      <vt:lpstr>Sistemas abiertos y cerrados</vt:lpstr>
      <vt:lpstr>Proceso de ingeniería</vt:lpstr>
      <vt:lpstr>Sistemas abiertos y cerrados</vt:lpstr>
      <vt:lpstr>Software libre</vt:lpstr>
      <vt:lpstr>Software libre</vt:lpstr>
      <vt:lpstr>Richard Stallman (1953)</vt:lpstr>
      <vt:lpstr>Ejemplo licencia software libre</vt:lpstr>
      <vt:lpstr>Software abierto</vt:lpstr>
      <vt:lpstr>Presentación de PowerPoint</vt:lpstr>
      <vt:lpstr>Presentación de PowerPoint</vt:lpstr>
      <vt:lpstr>Presentación de PowerPoint</vt:lpstr>
      <vt:lpstr>Ejemplo licencia software abierto</vt:lpstr>
      <vt:lpstr>Presentación de PowerPoint</vt:lpstr>
      <vt:lpstr>Hardware libre/abierto</vt:lpstr>
      <vt:lpstr>Presentación de PowerPoint</vt:lpstr>
      <vt:lpstr>Comparativa final</vt:lpstr>
      <vt:lpstr>Parte II Mantenimiento e integración de software</vt:lpstr>
      <vt:lpstr>Distintas estrategias para tratar con sistemas legados</vt:lpstr>
      <vt:lpstr>1. Encapsulación</vt:lpstr>
      <vt:lpstr>Tipos de wrappers</vt:lpstr>
      <vt:lpstr>Presentación de PowerPoint</vt:lpstr>
      <vt:lpstr>Presentación de PowerPoint</vt:lpstr>
      <vt:lpstr>API legado  Nuevo API</vt:lpstr>
      <vt:lpstr>API legado  Nuevo API: posibles problemas</vt:lpstr>
      <vt:lpstr>API legado  Nuevo API: posibles problemas</vt:lpstr>
      <vt:lpstr>Tecnología de componentes</vt:lpstr>
      <vt:lpstr>CORBA</vt:lpstr>
      <vt:lpstr>Servicios Web</vt:lpstr>
      <vt:lpstr>GUI  API</vt:lpstr>
      <vt:lpstr>GUI  API: Generar entrada de usuario por programa</vt:lpstr>
      <vt:lpstr>GUI API: Captura de la salida de datos</vt:lpstr>
      <vt:lpstr>GUI API: Data Scraping</vt:lpstr>
      <vt:lpstr>Presentación de PowerPoint</vt:lpstr>
      <vt:lpstr>Presentación de PowerPoint</vt:lpstr>
      <vt:lpstr>Presentación de PowerPoint</vt:lpstr>
      <vt:lpstr>Presentación de PowerPoint</vt:lpstr>
      <vt:lpstr>Ejemplo 2 Screen Scraping: Sin API </vt:lpstr>
      <vt:lpstr>Presentación de PowerPoint</vt:lpstr>
      <vt:lpstr>Presentación de PowerPoint</vt:lpstr>
      <vt:lpstr>Presentación de PowerPoint</vt:lpstr>
      <vt:lpstr>Combinación de wrappers</vt:lpstr>
      <vt:lpstr>Conclusiones encapsulación</vt:lpstr>
      <vt:lpstr>2. Migración</vt:lpstr>
      <vt:lpstr>Migración de datos</vt:lpstr>
      <vt:lpstr>Migración de aplicaciones</vt:lpstr>
      <vt:lpstr>Estrategias de migración</vt:lpstr>
      <vt:lpstr>Migración en paralelo</vt:lpstr>
      <vt:lpstr>Migración Database-First</vt:lpstr>
      <vt:lpstr>Migración Database-Last</vt:lpstr>
      <vt:lpstr>Conclusiones migración</vt:lpstr>
      <vt:lpstr>3. Rehacerlo todo desde cero (reingeniería extrema)</vt:lpstr>
      <vt:lpstr>Reingeniería</vt:lpstr>
      <vt:lpstr>Presentación de PowerPoint</vt:lpstr>
      <vt:lpstr>Caso real: Y2K</vt:lpstr>
      <vt:lpstr>Caso real: Y2K</vt:lpstr>
      <vt:lpstr>¿Qué ocurrió?</vt:lpstr>
      <vt:lpstr>Consecuencias</vt:lpstr>
      <vt:lpstr>Menos mal que ya pasó… ¿o no?</vt:lpstr>
      <vt:lpstr>Sistemas afectados por Y2038</vt:lpstr>
      <vt:lpstr>Mientras tanto…. llegó el año 2010</vt:lpstr>
      <vt:lpstr>Y… 2022!! </vt:lpstr>
      <vt:lpstr>Soluciones</vt:lpstr>
      <vt:lpstr>Caso real más reciente y local: NIA/NIPs en la UZ</vt:lpstr>
      <vt:lpstr>Mantenimiento/integración</vt:lpstr>
      <vt:lpstr>Presentación de PowerPoint</vt:lpstr>
      <vt:lpstr>Presentación de PowerPoint</vt:lpstr>
      <vt:lpstr>Presentación de PowerPoint</vt:lpstr>
      <vt:lpstr>Costes del mantenimiento</vt:lpstr>
      <vt:lpstr>Presentación de PowerPoint</vt:lpstr>
      <vt:lpstr>Distribución del coste de mantenimiento</vt:lpstr>
      <vt:lpstr>Ingeniería inversa</vt:lpstr>
      <vt:lpstr>Ingeniería inversa</vt:lpstr>
      <vt:lpstr>Caso real: Samba</vt:lpstr>
      <vt:lpstr>Caso real: Samba</vt:lpstr>
      <vt:lpstr>Ejemplo sniffer: Wireshark (2006)</vt:lpstr>
      <vt:lpstr>Presentación de PowerPoint</vt:lpstr>
      <vt:lpstr>Sniffers: Utilidades</vt:lpstr>
      <vt:lpstr>Caso real: PC BIOS</vt:lpstr>
      <vt:lpstr>PC BIOS: El error de IBM</vt:lpstr>
      <vt:lpstr>PC BIOS: El error de IBM</vt:lpstr>
      <vt:lpstr>PC BIOS: El error de IBM</vt:lpstr>
      <vt:lpstr>Caso real: Lego Mindstorms</vt:lpstr>
      <vt:lpstr>Lego Mindstorms RCX (1998)</vt:lpstr>
      <vt:lpstr>Lego Mindstorms NXT (2006)</vt:lpstr>
      <vt:lpstr>Lego Mindstorms EV3 (2013)</vt:lpstr>
      <vt:lpstr>Lego Mindstorms Robot Inventor (otoño 2020)</vt:lpstr>
      <vt:lpstr>Lego Mindstorms: Ejemplos</vt:lpstr>
      <vt:lpstr>Programación Lego Mindstorms </vt:lpstr>
      <vt:lpstr>Lego Mindstorms: Ing. Inversa</vt:lpstr>
      <vt:lpstr>LeJOS (2000)</vt:lpstr>
      <vt:lpstr>Caso real: La ULA del ZX Spectrum</vt:lpstr>
      <vt:lpstr>Presentación de PowerPoint</vt:lpstr>
      <vt:lpstr>Presentación de PowerPoint</vt:lpstr>
      <vt:lpstr>Gráficos ZX Spectrum</vt:lpstr>
      <vt:lpstr>Los años pasan</vt:lpstr>
      <vt:lpstr>ZX Spectrum ULA</vt:lpstr>
      <vt:lpstr>Y por fin… en 2010</vt:lpstr>
      <vt:lpstr>Consecuencias (I)</vt:lpstr>
      <vt:lpstr>Consecuencias (y II)</vt:lpstr>
      <vt:lpstr>Caso real: WINE</vt:lpstr>
      <vt:lpstr>WINE</vt:lpstr>
      <vt:lpstr>Caso real: OpenOffice / LibreOffice</vt:lpstr>
      <vt:lpstr>Caso real: Proyecto MAME</vt:lpstr>
      <vt:lpstr>Caso real: Proyecto MAME</vt:lpstr>
      <vt:lpstr>Caso real: Proyecto MAME</vt:lpstr>
      <vt:lpstr>Decapado de chips</vt:lpstr>
      <vt:lpstr>Caso real: Proyecto MAME</vt:lpstr>
      <vt:lpstr>Caso real: Proyecto MAME</vt:lpstr>
      <vt:lpstr>Caso real: Proyecto MAME</vt:lpstr>
      <vt:lpstr>Caso real: Proyecto MAME</vt:lpstr>
      <vt:lpstr>Caso real: Proyecto MAME</vt:lpstr>
      <vt:lpstr>Caso real: el contraejemplo  </vt:lpstr>
      <vt:lpstr>Caso real: Recreativa World Rally</vt:lpstr>
      <vt:lpstr>Presentación de PowerPoint</vt:lpstr>
      <vt:lpstr>Lleida Lan Party 5 (2008)</vt:lpstr>
      <vt:lpstr>Cronología del milagro</vt:lpstr>
      <vt:lpstr>Consecuencias</vt:lpstr>
      <vt:lpstr>Parte III Preservación digital de sistemas informáticos</vt:lpstr>
      <vt:lpstr>La importancia de la preservación digital… a tiempo</vt:lpstr>
      <vt:lpstr>Presentación de PowerPoint</vt:lpstr>
      <vt:lpstr>Motivación</vt:lpstr>
      <vt:lpstr>Motivación</vt:lpstr>
      <vt:lpstr>Obsolescencia de las unidades lectoras</vt:lpstr>
      <vt:lpstr>Obsolescencia del soporte</vt:lpstr>
      <vt:lpstr>Presentación de PowerPoint</vt:lpstr>
      <vt:lpstr>Presentación de PowerPoint</vt:lpstr>
      <vt:lpstr>Presentación de PowerPoint</vt:lpstr>
      <vt:lpstr>Obsolescencia del hardware base</vt:lpstr>
      <vt:lpstr>Presentación de PowerPoint</vt:lpstr>
      <vt:lpstr>Presentación de PowerPoint</vt:lpstr>
      <vt:lpstr>Y además…  Obsolescencia programada</vt:lpstr>
      <vt:lpstr>Obsolescencia programada</vt:lpstr>
      <vt:lpstr>Obsolescencia programada en sistemas informáticos</vt:lpstr>
      <vt:lpstr>Soluciones?</vt:lpstr>
      <vt:lpstr>Digitalización</vt:lpstr>
      <vt:lpstr>Límites: ¿Qué podemos digitalizar?</vt:lpstr>
      <vt:lpstr>Límites: ¿Qué no podemos digitalizar?</vt:lpstr>
      <vt:lpstr>Físico vs. Digital</vt:lpstr>
      <vt:lpstr>¿Lo digital es eterno?</vt:lpstr>
      <vt:lpstr>Material digital y obsolescencia tecnológica</vt:lpstr>
      <vt:lpstr>Deterioro físico del (soporte del) material digital</vt:lpstr>
      <vt:lpstr>Deterioro físico</vt:lpstr>
      <vt:lpstr>Gran densidad de información  Grandes pérdidas</vt:lpstr>
      <vt:lpstr>La gran paradoja</vt:lpstr>
      <vt:lpstr>Preservación digital</vt:lpstr>
      <vt:lpstr>Bibliotecas digitales (BiD)</vt:lpstr>
      <vt:lpstr>Historia resumida (I)</vt:lpstr>
      <vt:lpstr>Historia (II)</vt:lpstr>
      <vt:lpstr>Historia (y III)</vt:lpstr>
      <vt:lpstr>Objetivo de la conservación</vt:lpstr>
      <vt:lpstr>Conservación intelectual</vt:lpstr>
      <vt:lpstr>Conservación del medio</vt:lpstr>
      <vt:lpstr>Conservación de la tecnología</vt:lpstr>
      <vt:lpstr>Estrategias de preservación digital (I)</vt:lpstr>
      <vt:lpstr>Estrategias de preservación digital (II)</vt:lpstr>
      <vt:lpstr>Buenas prácticas</vt:lpstr>
      <vt:lpstr>Ejemplos reales BiD: conocimiento en general</vt:lpstr>
      <vt:lpstr>Internet Archive (1996) www.archive.org </vt:lpstr>
      <vt:lpstr>Presentación de PowerPoint</vt:lpstr>
      <vt:lpstr>Arctic World Archive (2017) https://www.arcticworldarchive.org/</vt:lpstr>
      <vt:lpstr>Conclusiones</vt:lpstr>
      <vt:lpstr>Emulación</vt:lpstr>
      <vt:lpstr>Ejemplo emulación</vt:lpstr>
      <vt:lpstr>Emulación vs. Simulación</vt:lpstr>
      <vt:lpstr>Simulación</vt:lpstr>
      <vt:lpstr>Presentación de PowerPoint</vt:lpstr>
      <vt:lpstr>Microsoft Flight Simulator (1980-2006)</vt:lpstr>
      <vt:lpstr>Definiciones</vt:lpstr>
      <vt:lpstr>Niveles de emulación (1/4)</vt:lpstr>
      <vt:lpstr>Niveles de emulación (2/4)</vt:lpstr>
      <vt:lpstr>Emulación vs. virtualización</vt:lpstr>
      <vt:lpstr>Usos/ventajas de la virtualización</vt:lpstr>
      <vt:lpstr>Niveles de emulación (3/4)</vt:lpstr>
      <vt:lpstr>Niveles de emulación (4/4)</vt:lpstr>
      <vt:lpstr>Emulación del hardware</vt:lpstr>
      <vt:lpstr>Emulación de hardware</vt:lpstr>
      <vt:lpstr>Emulación de arquitectura hardware</vt:lpstr>
      <vt:lpstr>Presentación de PowerPoint</vt:lpstr>
      <vt:lpstr>Presentación de PowerPoint</vt:lpstr>
      <vt:lpstr>Presentación de PowerPoint</vt:lpstr>
      <vt:lpstr>CRT: generación de imágenes</vt:lpstr>
      <vt:lpstr>Presentación de PowerPoint</vt:lpstr>
      <vt:lpstr>Presentación de PowerPoint</vt:lpstr>
      <vt:lpstr>Sin scanlines</vt:lpstr>
      <vt:lpstr>Scanlines entrada VGA-RGB </vt:lpstr>
      <vt:lpstr>Solución para scanlines</vt:lpstr>
      <vt:lpstr>Presentación de PowerPoint</vt:lpstr>
      <vt:lpstr>Presentación de PowerPoint</vt:lpstr>
      <vt:lpstr>Presentación de PowerPoint</vt:lpstr>
      <vt:lpstr>Presentación de PowerPoint</vt:lpstr>
      <vt:lpstr>Presentación de PowerPoint</vt:lpstr>
      <vt:lpstr>Emulación del hardware: problemas</vt:lpstr>
      <vt:lpstr>Emulación del software y datos??</vt:lpstr>
      <vt:lpstr>“Emulación” software + datos: problemas</vt:lpstr>
      <vt:lpstr>Caso especial: Sistema hardware (sin software)</vt:lpstr>
      <vt:lpstr>Presentación de PowerPoint</vt:lpstr>
      <vt:lpstr>Presentación de PowerPoint</vt:lpstr>
      <vt:lpstr>Biplane (Fun Games 1976)</vt:lpstr>
      <vt:lpstr>Juegos de lógica discreta no emulados por MAME</vt:lpstr>
      <vt:lpstr>Emulación del entorno</vt:lpstr>
      <vt:lpstr>Emulación del ambiente</vt:lpstr>
      <vt:lpstr>Entorno dif.  sensaciones dif. Ejemplos</vt:lpstr>
      <vt:lpstr>Presentación de PowerPoint</vt:lpstr>
      <vt:lpstr>Presentación de PowerPoint</vt:lpstr>
      <vt:lpstr>Presentación de PowerPoint</vt:lpstr>
      <vt:lpstr>Comunicación sistema host y emulado</vt:lpstr>
      <vt:lpstr>¿Es legal la emulación?</vt:lpstr>
      <vt:lpstr>Tipos de emuladores</vt:lpstr>
      <vt:lpstr>Emulación de ordenadores</vt:lpstr>
      <vt:lpstr>Servidores</vt:lpstr>
      <vt:lpstr>Emulación de servidores</vt:lpstr>
      <vt:lpstr>Emulación de terminales</vt:lpstr>
      <vt:lpstr>Emulación de ordenadores personales</vt:lpstr>
      <vt:lpstr>Ordenadores domésticos</vt:lpstr>
      <vt:lpstr>Emulación ordenadores domésticos</vt:lpstr>
      <vt:lpstr>Sinclair ZX Spectrum</vt:lpstr>
      <vt:lpstr>Sinclair ZX Spectrum</vt:lpstr>
      <vt:lpstr>Commodore 64</vt:lpstr>
      <vt:lpstr>Amstrad CPC</vt:lpstr>
      <vt:lpstr>Otros ordenadores domésticos</vt:lpstr>
      <vt:lpstr>PC’s</vt:lpstr>
      <vt:lpstr>Emulación de PCs (x86-64)</vt:lpstr>
      <vt:lpstr>DOSBox</vt:lpstr>
      <vt:lpstr>Bochs</vt:lpstr>
      <vt:lpstr>VMWare</vt:lpstr>
      <vt:lpstr>Internet Archive: MS-DOS Games</vt:lpstr>
      <vt:lpstr>Ordenadores Apple</vt:lpstr>
      <vt:lpstr>Ordenadores Macintosh</vt:lpstr>
      <vt:lpstr>Emulación ordenadores Apple</vt:lpstr>
      <vt:lpstr>www.virtualapple.org </vt:lpstr>
      <vt:lpstr>Emulación de sistemas de juegos</vt:lpstr>
      <vt:lpstr>Videoconsolas</vt:lpstr>
      <vt:lpstr>Emulación de videoconsolas</vt:lpstr>
      <vt:lpstr>Máquinas recreativas</vt:lpstr>
      <vt:lpstr>Auge y caida: #juegos/año</vt:lpstr>
      <vt:lpstr>Emulación de máquinas recreativas</vt:lpstr>
      <vt:lpstr>Presentación de PowerPoint</vt:lpstr>
      <vt:lpstr>Presentación de PowerPoint</vt:lpstr>
      <vt:lpstr>Recreativas de disco laser</vt:lpstr>
      <vt:lpstr>Máquinas de petacos o pinballs</vt:lpstr>
      <vt:lpstr>Emulación de pinballs</vt:lpstr>
      <vt:lpstr>Dispositivos móviles</vt:lpstr>
      <vt:lpstr>Emulación de dispositivos móviles</vt:lpstr>
      <vt:lpstr>Dispositivos musicales (electrónicos)</vt:lpstr>
      <vt:lpstr>Emulación de dispositivos musicales</vt:lpstr>
      <vt:lpstr>Bibliotecas sonoras en la Web</vt:lpstr>
      <vt:lpstr>Emulación de otros dispositivos</vt:lpstr>
      <vt:lpstr>Emulación multisistema</vt:lpstr>
      <vt:lpstr>Emulación hardware</vt:lpstr>
      <vt:lpstr>Emulación Web</vt:lpstr>
      <vt:lpstr>Resumen: Ventajas de la emulación</vt:lpstr>
      <vt:lpstr>Sistemas legados  y el mundo actual (1/2)</vt:lpstr>
      <vt:lpstr>Sistemas legados  y el mundo actual (2/2)</vt:lpstr>
    </vt:vector>
  </TitlesOfParts>
  <Company>Unizar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Sistemas de Información</dc:title>
  <dc:creator>Eduardo Mena</dc:creator>
  <cp:lastModifiedBy>PC</cp:lastModifiedBy>
  <cp:revision>1103</cp:revision>
  <cp:lastPrinted>2001-03-20T18:46:51Z</cp:lastPrinted>
  <dcterms:created xsi:type="dcterms:W3CDTF">2000-05-02T13:46:05Z</dcterms:created>
  <dcterms:modified xsi:type="dcterms:W3CDTF">2026-09-05T01:15:23Z</dcterms:modified>
</cp:coreProperties>
</file>