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425" r:id="rId2"/>
    <p:sldId id="404" r:id="rId3"/>
    <p:sldId id="441" r:id="rId4"/>
    <p:sldId id="405" r:id="rId5"/>
    <p:sldId id="408" r:id="rId6"/>
    <p:sldId id="424" r:id="rId7"/>
    <p:sldId id="409" r:id="rId8"/>
    <p:sldId id="410" r:id="rId9"/>
    <p:sldId id="411" r:id="rId10"/>
    <p:sldId id="412" r:id="rId11"/>
    <p:sldId id="413" r:id="rId12"/>
    <p:sldId id="414" r:id="rId13"/>
    <p:sldId id="415" r:id="rId14"/>
    <p:sldId id="416" r:id="rId15"/>
    <p:sldId id="417" r:id="rId16"/>
    <p:sldId id="418" r:id="rId17"/>
    <p:sldId id="419" r:id="rId18"/>
    <p:sldId id="463" r:id="rId19"/>
    <p:sldId id="464" r:id="rId20"/>
    <p:sldId id="465" r:id="rId21"/>
    <p:sldId id="466" r:id="rId22"/>
    <p:sldId id="467" r:id="rId23"/>
    <p:sldId id="468" r:id="rId24"/>
    <p:sldId id="469" r:id="rId25"/>
    <p:sldId id="470" r:id="rId26"/>
    <p:sldId id="471" r:id="rId27"/>
    <p:sldId id="422" r:id="rId28"/>
    <p:sldId id="423" r:id="rId29"/>
    <p:sldId id="435" r:id="rId30"/>
    <p:sldId id="443" r:id="rId31"/>
    <p:sldId id="438" r:id="rId32"/>
    <p:sldId id="439" r:id="rId33"/>
    <p:sldId id="445" r:id="rId34"/>
    <p:sldId id="446" r:id="rId35"/>
    <p:sldId id="447" r:id="rId36"/>
    <p:sldId id="448" r:id="rId37"/>
    <p:sldId id="449" r:id="rId38"/>
    <p:sldId id="450" r:id="rId39"/>
    <p:sldId id="451" r:id="rId40"/>
    <p:sldId id="452" r:id="rId41"/>
    <p:sldId id="453" r:id="rId42"/>
    <p:sldId id="454" r:id="rId43"/>
    <p:sldId id="456" r:id="rId44"/>
    <p:sldId id="457" r:id="rId45"/>
    <p:sldId id="458" r:id="rId46"/>
    <p:sldId id="459" r:id="rId47"/>
    <p:sldId id="460" r:id="rId48"/>
    <p:sldId id="461" r:id="rId49"/>
    <p:sldId id="462" r:id="rId50"/>
  </p:sldIdLst>
  <p:sldSz cx="9144000" cy="6858000" type="screen4x3"/>
  <p:notesSz cx="6669088" cy="9926638"/>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a:srgbClr val="969696"/>
    <a:srgbClr val="800000"/>
    <a:srgbClr val="FF3300"/>
    <a:srgbClr val="5654B6"/>
    <a:srgbClr val="80808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77" autoAdjust="0"/>
    <p:restoredTop sz="86467" autoAdjust="0"/>
  </p:normalViewPr>
  <p:slideViewPr>
    <p:cSldViewPr showGuides="1">
      <p:cViewPr>
        <p:scale>
          <a:sx n="100" d="100"/>
          <a:sy n="100" d="100"/>
        </p:scale>
        <p:origin x="-630" y="438"/>
      </p:cViewPr>
      <p:guideLst>
        <p:guide orient="horz" pos="2160"/>
        <p:guide pos="30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890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8909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8909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FFE883-BFA8-4099-9D94-62EF30935FA4}" type="slidenum">
              <a:rPr lang="en-GB"/>
              <a:pPr/>
              <a:t>‹Nº›</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102403"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02404" name="Rectangle 4"/>
          <p:cNvSpPr>
            <a:spLocks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p:spPr>
      </p:sp>
      <p:sp>
        <p:nvSpPr>
          <p:cNvPr id="102405"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102406"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102407"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DA3CBC-D0DB-4560-A49B-8FCBA52851A9}" type="slidenum">
              <a:rPr lang="en-GB"/>
              <a:pPr/>
              <a:t>‹Nº›</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652EC-808E-4A7B-AFA6-73D041E41B70}" type="slidenum">
              <a:rPr lang="en-GB"/>
              <a:pPr/>
              <a:t>1</a:t>
            </a:fld>
            <a:endParaRPr lang="en-GB"/>
          </a:p>
        </p:txBody>
      </p:sp>
      <p:sp>
        <p:nvSpPr>
          <p:cNvPr id="355330" name="Rectangle 2"/>
          <p:cNvSpPr>
            <a:spLocks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378AA-F89B-4CEF-B2C9-D655F3CD3E39}" type="slidenum">
              <a:rPr lang="en-GB"/>
              <a:pPr/>
              <a:t>10</a:t>
            </a:fld>
            <a:endParaRPr lang="en-GB"/>
          </a:p>
        </p:txBody>
      </p:sp>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7BB57-2144-415F-BC3F-FABDCFAE8CC3}" type="slidenum">
              <a:rPr lang="en-GB"/>
              <a:pPr/>
              <a:t>11</a:t>
            </a:fld>
            <a:endParaRPr lang="en-GB"/>
          </a:p>
        </p:txBody>
      </p:sp>
      <p:sp>
        <p:nvSpPr>
          <p:cNvPr id="259074" name="Rectangle 2"/>
          <p:cNvSpPr>
            <a:spLocks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3B8F7-A791-40C8-BADA-88B0C39D3799}" type="slidenum">
              <a:rPr lang="en-GB"/>
              <a:pPr/>
              <a:t>12</a:t>
            </a:fld>
            <a:endParaRPr lang="en-GB"/>
          </a:p>
        </p:txBody>
      </p:sp>
      <p:sp>
        <p:nvSpPr>
          <p:cNvPr id="261122" name="Rectangle 2"/>
          <p:cNvSpPr>
            <a:spLocks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36677-53BF-4260-A30E-F772E9CBBF3E}" type="slidenum">
              <a:rPr lang="en-GB"/>
              <a:pPr/>
              <a:t>13</a:t>
            </a:fld>
            <a:endParaRPr lang="en-GB"/>
          </a:p>
        </p:txBody>
      </p:sp>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FF3E7-8407-44AC-91EE-4113C1197B52}" type="slidenum">
              <a:rPr lang="en-GB"/>
              <a:pPr/>
              <a:t>14</a:t>
            </a:fld>
            <a:endParaRPr lang="en-GB"/>
          </a:p>
        </p:txBody>
      </p:sp>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6F4A2-D51F-4BF2-9CBA-551F55F0A0EB}" type="slidenum">
              <a:rPr lang="en-GB"/>
              <a:pPr/>
              <a:t>15</a:t>
            </a:fld>
            <a:endParaRPr lang="en-GB"/>
          </a:p>
        </p:txBody>
      </p:sp>
      <p:sp>
        <p:nvSpPr>
          <p:cNvPr id="267266" name="Rectangle 2"/>
          <p:cNvSpPr>
            <a:spLocks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4BEF1-18ED-430A-8449-6026A58F147D}" type="slidenum">
              <a:rPr lang="en-GB"/>
              <a:pPr/>
              <a:t>16</a:t>
            </a:fld>
            <a:endParaRPr lang="en-GB"/>
          </a:p>
        </p:txBody>
      </p:sp>
      <p:sp>
        <p:nvSpPr>
          <p:cNvPr id="269314" name="Rectangle 2"/>
          <p:cNvSpPr>
            <a:spLocks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43FE9-8339-4972-8B94-957EA2B25786}" type="slidenum">
              <a:rPr lang="en-GB"/>
              <a:pPr/>
              <a:t>17</a:t>
            </a:fld>
            <a:endParaRPr lang="en-GB"/>
          </a:p>
        </p:txBody>
      </p:sp>
      <p:sp>
        <p:nvSpPr>
          <p:cNvPr id="271362" name="Rectangle 2"/>
          <p:cNvSpPr>
            <a:spLocks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75091-F59A-4921-885D-390B6C0056A1}" type="slidenum">
              <a:rPr lang="en-GB"/>
              <a:pPr/>
              <a:t>27</a:t>
            </a:fld>
            <a:endParaRPr lang="en-GB"/>
          </a:p>
        </p:txBody>
      </p:sp>
      <p:sp>
        <p:nvSpPr>
          <p:cNvPr id="294914" name="Rectangle 2"/>
          <p:cNvSpPr>
            <a:spLocks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142B8-FF8C-4976-A558-101A2C7C3C7A}" type="slidenum">
              <a:rPr lang="en-GB"/>
              <a:pPr/>
              <a:t>28</a:t>
            </a:fld>
            <a:endParaRPr lang="en-GB"/>
          </a:p>
        </p:txBody>
      </p:sp>
      <p:sp>
        <p:nvSpPr>
          <p:cNvPr id="295938" name="Rectangle 2"/>
          <p:cNvSpPr>
            <a:spLocks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44837-58E0-41EB-8FFE-F126A84B8F4F}" type="slidenum">
              <a:rPr lang="en-GB"/>
              <a:pPr/>
              <a:t>2</a:t>
            </a:fld>
            <a:endParaRPr lang="en-GB"/>
          </a:p>
        </p:txBody>
      </p:sp>
      <p:sp>
        <p:nvSpPr>
          <p:cNvPr id="292866" name="Rectangle 2"/>
          <p:cNvSpPr>
            <a:spLocks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A913-1306-4F1A-B311-E545AFF59DF0}" type="slidenum">
              <a:rPr lang="en-GB"/>
              <a:pPr/>
              <a:t>29</a:t>
            </a:fld>
            <a:endParaRPr lang="en-GB"/>
          </a:p>
        </p:txBody>
      </p:sp>
      <p:sp>
        <p:nvSpPr>
          <p:cNvPr id="322562" name="Rectangle 2"/>
          <p:cNvSpPr>
            <a:spLocks noChangeArrowheads="1" noTextEdit="1"/>
          </p:cNvSpPr>
          <p:nvPr>
            <p:ph type="sldImg"/>
          </p:nvPr>
        </p:nvSpPr>
        <p:spPr>
          <a:xfrm>
            <a:off x="852488" y="742950"/>
            <a:ext cx="4965700" cy="3724275"/>
          </a:xfrm>
          <a:ln/>
        </p:spPr>
      </p:sp>
      <p:sp>
        <p:nvSpPr>
          <p:cNvPr id="322563" name="Rectangle 3"/>
          <p:cNvSpPr>
            <a:spLocks noGrp="1" noChangeArrowheads="1"/>
          </p:cNvSpPr>
          <p:nvPr>
            <p:ph type="body" idx="1"/>
          </p:nvPr>
        </p:nvSpPr>
        <p:spPr>
          <a:xfrm>
            <a:off x="890588" y="4714875"/>
            <a:ext cx="4887912" cy="4468813"/>
          </a:xfrm>
        </p:spPr>
        <p:txBody>
          <a:bodyPr/>
          <a:lstStyle/>
          <a:p>
            <a:pPr defTabSz="965200"/>
            <a:r>
              <a:rPr lang="es-ES_tradnl"/>
              <a:t>Problemas de las interfaces de grano fino (capturar la semántica de los métodos en la propia sintaxis -&gt; interfaces de grano fino)</a:t>
            </a:r>
          </a:p>
          <a:p>
            <a:pPr defTabSz="965200"/>
            <a:r>
              <a:rPr lang="es-ES_tradnl"/>
              <a:t>Problemas de escalado más allá de los límites de la red -&gt; principal causa del fracaso de los objetos distribuidos</a:t>
            </a:r>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01913-E236-4258-8153-56BA1E899228}" type="slidenum">
              <a:rPr lang="en-GB"/>
              <a:pPr/>
              <a:t>30</a:t>
            </a:fld>
            <a:endParaRPr lang="en-GB"/>
          </a:p>
        </p:txBody>
      </p:sp>
      <p:sp>
        <p:nvSpPr>
          <p:cNvPr id="336898" name="Rectangle 2"/>
          <p:cNvSpPr>
            <a:spLocks noChangeArrowheads="1" noTextEdit="1"/>
          </p:cNvSpPr>
          <p:nvPr>
            <p:ph type="sldImg"/>
          </p:nvPr>
        </p:nvSpPr>
        <p:spPr>
          <a:xfrm>
            <a:off x="862013" y="749300"/>
            <a:ext cx="4948237" cy="3711575"/>
          </a:xfrm>
          <a:ln/>
        </p:spPr>
      </p:sp>
      <p:sp>
        <p:nvSpPr>
          <p:cNvPr id="336899"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C9463-C45C-4B95-BEF5-16338D305DC9}" type="slidenum">
              <a:rPr lang="en-GB"/>
              <a:pPr/>
              <a:t>31</a:t>
            </a:fld>
            <a:endParaRPr lang="en-GB"/>
          </a:p>
        </p:txBody>
      </p:sp>
      <p:sp>
        <p:nvSpPr>
          <p:cNvPr id="328706" name="Rectangle 2"/>
          <p:cNvSpPr>
            <a:spLocks noChangeArrowheads="1" noTextEdit="1"/>
          </p:cNvSpPr>
          <p:nvPr>
            <p:ph type="sldImg"/>
          </p:nvPr>
        </p:nvSpPr>
        <p:spPr>
          <a:xfrm>
            <a:off x="862013" y="749300"/>
            <a:ext cx="4948237" cy="3711575"/>
          </a:xfrm>
          <a:ln/>
        </p:spPr>
      </p:sp>
      <p:sp>
        <p:nvSpPr>
          <p:cNvPr id="328707"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36144-DB19-4B59-BC5D-A102C4DF6F2C}" type="slidenum">
              <a:rPr lang="en-GB"/>
              <a:pPr/>
              <a:t>32</a:t>
            </a:fld>
            <a:endParaRPr lang="en-GB"/>
          </a:p>
        </p:txBody>
      </p:sp>
      <p:sp>
        <p:nvSpPr>
          <p:cNvPr id="330754" name="Rectangle 2"/>
          <p:cNvSpPr>
            <a:spLocks noChangeArrowheads="1" noTextEdit="1"/>
          </p:cNvSpPr>
          <p:nvPr>
            <p:ph type="sldImg"/>
          </p:nvPr>
        </p:nvSpPr>
        <p:spPr>
          <a:xfrm>
            <a:off x="862013" y="749300"/>
            <a:ext cx="4948237" cy="3711575"/>
          </a:xfrm>
          <a:ln/>
        </p:spPr>
      </p:sp>
      <p:sp>
        <p:nvSpPr>
          <p:cNvPr id="330755"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461F4-1A9A-4CB8-BB0C-2EF81E613583}" type="slidenum">
              <a:rPr lang="en-GB"/>
              <a:pPr/>
              <a:t>33</a:t>
            </a:fld>
            <a:endParaRPr lang="en-GB"/>
          </a:p>
        </p:txBody>
      </p:sp>
      <p:sp>
        <p:nvSpPr>
          <p:cNvPr id="339970" name="Rectangle 2"/>
          <p:cNvSpPr>
            <a:spLocks noChangeArrowheads="1" noTextEdit="1"/>
          </p:cNvSpPr>
          <p:nvPr>
            <p:ph type="sldImg"/>
          </p:nvPr>
        </p:nvSpPr>
        <p:spPr>
          <a:xfrm>
            <a:off x="862013" y="749300"/>
            <a:ext cx="4948237" cy="3711575"/>
          </a:xfrm>
          <a:ln/>
        </p:spPr>
      </p:sp>
      <p:sp>
        <p:nvSpPr>
          <p:cNvPr id="339971"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B3F0C-13AE-4EE2-B796-BE352E29C00D}" type="slidenum">
              <a:rPr lang="en-GB"/>
              <a:pPr/>
              <a:t>34</a:t>
            </a:fld>
            <a:endParaRPr lang="en-GB"/>
          </a:p>
        </p:txBody>
      </p:sp>
      <p:sp>
        <p:nvSpPr>
          <p:cNvPr id="342018" name="Rectangle 2"/>
          <p:cNvSpPr>
            <a:spLocks noChangeArrowheads="1" noTextEdit="1"/>
          </p:cNvSpPr>
          <p:nvPr>
            <p:ph type="sldImg"/>
          </p:nvPr>
        </p:nvSpPr>
        <p:spPr>
          <a:xfrm>
            <a:off x="862013" y="749300"/>
            <a:ext cx="4948237" cy="3711575"/>
          </a:xfrm>
          <a:ln/>
        </p:spPr>
      </p:sp>
      <p:sp>
        <p:nvSpPr>
          <p:cNvPr id="342019"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80F1C-F824-4BA7-A332-935665B4578B}" type="slidenum">
              <a:rPr lang="en-GB"/>
              <a:pPr/>
              <a:t>35</a:t>
            </a:fld>
            <a:endParaRPr lang="en-GB"/>
          </a:p>
        </p:txBody>
      </p:sp>
      <p:sp>
        <p:nvSpPr>
          <p:cNvPr id="344066" name="Rectangle 2"/>
          <p:cNvSpPr>
            <a:spLocks noChangeArrowheads="1" noTextEdit="1"/>
          </p:cNvSpPr>
          <p:nvPr>
            <p:ph type="sldImg"/>
          </p:nvPr>
        </p:nvSpPr>
        <p:spPr>
          <a:xfrm>
            <a:off x="862013" y="749300"/>
            <a:ext cx="4948237" cy="3711575"/>
          </a:xfrm>
          <a:ln/>
        </p:spPr>
      </p:sp>
      <p:sp>
        <p:nvSpPr>
          <p:cNvPr id="344067"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0D7CD-9197-43D9-9D37-2199FE9C41E3}" type="slidenum">
              <a:rPr lang="en-GB"/>
              <a:pPr/>
              <a:t>36</a:t>
            </a:fld>
            <a:endParaRPr lang="en-GB"/>
          </a:p>
        </p:txBody>
      </p:sp>
      <p:sp>
        <p:nvSpPr>
          <p:cNvPr id="346114" name="Rectangle 2"/>
          <p:cNvSpPr>
            <a:spLocks noChangeArrowheads="1" noTextEdit="1"/>
          </p:cNvSpPr>
          <p:nvPr>
            <p:ph type="sldImg"/>
          </p:nvPr>
        </p:nvSpPr>
        <p:spPr>
          <a:xfrm>
            <a:off x="862013" y="749300"/>
            <a:ext cx="4948237" cy="3711575"/>
          </a:xfrm>
          <a:ln/>
        </p:spPr>
      </p:sp>
      <p:sp>
        <p:nvSpPr>
          <p:cNvPr id="346115"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32512-0BEB-4BCC-BFAF-9215DE33E3A1}" type="slidenum">
              <a:rPr lang="en-GB"/>
              <a:pPr/>
              <a:t>37</a:t>
            </a:fld>
            <a:endParaRPr lang="en-GB"/>
          </a:p>
        </p:txBody>
      </p:sp>
      <p:sp>
        <p:nvSpPr>
          <p:cNvPr id="348162" name="Rectangle 2"/>
          <p:cNvSpPr>
            <a:spLocks noChangeArrowheads="1" noTextEdit="1"/>
          </p:cNvSpPr>
          <p:nvPr>
            <p:ph type="sldImg"/>
          </p:nvPr>
        </p:nvSpPr>
        <p:spPr>
          <a:xfrm>
            <a:off x="862013" y="749300"/>
            <a:ext cx="4948237" cy="3711575"/>
          </a:xfrm>
          <a:ln/>
        </p:spPr>
      </p:sp>
      <p:sp>
        <p:nvSpPr>
          <p:cNvPr id="348163"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D5C7C-1F23-426D-A645-D8E1BA7258D7}" type="slidenum">
              <a:rPr lang="en-GB"/>
              <a:pPr/>
              <a:t>38</a:t>
            </a:fld>
            <a:endParaRPr lang="en-GB"/>
          </a:p>
        </p:txBody>
      </p:sp>
      <p:sp>
        <p:nvSpPr>
          <p:cNvPr id="350210" name="Rectangle 2"/>
          <p:cNvSpPr>
            <a:spLocks noChangeArrowheads="1" noTextEdit="1"/>
          </p:cNvSpPr>
          <p:nvPr>
            <p:ph type="sldImg"/>
          </p:nvPr>
        </p:nvSpPr>
        <p:spPr>
          <a:xfrm>
            <a:off x="862013" y="749300"/>
            <a:ext cx="4948237" cy="3711575"/>
          </a:xfrm>
          <a:ln/>
        </p:spPr>
      </p:sp>
      <p:sp>
        <p:nvSpPr>
          <p:cNvPr id="350211"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21D6A-89F4-4505-A5B8-9D7DF27A80AF}" type="slidenum">
              <a:rPr lang="en-GB"/>
              <a:pPr/>
              <a:t>3</a:t>
            </a:fld>
            <a:endParaRPr lang="en-GB"/>
          </a:p>
        </p:txBody>
      </p:sp>
      <p:sp>
        <p:nvSpPr>
          <p:cNvPr id="356354" name="Rectangle 2"/>
          <p:cNvSpPr>
            <a:spLocks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B0D8A-370D-4641-AC81-DB0F29896405}" type="slidenum">
              <a:rPr lang="en-GB"/>
              <a:pPr/>
              <a:t>39</a:t>
            </a:fld>
            <a:endParaRPr lang="en-GB"/>
          </a:p>
        </p:txBody>
      </p:sp>
      <p:sp>
        <p:nvSpPr>
          <p:cNvPr id="352258" name="Rectangle 2"/>
          <p:cNvSpPr>
            <a:spLocks noChangeArrowheads="1" noTextEdit="1"/>
          </p:cNvSpPr>
          <p:nvPr>
            <p:ph type="sldImg"/>
          </p:nvPr>
        </p:nvSpPr>
        <p:spPr>
          <a:xfrm>
            <a:off x="862013" y="749300"/>
            <a:ext cx="4948237" cy="3711575"/>
          </a:xfrm>
          <a:ln/>
        </p:spPr>
      </p:sp>
      <p:sp>
        <p:nvSpPr>
          <p:cNvPr id="352259"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66A53-D63A-4B02-8A39-22074982D27F}" type="slidenum">
              <a:rPr lang="en-GB"/>
              <a:pPr/>
              <a:t>40</a:t>
            </a:fld>
            <a:endParaRPr lang="en-GB"/>
          </a:p>
        </p:txBody>
      </p:sp>
      <p:sp>
        <p:nvSpPr>
          <p:cNvPr id="354306" name="Rectangle 2"/>
          <p:cNvSpPr>
            <a:spLocks noChangeArrowheads="1" noTextEdit="1"/>
          </p:cNvSpPr>
          <p:nvPr>
            <p:ph type="sldImg"/>
          </p:nvPr>
        </p:nvSpPr>
        <p:spPr>
          <a:xfrm>
            <a:off x="862013" y="749300"/>
            <a:ext cx="4948237" cy="3711575"/>
          </a:xfrm>
          <a:ln/>
        </p:spPr>
      </p:sp>
      <p:sp>
        <p:nvSpPr>
          <p:cNvPr id="354307"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6E1DA-DD0F-4173-8DF5-D6A21DF33A8F}" type="slidenum">
              <a:rPr lang="en-GB"/>
              <a:pPr/>
              <a:t>41</a:t>
            </a:fld>
            <a:endParaRPr lang="en-GB"/>
          </a:p>
        </p:txBody>
      </p:sp>
      <p:sp>
        <p:nvSpPr>
          <p:cNvPr id="358402" name="Rectangle 2"/>
          <p:cNvSpPr>
            <a:spLocks noChangeArrowheads="1" noTextEdit="1"/>
          </p:cNvSpPr>
          <p:nvPr>
            <p:ph type="sldImg"/>
          </p:nvPr>
        </p:nvSpPr>
        <p:spPr>
          <a:xfrm>
            <a:off x="862013" y="749300"/>
            <a:ext cx="4948237" cy="3711575"/>
          </a:xfrm>
          <a:ln/>
        </p:spPr>
      </p:sp>
      <p:sp>
        <p:nvSpPr>
          <p:cNvPr id="358403"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DC690-000F-4831-8653-A3E6F1B2C74D}" type="slidenum">
              <a:rPr lang="en-GB"/>
              <a:pPr/>
              <a:t>42</a:t>
            </a:fld>
            <a:endParaRPr lang="en-GB"/>
          </a:p>
        </p:txBody>
      </p:sp>
      <p:sp>
        <p:nvSpPr>
          <p:cNvPr id="360450" name="Rectangle 2"/>
          <p:cNvSpPr>
            <a:spLocks noChangeArrowheads="1" noTextEdit="1"/>
          </p:cNvSpPr>
          <p:nvPr>
            <p:ph type="sldImg"/>
          </p:nvPr>
        </p:nvSpPr>
        <p:spPr>
          <a:xfrm>
            <a:off x="862013" y="749300"/>
            <a:ext cx="4948237" cy="3711575"/>
          </a:xfrm>
          <a:ln/>
        </p:spPr>
      </p:sp>
      <p:sp>
        <p:nvSpPr>
          <p:cNvPr id="360451"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BA1CD-1331-41C0-81B6-E932DBC73027}" type="slidenum">
              <a:rPr lang="en-GB"/>
              <a:pPr/>
              <a:t>43</a:t>
            </a:fld>
            <a:endParaRPr lang="en-GB"/>
          </a:p>
        </p:txBody>
      </p:sp>
      <p:sp>
        <p:nvSpPr>
          <p:cNvPr id="364546" name="Rectangle 2"/>
          <p:cNvSpPr>
            <a:spLocks noChangeArrowheads="1" noTextEdit="1"/>
          </p:cNvSpPr>
          <p:nvPr>
            <p:ph type="sldImg"/>
          </p:nvPr>
        </p:nvSpPr>
        <p:spPr>
          <a:xfrm>
            <a:off x="862013" y="749300"/>
            <a:ext cx="4948237" cy="3711575"/>
          </a:xfrm>
          <a:ln/>
        </p:spPr>
      </p:sp>
      <p:sp>
        <p:nvSpPr>
          <p:cNvPr id="364547"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18CCC-0327-40E2-B917-0F0E12170310}" type="slidenum">
              <a:rPr lang="en-GB"/>
              <a:pPr/>
              <a:t>44</a:t>
            </a:fld>
            <a:endParaRPr lang="en-GB"/>
          </a:p>
        </p:txBody>
      </p:sp>
      <p:sp>
        <p:nvSpPr>
          <p:cNvPr id="372738" name="Rectangle 2"/>
          <p:cNvSpPr>
            <a:spLocks noChangeArrowheads="1" noTextEdit="1"/>
          </p:cNvSpPr>
          <p:nvPr>
            <p:ph type="sldImg"/>
          </p:nvPr>
        </p:nvSpPr>
        <p:spPr>
          <a:xfrm>
            <a:off x="862013" y="749300"/>
            <a:ext cx="4948237" cy="3711575"/>
          </a:xfrm>
          <a:ln/>
        </p:spPr>
      </p:sp>
      <p:sp>
        <p:nvSpPr>
          <p:cNvPr id="372739" name="Rectangle 3"/>
          <p:cNvSpPr>
            <a:spLocks noGrp="1" noChangeArrowheads="1"/>
          </p:cNvSpPr>
          <p:nvPr>
            <p:ph type="body" idx="1"/>
          </p:nvPr>
        </p:nvSpPr>
        <p:spPr>
          <a:xfrm>
            <a:off x="889000" y="4714875"/>
            <a:ext cx="4892675" cy="4467225"/>
          </a:xfrm>
        </p:spPr>
        <p:txBody>
          <a:bodyPr/>
          <a:lstStyle/>
          <a:p>
            <a:pPr defTabSz="965200"/>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4C169-0FEE-4153-9F9B-7BCA0E5C7A84}" type="slidenum">
              <a:rPr lang="en-GB"/>
              <a:pPr/>
              <a:t>45</a:t>
            </a:fld>
            <a:endParaRPr lang="en-GB"/>
          </a:p>
        </p:txBody>
      </p:sp>
      <p:sp>
        <p:nvSpPr>
          <p:cNvPr id="379906" name="Rectangle 2"/>
          <p:cNvSpPr>
            <a:spLocks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C1D44-95E8-4DF9-B6DE-166864398E7F}" type="slidenum">
              <a:rPr lang="en-GB"/>
              <a:pPr/>
              <a:t>46</a:t>
            </a:fld>
            <a:endParaRPr lang="en-GB"/>
          </a:p>
        </p:txBody>
      </p:sp>
      <p:sp>
        <p:nvSpPr>
          <p:cNvPr id="380930" name="Rectangle 2"/>
          <p:cNvSpPr>
            <a:spLocks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0EC8E-6B19-47E2-8A04-06D037A0285F}" type="slidenum">
              <a:rPr lang="en-GB"/>
              <a:pPr/>
              <a:t>47</a:t>
            </a:fld>
            <a:endParaRPr lang="en-GB"/>
          </a:p>
        </p:txBody>
      </p:sp>
      <p:sp>
        <p:nvSpPr>
          <p:cNvPr id="381954" name="Rectangle 2"/>
          <p:cNvSpPr>
            <a:spLocks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915B8-939A-4EE2-9FAB-8E46CD078DC9}" type="slidenum">
              <a:rPr lang="en-GB"/>
              <a:pPr/>
              <a:t>48</a:t>
            </a:fld>
            <a:endParaRPr lang="en-GB"/>
          </a:p>
        </p:txBody>
      </p:sp>
      <p:sp>
        <p:nvSpPr>
          <p:cNvPr id="382978" name="Rectangle 2"/>
          <p:cNvSpPr>
            <a:spLocks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B36593-BB22-4E9D-930C-64626067B0AF}" type="slidenum">
              <a:rPr lang="en-GB"/>
              <a:pPr/>
              <a:t>4</a:t>
            </a:fld>
            <a:endParaRPr lang="en-GB"/>
          </a:p>
        </p:txBody>
      </p:sp>
      <p:sp>
        <p:nvSpPr>
          <p:cNvPr id="293890" name="Rectangle 2"/>
          <p:cNvSpPr>
            <a:spLocks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7C05D-7484-4066-9F11-4F07C37B8DF7}" type="slidenum">
              <a:rPr lang="en-GB"/>
              <a:pPr/>
              <a:t>49</a:t>
            </a:fld>
            <a:endParaRPr lang="en-GB"/>
          </a:p>
        </p:txBody>
      </p:sp>
      <p:sp>
        <p:nvSpPr>
          <p:cNvPr id="384002" name="Rectangle 2"/>
          <p:cNvSpPr>
            <a:spLocks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5BDC8-DC17-4999-B239-DC7B42AAC134}" type="slidenum">
              <a:rPr lang="en-GB"/>
              <a:pPr/>
              <a:t>5</a:t>
            </a:fld>
            <a:endParaRPr lang="en-GB"/>
          </a:p>
        </p:txBody>
      </p:sp>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EED05-075A-421E-BBD1-E2BDDF7E30AC}" type="slidenum">
              <a:rPr lang="en-GB"/>
              <a:pPr/>
              <a:t>6</a:t>
            </a:fld>
            <a:endParaRPr lang="en-GB"/>
          </a:p>
        </p:txBody>
      </p:sp>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172A7-2E95-4113-AC0A-74BFCB11024B}" type="slidenum">
              <a:rPr lang="en-GB"/>
              <a:pPr/>
              <a:t>7</a:t>
            </a:fld>
            <a:endParaRPr lang="en-GB"/>
          </a:p>
        </p:txBody>
      </p:sp>
      <p:sp>
        <p:nvSpPr>
          <p:cNvPr id="250882" name="Rectangle 1026"/>
          <p:cNvSpPr>
            <a:spLocks noChangeArrowheads="1" noTextEdit="1"/>
          </p:cNvSpPr>
          <p:nvPr>
            <p:ph type="sldImg"/>
          </p:nvPr>
        </p:nvSpPr>
        <p:spPr>
          <a:ln/>
        </p:spPr>
      </p:sp>
      <p:sp>
        <p:nvSpPr>
          <p:cNvPr id="250883" name="Rectangle 1027"/>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7AB0D-87A5-4669-AB6C-96470901732D}" type="slidenum">
              <a:rPr lang="en-GB"/>
              <a:pPr/>
              <a:t>8</a:t>
            </a:fld>
            <a:endParaRPr lang="en-GB"/>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D2960-50A2-48E9-9C62-D367380E1EE4}" type="slidenum">
              <a:rPr lang="en-GB"/>
              <a:pPr/>
              <a:t>9</a:t>
            </a:fld>
            <a:endParaRPr lang="en-GB"/>
          </a:p>
        </p:txBody>
      </p:sp>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098"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endParaRPr kumimoji="1" lang="es-ES_tradnl"/>
          </a:p>
        </p:txBody>
      </p:sp>
      <p:pic>
        <p:nvPicPr>
          <p:cNvPr id="4099" name="Picture 3" descr="ANABNR2"/>
          <p:cNvPicPr>
            <a:picLocks noChangeAspect="1" noChangeArrowheads="1"/>
          </p:cNvPicPr>
          <p:nvPr/>
        </p:nvPicPr>
        <p:blipFill>
          <a:blip r:embed="rId2"/>
          <a:srcRect l="-900" t="-1314" r="-2" b="-36961"/>
          <a:stretch>
            <a:fillRect/>
          </a:stretch>
        </p:blipFill>
        <p:spPr bwMode="auto">
          <a:xfrm>
            <a:off x="533400" y="3200400"/>
            <a:ext cx="8458200" cy="1158875"/>
          </a:xfrm>
          <a:prstGeom prst="rect">
            <a:avLst/>
          </a:prstGeom>
          <a:noFill/>
        </p:spPr>
      </p:pic>
      <p:sp>
        <p:nvSpPr>
          <p:cNvPr id="4100"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endParaRPr kumimoji="1" lang="es-ES_tradnl"/>
          </a:p>
        </p:txBody>
      </p:sp>
      <p:sp>
        <p:nvSpPr>
          <p:cNvPr id="4101" name="Rectangle 5"/>
          <p:cNvSpPr>
            <a:spLocks noGrp="1" noChangeArrowheads="1"/>
          </p:cNvSpPr>
          <p:nvPr>
            <p:ph type="ctrTitle"/>
          </p:nvPr>
        </p:nvSpPr>
        <p:spPr>
          <a:xfrm>
            <a:off x="1143000" y="1981200"/>
            <a:ext cx="7772400" cy="1143000"/>
          </a:xfrm>
        </p:spPr>
        <p:txBody>
          <a:bodyPr/>
          <a:lstStyle>
            <a:lvl1pPr>
              <a:defRPr/>
            </a:lvl1pPr>
          </a:lstStyle>
          <a:p>
            <a:r>
              <a:rPr lang="en-GB"/>
              <a:t>Click to edit Master title style</a:t>
            </a:r>
          </a:p>
        </p:txBody>
      </p:sp>
      <p:sp>
        <p:nvSpPr>
          <p:cNvPr id="4102"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GB"/>
              <a:t>Click to edit Master subtitle style</a:t>
            </a:r>
          </a:p>
        </p:txBody>
      </p:sp>
      <p:sp>
        <p:nvSpPr>
          <p:cNvPr id="4103" name="Rectangle 7"/>
          <p:cNvSpPr>
            <a:spLocks noGrp="1" noChangeArrowheads="1"/>
          </p:cNvSpPr>
          <p:nvPr>
            <p:ph type="dt" sz="half" idx="2"/>
          </p:nvPr>
        </p:nvSpPr>
        <p:spPr>
          <a:xfrm>
            <a:off x="685800" y="6324600"/>
            <a:ext cx="1905000" cy="457200"/>
          </a:xfrm>
        </p:spPr>
        <p:txBody>
          <a:bodyPr/>
          <a:lstStyle>
            <a:lvl1pPr>
              <a:defRPr/>
            </a:lvl1pPr>
          </a:lstStyle>
          <a:p>
            <a:endParaRPr lang="en-GB"/>
          </a:p>
        </p:txBody>
      </p:sp>
      <p:sp>
        <p:nvSpPr>
          <p:cNvPr id="4104" name="Rectangle 8"/>
          <p:cNvSpPr>
            <a:spLocks noGrp="1" noChangeArrowheads="1"/>
          </p:cNvSpPr>
          <p:nvPr>
            <p:ph type="ftr" sz="quarter" idx="3"/>
          </p:nvPr>
        </p:nvSpPr>
        <p:spPr>
          <a:xfrm>
            <a:off x="3124200" y="6324600"/>
            <a:ext cx="2895600" cy="457200"/>
          </a:xfrm>
        </p:spPr>
        <p:txBody>
          <a:bodyPr/>
          <a:lstStyle>
            <a:lvl1pPr>
              <a:defRPr/>
            </a:lvl1pPr>
          </a:lstStyle>
          <a:p>
            <a:endParaRPr lang="en-GB"/>
          </a:p>
        </p:txBody>
      </p:sp>
      <p:sp>
        <p:nvSpPr>
          <p:cNvPr id="4105" name="Rectangle 9"/>
          <p:cNvSpPr>
            <a:spLocks noGrp="1" noChangeArrowheads="1"/>
          </p:cNvSpPr>
          <p:nvPr>
            <p:ph type="sldNum" sz="quarter" idx="4"/>
          </p:nvPr>
        </p:nvSpPr>
        <p:spPr>
          <a:xfrm>
            <a:off x="6553200" y="6324600"/>
            <a:ext cx="1905000" cy="457200"/>
          </a:xfrm>
        </p:spPr>
        <p:txBody>
          <a:bodyPr/>
          <a:lstStyle>
            <a:lvl1pPr>
              <a:defRPr sz="1400"/>
            </a:lvl1pPr>
          </a:lstStyle>
          <a:p>
            <a:fld id="{753B203D-25FB-4C2C-8101-F83669B76CB9}" type="slidenum">
              <a:rPr lang="en-GB"/>
              <a:pPr/>
              <a:t>‹Nº›</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endParaRPr lang="en-GB"/>
          </a:p>
        </p:txBody>
      </p:sp>
      <p:sp>
        <p:nvSpPr>
          <p:cNvPr id="5" name="4 Marcador de pie de página"/>
          <p:cNvSpPr>
            <a:spLocks noGrp="1"/>
          </p:cNvSpPr>
          <p:nvPr>
            <p:ph type="ftr" sz="quarter" idx="11"/>
          </p:nvPr>
        </p:nvSpPr>
        <p:spPr/>
        <p:txBody>
          <a:bodyPr/>
          <a:lstStyle>
            <a:lvl1pPr>
              <a:defRPr/>
            </a:lvl1pPr>
          </a:lstStyle>
          <a:p>
            <a:endParaRPr lang="en-GB"/>
          </a:p>
        </p:txBody>
      </p:sp>
      <p:sp>
        <p:nvSpPr>
          <p:cNvPr id="6" name="5 Marcador de número de diapositiva"/>
          <p:cNvSpPr>
            <a:spLocks noGrp="1"/>
          </p:cNvSpPr>
          <p:nvPr>
            <p:ph type="sldNum" sz="quarter" idx="12"/>
          </p:nvPr>
        </p:nvSpPr>
        <p:spPr/>
        <p:txBody>
          <a:bodyPr/>
          <a:lstStyle>
            <a:lvl1pPr>
              <a:defRPr/>
            </a:lvl1pPr>
          </a:lstStyle>
          <a:p>
            <a:fld id="{2F119C55-8869-46E1-84BD-79B52CEFB831}" type="slidenum">
              <a:rPr lang="en-GB"/>
              <a:pPr/>
              <a:t>‹Nº›</a:t>
            </a:fld>
            <a:endParaRPr lang="en-GB"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96100" y="838200"/>
            <a:ext cx="1943100" cy="537845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1066800" y="838200"/>
            <a:ext cx="5676900" cy="5378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endParaRPr lang="en-GB"/>
          </a:p>
        </p:txBody>
      </p:sp>
      <p:sp>
        <p:nvSpPr>
          <p:cNvPr id="5" name="4 Marcador de pie de página"/>
          <p:cNvSpPr>
            <a:spLocks noGrp="1"/>
          </p:cNvSpPr>
          <p:nvPr>
            <p:ph type="ftr" sz="quarter" idx="11"/>
          </p:nvPr>
        </p:nvSpPr>
        <p:spPr/>
        <p:txBody>
          <a:bodyPr/>
          <a:lstStyle>
            <a:lvl1pPr>
              <a:defRPr/>
            </a:lvl1pPr>
          </a:lstStyle>
          <a:p>
            <a:endParaRPr lang="en-GB"/>
          </a:p>
        </p:txBody>
      </p:sp>
      <p:sp>
        <p:nvSpPr>
          <p:cNvPr id="6" name="5 Marcador de número de diapositiva"/>
          <p:cNvSpPr>
            <a:spLocks noGrp="1"/>
          </p:cNvSpPr>
          <p:nvPr>
            <p:ph type="sldNum" sz="quarter" idx="12"/>
          </p:nvPr>
        </p:nvSpPr>
        <p:spPr/>
        <p:txBody>
          <a:bodyPr/>
          <a:lstStyle>
            <a:lvl1pPr>
              <a:defRPr/>
            </a:lvl1pPr>
          </a:lstStyle>
          <a:p>
            <a:fld id="{46825141-E610-49FA-BC00-936127FAC95D}" type="slidenum">
              <a:rPr lang="en-GB"/>
              <a:pPr/>
              <a:t>‹Nº›</a:t>
            </a:fld>
            <a:endParaRPr lang="en-GB"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endParaRPr lang="en-GB"/>
          </a:p>
        </p:txBody>
      </p:sp>
      <p:sp>
        <p:nvSpPr>
          <p:cNvPr id="5" name="4 Marcador de pie de página"/>
          <p:cNvSpPr>
            <a:spLocks noGrp="1"/>
          </p:cNvSpPr>
          <p:nvPr>
            <p:ph type="ftr" sz="quarter" idx="11"/>
          </p:nvPr>
        </p:nvSpPr>
        <p:spPr/>
        <p:txBody>
          <a:bodyPr/>
          <a:lstStyle>
            <a:lvl1pPr>
              <a:defRPr/>
            </a:lvl1pPr>
          </a:lstStyle>
          <a:p>
            <a:endParaRPr lang="en-GB"/>
          </a:p>
        </p:txBody>
      </p:sp>
      <p:sp>
        <p:nvSpPr>
          <p:cNvPr id="6" name="5 Marcador de número de diapositiva"/>
          <p:cNvSpPr>
            <a:spLocks noGrp="1"/>
          </p:cNvSpPr>
          <p:nvPr>
            <p:ph type="sldNum" sz="quarter" idx="12"/>
          </p:nvPr>
        </p:nvSpPr>
        <p:spPr/>
        <p:txBody>
          <a:bodyPr/>
          <a:lstStyle>
            <a:lvl1pPr>
              <a:defRPr/>
            </a:lvl1pPr>
          </a:lstStyle>
          <a:p>
            <a:fld id="{A5A45D32-20E9-422A-ABB1-CE8FF5AD168F}" type="slidenum">
              <a:rPr lang="en-GB"/>
              <a:pPr/>
              <a:t>‹Nº›</a:t>
            </a:fld>
            <a:endParaRPr lang="en-GB"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GB"/>
          </a:p>
        </p:txBody>
      </p:sp>
      <p:sp>
        <p:nvSpPr>
          <p:cNvPr id="5" name="4 Marcador de pie de página"/>
          <p:cNvSpPr>
            <a:spLocks noGrp="1"/>
          </p:cNvSpPr>
          <p:nvPr>
            <p:ph type="ftr" sz="quarter" idx="11"/>
          </p:nvPr>
        </p:nvSpPr>
        <p:spPr/>
        <p:txBody>
          <a:bodyPr/>
          <a:lstStyle>
            <a:lvl1pPr>
              <a:defRPr/>
            </a:lvl1pPr>
          </a:lstStyle>
          <a:p>
            <a:endParaRPr lang="en-GB"/>
          </a:p>
        </p:txBody>
      </p:sp>
      <p:sp>
        <p:nvSpPr>
          <p:cNvPr id="6" name="5 Marcador de número de diapositiva"/>
          <p:cNvSpPr>
            <a:spLocks noGrp="1"/>
          </p:cNvSpPr>
          <p:nvPr>
            <p:ph type="sldNum" sz="quarter" idx="12"/>
          </p:nvPr>
        </p:nvSpPr>
        <p:spPr/>
        <p:txBody>
          <a:bodyPr/>
          <a:lstStyle>
            <a:lvl1pPr>
              <a:defRPr/>
            </a:lvl1pPr>
          </a:lstStyle>
          <a:p>
            <a:fld id="{2E42CF2B-1F8B-4D58-BB6C-F8CD60755E68}" type="slidenum">
              <a:rPr lang="en-GB"/>
              <a:pPr/>
              <a:t>‹Nº›</a:t>
            </a:fld>
            <a:endParaRPr lang="en-GB"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lvl1pPr>
          </a:lstStyle>
          <a:p>
            <a:endParaRPr lang="en-GB"/>
          </a:p>
        </p:txBody>
      </p:sp>
      <p:sp>
        <p:nvSpPr>
          <p:cNvPr id="6" name="5 Marcador de pie de página"/>
          <p:cNvSpPr>
            <a:spLocks noGrp="1"/>
          </p:cNvSpPr>
          <p:nvPr>
            <p:ph type="ftr" sz="quarter" idx="11"/>
          </p:nvPr>
        </p:nvSpPr>
        <p:spPr/>
        <p:txBody>
          <a:bodyPr/>
          <a:lstStyle>
            <a:lvl1pPr>
              <a:defRPr/>
            </a:lvl1pPr>
          </a:lstStyle>
          <a:p>
            <a:endParaRPr lang="en-GB"/>
          </a:p>
        </p:txBody>
      </p:sp>
      <p:sp>
        <p:nvSpPr>
          <p:cNvPr id="7" name="6 Marcador de número de diapositiva"/>
          <p:cNvSpPr>
            <a:spLocks noGrp="1"/>
          </p:cNvSpPr>
          <p:nvPr>
            <p:ph type="sldNum" sz="quarter" idx="12"/>
          </p:nvPr>
        </p:nvSpPr>
        <p:spPr/>
        <p:txBody>
          <a:bodyPr/>
          <a:lstStyle>
            <a:lvl1pPr>
              <a:defRPr/>
            </a:lvl1pPr>
          </a:lstStyle>
          <a:p>
            <a:fld id="{A5DFCAA6-52DA-4283-8EAB-178538F80ACA}" type="slidenum">
              <a:rPr lang="en-GB"/>
              <a:pPr/>
              <a:t>‹Nº›</a:t>
            </a:fld>
            <a:endParaRPr lang="en-GB"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lvl1pPr>
          </a:lstStyle>
          <a:p>
            <a:endParaRPr lang="en-GB"/>
          </a:p>
        </p:txBody>
      </p:sp>
      <p:sp>
        <p:nvSpPr>
          <p:cNvPr id="8" name="7 Marcador de pie de página"/>
          <p:cNvSpPr>
            <a:spLocks noGrp="1"/>
          </p:cNvSpPr>
          <p:nvPr>
            <p:ph type="ftr" sz="quarter" idx="11"/>
          </p:nvPr>
        </p:nvSpPr>
        <p:spPr/>
        <p:txBody>
          <a:bodyPr/>
          <a:lstStyle>
            <a:lvl1pPr>
              <a:defRPr/>
            </a:lvl1pPr>
          </a:lstStyle>
          <a:p>
            <a:endParaRPr lang="en-GB"/>
          </a:p>
        </p:txBody>
      </p:sp>
      <p:sp>
        <p:nvSpPr>
          <p:cNvPr id="9" name="8 Marcador de número de diapositiva"/>
          <p:cNvSpPr>
            <a:spLocks noGrp="1"/>
          </p:cNvSpPr>
          <p:nvPr>
            <p:ph type="sldNum" sz="quarter" idx="12"/>
          </p:nvPr>
        </p:nvSpPr>
        <p:spPr/>
        <p:txBody>
          <a:bodyPr/>
          <a:lstStyle>
            <a:lvl1pPr>
              <a:defRPr/>
            </a:lvl1pPr>
          </a:lstStyle>
          <a:p>
            <a:fld id="{A5F8DDF5-D48F-4675-A942-89CE8A3008E8}" type="slidenum">
              <a:rPr lang="en-GB"/>
              <a:pPr/>
              <a:t>‹Nº›</a:t>
            </a:fld>
            <a:endParaRPr lang="en-GB"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lvl1pPr>
          </a:lstStyle>
          <a:p>
            <a:endParaRPr lang="en-GB"/>
          </a:p>
        </p:txBody>
      </p:sp>
      <p:sp>
        <p:nvSpPr>
          <p:cNvPr id="4" name="3 Marcador de pie de página"/>
          <p:cNvSpPr>
            <a:spLocks noGrp="1"/>
          </p:cNvSpPr>
          <p:nvPr>
            <p:ph type="ftr" sz="quarter" idx="11"/>
          </p:nvPr>
        </p:nvSpPr>
        <p:spPr/>
        <p:txBody>
          <a:bodyPr/>
          <a:lstStyle>
            <a:lvl1pPr>
              <a:defRPr/>
            </a:lvl1pPr>
          </a:lstStyle>
          <a:p>
            <a:endParaRPr lang="en-GB"/>
          </a:p>
        </p:txBody>
      </p:sp>
      <p:sp>
        <p:nvSpPr>
          <p:cNvPr id="5" name="4 Marcador de número de diapositiva"/>
          <p:cNvSpPr>
            <a:spLocks noGrp="1"/>
          </p:cNvSpPr>
          <p:nvPr>
            <p:ph type="sldNum" sz="quarter" idx="12"/>
          </p:nvPr>
        </p:nvSpPr>
        <p:spPr/>
        <p:txBody>
          <a:bodyPr/>
          <a:lstStyle>
            <a:lvl1pPr>
              <a:defRPr/>
            </a:lvl1pPr>
          </a:lstStyle>
          <a:p>
            <a:fld id="{2DAD75CA-8EA6-43C5-9A50-0FF1BB8EF814}" type="slidenum">
              <a:rPr lang="en-GB"/>
              <a:pPr/>
              <a:t>‹Nº›</a:t>
            </a:fld>
            <a:endParaRPr lang="en-GB"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GB"/>
          </a:p>
        </p:txBody>
      </p:sp>
      <p:sp>
        <p:nvSpPr>
          <p:cNvPr id="3" name="2 Marcador de pie de página"/>
          <p:cNvSpPr>
            <a:spLocks noGrp="1"/>
          </p:cNvSpPr>
          <p:nvPr>
            <p:ph type="ftr" sz="quarter" idx="11"/>
          </p:nvPr>
        </p:nvSpPr>
        <p:spPr/>
        <p:txBody>
          <a:bodyPr/>
          <a:lstStyle>
            <a:lvl1pPr>
              <a:defRPr/>
            </a:lvl1pPr>
          </a:lstStyle>
          <a:p>
            <a:endParaRPr lang="en-GB"/>
          </a:p>
        </p:txBody>
      </p:sp>
      <p:sp>
        <p:nvSpPr>
          <p:cNvPr id="4" name="3 Marcador de número de diapositiva"/>
          <p:cNvSpPr>
            <a:spLocks noGrp="1"/>
          </p:cNvSpPr>
          <p:nvPr>
            <p:ph type="sldNum" sz="quarter" idx="12"/>
          </p:nvPr>
        </p:nvSpPr>
        <p:spPr/>
        <p:txBody>
          <a:bodyPr/>
          <a:lstStyle>
            <a:lvl1pPr>
              <a:defRPr/>
            </a:lvl1pPr>
          </a:lstStyle>
          <a:p>
            <a:fld id="{4E3663B2-9574-4964-9B53-E6BF01CAF39C}" type="slidenum">
              <a:rPr lang="en-GB"/>
              <a:pPr/>
              <a:t>‹Nº›</a:t>
            </a:fld>
            <a:endParaRPr lang="en-GB"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GB"/>
          </a:p>
        </p:txBody>
      </p:sp>
      <p:sp>
        <p:nvSpPr>
          <p:cNvPr id="6" name="5 Marcador de pie de página"/>
          <p:cNvSpPr>
            <a:spLocks noGrp="1"/>
          </p:cNvSpPr>
          <p:nvPr>
            <p:ph type="ftr" sz="quarter" idx="11"/>
          </p:nvPr>
        </p:nvSpPr>
        <p:spPr/>
        <p:txBody>
          <a:bodyPr/>
          <a:lstStyle>
            <a:lvl1pPr>
              <a:defRPr/>
            </a:lvl1pPr>
          </a:lstStyle>
          <a:p>
            <a:endParaRPr lang="en-GB"/>
          </a:p>
        </p:txBody>
      </p:sp>
      <p:sp>
        <p:nvSpPr>
          <p:cNvPr id="7" name="6 Marcador de número de diapositiva"/>
          <p:cNvSpPr>
            <a:spLocks noGrp="1"/>
          </p:cNvSpPr>
          <p:nvPr>
            <p:ph type="sldNum" sz="quarter" idx="12"/>
          </p:nvPr>
        </p:nvSpPr>
        <p:spPr/>
        <p:txBody>
          <a:bodyPr/>
          <a:lstStyle>
            <a:lvl1pPr>
              <a:defRPr/>
            </a:lvl1pPr>
          </a:lstStyle>
          <a:p>
            <a:fld id="{4DAA9318-C1CF-4CD1-A132-3519CDA566B7}" type="slidenum">
              <a:rPr lang="en-GB"/>
              <a:pPr/>
              <a:t>‹Nº›</a:t>
            </a:fld>
            <a:endParaRPr lang="en-GB"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GB"/>
          </a:p>
        </p:txBody>
      </p:sp>
      <p:sp>
        <p:nvSpPr>
          <p:cNvPr id="6" name="5 Marcador de pie de página"/>
          <p:cNvSpPr>
            <a:spLocks noGrp="1"/>
          </p:cNvSpPr>
          <p:nvPr>
            <p:ph type="ftr" sz="quarter" idx="11"/>
          </p:nvPr>
        </p:nvSpPr>
        <p:spPr/>
        <p:txBody>
          <a:bodyPr/>
          <a:lstStyle>
            <a:lvl1pPr>
              <a:defRPr/>
            </a:lvl1pPr>
          </a:lstStyle>
          <a:p>
            <a:endParaRPr lang="en-GB"/>
          </a:p>
        </p:txBody>
      </p:sp>
      <p:sp>
        <p:nvSpPr>
          <p:cNvPr id="7" name="6 Marcador de número de diapositiva"/>
          <p:cNvSpPr>
            <a:spLocks noGrp="1"/>
          </p:cNvSpPr>
          <p:nvPr>
            <p:ph type="sldNum" sz="quarter" idx="12"/>
          </p:nvPr>
        </p:nvSpPr>
        <p:spPr/>
        <p:txBody>
          <a:bodyPr/>
          <a:lstStyle>
            <a:lvl1pPr>
              <a:defRPr/>
            </a:lvl1pPr>
          </a:lstStyle>
          <a:p>
            <a:fld id="{36E7477B-D48A-4283-B153-82CF79F9DB7A}" type="slidenum">
              <a:rPr lang="en-GB"/>
              <a:pPr/>
              <a:t>‹Nº›</a:t>
            </a:fld>
            <a:endParaRPr lang="en-GB"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9"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2"/>
                </a:solidFill>
              </a:defRPr>
            </a:lvl1pPr>
          </a:lstStyle>
          <a:p>
            <a:endParaRPr lang="en-GB"/>
          </a:p>
        </p:txBody>
      </p:sp>
      <p:sp>
        <p:nvSpPr>
          <p:cNvPr id="3080"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endParaRPr lang="en-GB"/>
          </a:p>
        </p:txBody>
      </p:sp>
      <p:grpSp>
        <p:nvGrpSpPr>
          <p:cNvPr id="3129" name="Group 57"/>
          <p:cNvGrpSpPr>
            <a:grpSpLocks/>
          </p:cNvGrpSpPr>
          <p:nvPr userDrawn="1"/>
        </p:nvGrpSpPr>
        <p:grpSpPr bwMode="auto">
          <a:xfrm>
            <a:off x="0" y="0"/>
            <a:ext cx="9144000" cy="6858000"/>
            <a:chOff x="0" y="0"/>
            <a:chExt cx="5760" cy="4320"/>
          </a:xfrm>
        </p:grpSpPr>
        <p:sp>
          <p:nvSpPr>
            <p:cNvPr id="3074" name="Rectangle 2"/>
            <p:cNvSpPr>
              <a:spLocks noChangeArrowheads="1"/>
            </p:cNvSpPr>
            <p:nvPr userDrawn="1"/>
          </p:nvSpPr>
          <p:spPr bwMode="hidden">
            <a:xfrm>
              <a:off x="96" y="0"/>
              <a:ext cx="91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kumimoji="1" lang="es-ES_tradnl"/>
            </a:p>
          </p:txBody>
        </p:sp>
        <p:sp>
          <p:nvSpPr>
            <p:cNvPr id="3075" name="Rectangle 3"/>
            <p:cNvSpPr>
              <a:spLocks noChangeArrowheads="1"/>
            </p:cNvSpPr>
            <p:nvPr/>
          </p:nvSpPr>
          <p:spPr bwMode="hidden">
            <a:xfrm>
              <a:off x="1056" y="0"/>
              <a:ext cx="4704" cy="76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endParaRPr kumimoji="1" lang="es-ES_tradnl"/>
            </a:p>
          </p:txBody>
        </p:sp>
        <p:sp>
          <p:nvSpPr>
            <p:cNvPr id="3076" name="Rectangle 4" descr="Stationery"/>
            <p:cNvSpPr>
              <a:spLocks noChangeArrowheads="1"/>
            </p:cNvSpPr>
            <p:nvPr/>
          </p:nvSpPr>
          <p:spPr bwMode="auto">
            <a:xfrm>
              <a:off x="288" y="0"/>
              <a:ext cx="768" cy="480"/>
            </a:xfrm>
            <a:prstGeom prst="rect">
              <a:avLst/>
            </a:prstGeom>
            <a:blipFill dpi="0" rotWithShape="0">
              <a:blip r:embed="rId13"/>
              <a:srcRect/>
              <a:tile tx="0" ty="0" sx="100000" sy="100000" flip="none" algn="tl"/>
            </a:blipFill>
            <a:ln w="9525">
              <a:noFill/>
              <a:miter lim="800000"/>
              <a:headEnd/>
              <a:tailEnd/>
            </a:ln>
            <a:effectLst/>
          </p:spPr>
          <p:txBody>
            <a:bodyPr wrap="none" anchor="ctr"/>
            <a:lstStyle/>
            <a:p>
              <a:endParaRPr kumimoji="1" lang="es-ES_tradnl"/>
            </a:p>
          </p:txBody>
        </p:sp>
        <p:sp>
          <p:nvSpPr>
            <p:cNvPr id="3077" name="Rectangle 5" descr="Stationery"/>
            <p:cNvSpPr>
              <a:spLocks noChangeArrowheads="1"/>
            </p:cNvSpPr>
            <p:nvPr/>
          </p:nvSpPr>
          <p:spPr bwMode="auto">
            <a:xfrm>
              <a:off x="0" y="0"/>
              <a:ext cx="288" cy="4320"/>
            </a:xfrm>
            <a:prstGeom prst="rect">
              <a:avLst/>
            </a:prstGeom>
            <a:blipFill dpi="0" rotWithShape="0">
              <a:blip r:embed="rId13"/>
              <a:srcRect/>
              <a:tile tx="0" ty="0" sx="100000" sy="100000" flip="none" algn="tl"/>
            </a:blipFill>
            <a:ln w="9525">
              <a:noFill/>
              <a:miter lim="800000"/>
              <a:headEnd/>
              <a:tailEnd/>
            </a:ln>
            <a:effectLst/>
          </p:spPr>
          <p:txBody>
            <a:bodyPr wrap="none" anchor="ctr"/>
            <a:lstStyle/>
            <a:p>
              <a:endParaRPr kumimoji="1" lang="es-ES_tradnl"/>
            </a:p>
          </p:txBody>
        </p:sp>
        <p:sp>
          <p:nvSpPr>
            <p:cNvPr id="3082" name="Rectangle 10"/>
            <p:cNvSpPr>
              <a:spLocks noChangeArrowheads="1"/>
            </p:cNvSpPr>
            <p:nvPr/>
          </p:nvSpPr>
          <p:spPr bwMode="auto">
            <a:xfrm>
              <a:off x="192" y="288"/>
              <a:ext cx="1584" cy="192"/>
            </a:xfrm>
            <a:prstGeom prst="rect">
              <a:avLst/>
            </a:prstGeom>
            <a:solidFill>
              <a:schemeClr val="accent2">
                <a:alpha val="50000"/>
              </a:schemeClr>
            </a:solidFill>
            <a:ln w="9525">
              <a:noFill/>
              <a:miter lim="800000"/>
              <a:headEnd/>
              <a:tailEnd/>
            </a:ln>
            <a:effectLst/>
          </p:spPr>
          <p:txBody>
            <a:bodyPr wrap="none" anchor="ctr"/>
            <a:lstStyle/>
            <a:p>
              <a:endParaRPr kumimoji="1" lang="es-ES_tradnl"/>
            </a:p>
          </p:txBody>
        </p:sp>
      </p:grpSp>
      <p:sp>
        <p:nvSpPr>
          <p:cNvPr id="3083" name="Rectangle 11"/>
          <p:cNvSpPr>
            <a:spLocks noGrp="1" noChangeArrowheads="1"/>
          </p:cNvSpPr>
          <p:nvPr>
            <p:ph type="sldNum" sz="quarter" idx="4"/>
          </p:nvPr>
        </p:nvSpPr>
        <p:spPr bwMode="auto">
          <a:xfrm>
            <a:off x="6477000" y="64008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fld id="{EF157EA1-AADC-4C3B-AEF1-0041B97AFEBE}" type="slidenum">
              <a:rPr lang="en-GB"/>
              <a:pPr/>
              <a:t>‹Nº›</a:t>
            </a:fld>
            <a:endParaRPr lang="en-GB" sz="1400"/>
          </a:p>
        </p:txBody>
      </p:sp>
      <p:sp>
        <p:nvSpPr>
          <p:cNvPr id="3084"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26" name="AutoShape 54" descr="UZlineaola"/>
          <p:cNvSpPr>
            <a:spLocks noChangeAspect="1" noChangeArrowheads="1"/>
          </p:cNvSpPr>
          <p:nvPr userDrawn="1"/>
        </p:nvSpPr>
        <p:spPr bwMode="auto">
          <a:xfrm>
            <a:off x="168275" y="2857500"/>
            <a:ext cx="5726113" cy="811213"/>
          </a:xfrm>
          <a:prstGeom prst="rect">
            <a:avLst/>
          </a:prstGeom>
          <a:noFill/>
        </p:spPr>
        <p:txBody>
          <a:bodyPr/>
          <a:lstStyle/>
          <a:p>
            <a:endParaRPr lang="es-ES_tradnl"/>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hyperlink" Target="http://luna1.cps.unizar.es:8080/misServlets/RLinda.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luna1.cps.unizar.es:8080/axis/services/RLindaWS?wsd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bubu.cps.unizar.es:8080/CoordinationServl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ubu.cps.unizar.es:8080/CoordinationServle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3.org/TR/ws-arch/wsa.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ebservices.amazon.com/onca/xml?Service=AWSECommerceService&amp;AWSAccessKeyId=1JFWX63WKHTWX34G4KG2&amp;Operation=ItemSearch&amp;Keywords=Aragon&amp;SearchIndex=Book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file:///C:\Documents%20and%20Settings\ba&#241;ares\Escritorio\sample-bignum-server.x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luna1.cps.unizar.es:8080/axis/RLinda.jws?wsd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bubu.cps.unizar.es:/CoordinationServlet"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bubu.cps.unizar.es:/CoordinationServlet"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bubu.cps.unizar.es:/CoordinationServlet" TargetMode="Externa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6" name="Rectangle 4"/>
          <p:cNvSpPr>
            <a:spLocks noGrp="1" noChangeArrowheads="1"/>
          </p:cNvSpPr>
          <p:nvPr>
            <p:ph type="ctrTitle"/>
          </p:nvPr>
        </p:nvSpPr>
        <p:spPr/>
        <p:txBody>
          <a:bodyPr/>
          <a:lstStyle/>
          <a:p>
            <a:r>
              <a:rPr lang="es-ES" dirty="0" smtClean="0"/>
              <a:t>Práctica 3 Linda/</a:t>
            </a:r>
            <a:r>
              <a:rPr lang="es-ES" dirty="0" err="1" smtClean="0"/>
              <a:t>Jess</a:t>
            </a:r>
            <a:endParaRPr lang="es-ES" dirty="0"/>
          </a:p>
        </p:txBody>
      </p:sp>
      <p:sp>
        <p:nvSpPr>
          <p:cNvPr id="300037" name="Rectangle 5"/>
          <p:cNvSpPr>
            <a:spLocks noGrp="1" noChangeArrowheads="1"/>
          </p:cNvSpPr>
          <p:nvPr>
            <p:ph type="subTitle" idx="1"/>
          </p:nvPr>
        </p:nvSpPr>
        <p:spPr/>
        <p:txBody>
          <a:bodyPr/>
          <a:lstStyle/>
          <a:p>
            <a:r>
              <a:rPr lang="es-ES" dirty="0"/>
              <a:t>ISBC</a:t>
            </a:r>
          </a:p>
          <a:p>
            <a:r>
              <a:rPr lang="es-ES" dirty="0"/>
              <a:t> </a:t>
            </a:r>
            <a:r>
              <a:rPr lang="es-ES" dirty="0" smtClean="0"/>
              <a:t>24/11/2008</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AutoShape 2"/>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56003" name="WordArt 3"/>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56005" name="Rectangle 5"/>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Inserting another philosopher</a:t>
            </a:r>
            <a:endParaRPr lang="es-ES" sz="2400"/>
          </a:p>
        </p:txBody>
      </p:sp>
      <p:sp>
        <p:nvSpPr>
          <p:cNvPr id="256006" name="Text Box 6"/>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56007" name="Text Box 7"/>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56008" name="Picture 8"/>
          <p:cNvPicPr>
            <a:picLocks noChangeAspect="1" noChangeArrowheads="1"/>
          </p:cNvPicPr>
          <p:nvPr/>
        </p:nvPicPr>
        <p:blipFill>
          <a:blip r:embed="rId3"/>
          <a:srcRect/>
          <a:stretch>
            <a:fillRect/>
          </a:stretch>
        </p:blipFill>
        <p:spPr bwMode="auto">
          <a:xfrm>
            <a:off x="533400" y="1524000"/>
            <a:ext cx="776288" cy="965200"/>
          </a:xfrm>
          <a:prstGeom prst="rect">
            <a:avLst/>
          </a:prstGeom>
          <a:noFill/>
          <a:ln w="9525">
            <a:noFill/>
            <a:miter lim="800000"/>
            <a:headEnd/>
            <a:tailEnd/>
          </a:ln>
          <a:effectLst/>
        </p:spPr>
      </p:pic>
      <p:sp>
        <p:nvSpPr>
          <p:cNvPr id="256009" name="Rectangle 9"/>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56010" name="Rectangle 10"/>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pic>
        <p:nvPicPr>
          <p:cNvPr id="256011" name="Picture 11"/>
          <p:cNvPicPr>
            <a:picLocks noChangeAspect="1" noChangeArrowheads="1"/>
          </p:cNvPicPr>
          <p:nvPr/>
        </p:nvPicPr>
        <p:blipFill>
          <a:blip r:embed="rId4"/>
          <a:srcRect/>
          <a:stretch>
            <a:fillRect/>
          </a:stretch>
        </p:blipFill>
        <p:spPr bwMode="auto">
          <a:xfrm>
            <a:off x="533400" y="5257800"/>
            <a:ext cx="1073150" cy="928688"/>
          </a:xfrm>
          <a:prstGeom prst="rect">
            <a:avLst/>
          </a:prstGeom>
          <a:noFill/>
          <a:ln w="9525">
            <a:noFill/>
            <a:miter lim="800000"/>
            <a:headEnd/>
            <a:tailEnd/>
          </a:ln>
          <a:effectLst/>
        </p:spPr>
      </p:pic>
      <p:sp>
        <p:nvSpPr>
          <p:cNvPr id="256012" name="Rectangle 12"/>
          <p:cNvSpPr>
            <a:spLocks noChangeArrowheads="1"/>
          </p:cNvSpPr>
          <p:nvPr/>
        </p:nvSpPr>
        <p:spPr bwMode="auto">
          <a:xfrm>
            <a:off x="609600" y="6262688"/>
            <a:ext cx="857250" cy="366712"/>
          </a:xfrm>
          <a:prstGeom prst="rect">
            <a:avLst/>
          </a:prstGeom>
          <a:noFill/>
          <a:ln w="25400">
            <a:noFill/>
            <a:miter lim="800000"/>
            <a:headEnd/>
            <a:tailEnd/>
          </a:ln>
          <a:effectLst/>
        </p:spPr>
        <p:txBody>
          <a:bodyPr wrap="none">
            <a:spAutoFit/>
          </a:bodyPr>
          <a:lstStyle/>
          <a:p>
            <a:r>
              <a:rPr lang="es-ES_tradnl" sz="1800" b="1">
                <a:solidFill>
                  <a:srgbClr val="9F1405"/>
                </a:solidFill>
              </a:rPr>
              <a:t>Seneca</a:t>
            </a:r>
          </a:p>
        </p:txBody>
      </p:sp>
      <p:sp>
        <p:nvSpPr>
          <p:cNvPr id="256013" name="Rectangle 13"/>
          <p:cNvSpPr>
            <a:spLocks noChangeArrowheads="1"/>
          </p:cNvSpPr>
          <p:nvPr/>
        </p:nvSpPr>
        <p:spPr bwMode="auto">
          <a:xfrm>
            <a:off x="1143000" y="60198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pic>
        <p:nvPicPr>
          <p:cNvPr id="256014" name="Picture 14"/>
          <p:cNvPicPr>
            <a:picLocks noChangeAspect="1" noChangeArrowheads="1"/>
          </p:cNvPicPr>
          <p:nvPr/>
        </p:nvPicPr>
        <p:blipFill>
          <a:blip r:embed="rId5"/>
          <a:srcRect/>
          <a:stretch>
            <a:fillRect/>
          </a:stretch>
        </p:blipFill>
        <p:spPr bwMode="auto">
          <a:xfrm>
            <a:off x="3429000" y="2733675"/>
            <a:ext cx="2000250" cy="1990725"/>
          </a:xfrm>
          <a:prstGeom prst="rect">
            <a:avLst/>
          </a:prstGeom>
          <a:noFill/>
          <a:ln w="25400">
            <a:noFill/>
            <a:miter lim="800000"/>
            <a:headEnd/>
            <a:tailEnd/>
          </a:ln>
          <a:effectLst/>
        </p:spPr>
      </p:pic>
      <p:sp>
        <p:nvSpPr>
          <p:cNvPr id="256015" name="Rectangle 15"/>
          <p:cNvSpPr>
            <a:spLocks noChangeArrowheads="1"/>
          </p:cNvSpPr>
          <p:nvPr/>
        </p:nvSpPr>
        <p:spPr bwMode="auto">
          <a:xfrm>
            <a:off x="4648200" y="6019800"/>
            <a:ext cx="4495800" cy="366713"/>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 Right= </a:t>
            </a:r>
            <a:r>
              <a:rPr lang="en-GB" sz="1800" b="1">
                <a:solidFill>
                  <a:srgbClr val="0066FF"/>
                </a:solidFill>
              </a:rPr>
              <a:t>Seneca</a:t>
            </a:r>
            <a:r>
              <a:rPr lang="en-GB" sz="1800" b="1">
                <a:solidFill>
                  <a:srgbClr val="FF0000"/>
                </a:solidFill>
              </a:rPr>
              <a:t>]</a:t>
            </a:r>
          </a:p>
        </p:txBody>
      </p:sp>
      <p:sp>
        <p:nvSpPr>
          <p:cNvPr id="256016" name="Rectangle 16"/>
          <p:cNvSpPr>
            <a:spLocks noChangeArrowheads="1"/>
          </p:cNvSpPr>
          <p:nvPr/>
        </p:nvSpPr>
        <p:spPr bwMode="auto">
          <a:xfrm>
            <a:off x="4648200" y="6477000"/>
            <a:ext cx="4495800" cy="366713"/>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Seneca</a:t>
            </a:r>
            <a:r>
              <a:rPr lang="en-GB" sz="1800" b="1">
                <a:solidFill>
                  <a:srgbClr val="FF0000"/>
                </a:solidFill>
              </a:rPr>
              <a:t>, Right= </a:t>
            </a:r>
            <a:r>
              <a:rPr lang="en-GB" sz="1800" b="1">
                <a:solidFill>
                  <a:srgbClr val="0066FF"/>
                </a:solidFill>
              </a:rPr>
              <a:t>Avempace</a:t>
            </a:r>
            <a:r>
              <a:rPr lang="en-GB" sz="1800" b="1">
                <a:solidFill>
                  <a:srgbClr val="FF0000"/>
                </a:solidFill>
              </a:rPr>
              <a:t>]</a:t>
            </a:r>
          </a:p>
        </p:txBody>
      </p:sp>
      <p:sp>
        <p:nvSpPr>
          <p:cNvPr id="256017" name="AutoShape 17"/>
          <p:cNvSpPr>
            <a:spLocks noChangeArrowheads="1"/>
          </p:cNvSpPr>
          <p:nvPr/>
        </p:nvSpPr>
        <p:spPr bwMode="auto">
          <a:xfrm>
            <a:off x="3886200" y="6172200"/>
            <a:ext cx="990600" cy="457200"/>
          </a:xfrm>
          <a:prstGeom prst="rightArrow">
            <a:avLst>
              <a:gd name="adj1" fmla="val 50000"/>
              <a:gd name="adj2" fmla="val 54167"/>
            </a:avLst>
          </a:prstGeom>
          <a:solidFill>
            <a:srgbClr val="003300"/>
          </a:solidFill>
          <a:ln w="25400">
            <a:solidFill>
              <a:schemeClr val="tx1"/>
            </a:solidFill>
            <a:miter lim="800000"/>
            <a:headEnd/>
            <a:tailEnd/>
          </a:ln>
          <a:effectLst/>
        </p:spPr>
        <p:txBody>
          <a:bodyPr wrap="none" anchor="ctr"/>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56007"/>
                                        </p:tgtEl>
                                        <p:attrNameLst>
                                          <p:attrName>style.visibility</p:attrName>
                                        </p:attrNameLst>
                                      </p:cBhvr>
                                      <p:to>
                                        <p:strVal val="visible"/>
                                      </p:to>
                                    </p:set>
                                    <p:anim calcmode="lin" valueType="num">
                                      <p:cBhvr additive="base">
                                        <p:cTn id="7" dur="500" fill="hold"/>
                                        <p:tgtEl>
                                          <p:spTgt spid="256007"/>
                                        </p:tgtEl>
                                        <p:attrNameLst>
                                          <p:attrName>ppt_x</p:attrName>
                                        </p:attrNameLst>
                                      </p:cBhvr>
                                      <p:tavLst>
                                        <p:tav tm="0">
                                          <p:val>
                                            <p:strVal val="0-#ppt_w/2"/>
                                          </p:val>
                                        </p:tav>
                                        <p:tav tm="100000">
                                          <p:val>
                                            <p:strVal val="#ppt_x"/>
                                          </p:val>
                                        </p:tav>
                                      </p:tavLst>
                                    </p:anim>
                                    <p:anim calcmode="lin" valueType="num">
                                      <p:cBhvr additive="base">
                                        <p:cTn id="8" dur="500" fill="hold"/>
                                        <p:tgtEl>
                                          <p:spTgt spid="2560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56006"/>
                                        </p:tgtEl>
                                        <p:attrNameLst>
                                          <p:attrName>style.visibility</p:attrName>
                                        </p:attrNameLst>
                                      </p:cBhvr>
                                      <p:to>
                                        <p:strVal val="visible"/>
                                      </p:to>
                                    </p:set>
                                    <p:anim calcmode="lin" valueType="num">
                                      <p:cBhvr additive="base">
                                        <p:cTn id="13" dur="500" fill="hold"/>
                                        <p:tgtEl>
                                          <p:spTgt spid="256006"/>
                                        </p:tgtEl>
                                        <p:attrNameLst>
                                          <p:attrName>ppt_x</p:attrName>
                                        </p:attrNameLst>
                                      </p:cBhvr>
                                      <p:tavLst>
                                        <p:tav tm="0">
                                          <p:val>
                                            <p:strVal val="0-#ppt_w/2"/>
                                          </p:val>
                                        </p:tav>
                                        <p:tav tm="100000">
                                          <p:val>
                                            <p:strVal val="#ppt_x"/>
                                          </p:val>
                                        </p:tav>
                                      </p:tavLst>
                                    </p:anim>
                                    <p:anim calcmode="lin" valueType="num">
                                      <p:cBhvr additive="base">
                                        <p:cTn id="14" dur="500" fill="hold"/>
                                        <p:tgtEl>
                                          <p:spTgt spid="2560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autoUpdateAnimBg="0"/>
      <p:bldP spid="2560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AutoShape 2"/>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58051" name="WordArt 3"/>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58053" name="Rectangle 5"/>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Inserting another philosopher</a:t>
            </a:r>
            <a:endParaRPr lang="es-ES" sz="2400"/>
          </a:p>
        </p:txBody>
      </p:sp>
      <p:sp>
        <p:nvSpPr>
          <p:cNvPr id="258054" name="Text Box 6"/>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58055" name="Text Box 7"/>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58056" name="Picture 8"/>
          <p:cNvPicPr>
            <a:picLocks noChangeAspect="1" noChangeArrowheads="1"/>
          </p:cNvPicPr>
          <p:nvPr/>
        </p:nvPicPr>
        <p:blipFill>
          <a:blip r:embed="rId3"/>
          <a:srcRect/>
          <a:stretch>
            <a:fillRect/>
          </a:stretch>
        </p:blipFill>
        <p:spPr bwMode="auto">
          <a:xfrm>
            <a:off x="533400" y="1524000"/>
            <a:ext cx="776288" cy="965200"/>
          </a:xfrm>
          <a:prstGeom prst="rect">
            <a:avLst/>
          </a:prstGeom>
          <a:noFill/>
          <a:ln w="9525">
            <a:noFill/>
            <a:miter lim="800000"/>
            <a:headEnd/>
            <a:tailEnd/>
          </a:ln>
          <a:effectLst/>
        </p:spPr>
      </p:pic>
      <p:sp>
        <p:nvSpPr>
          <p:cNvPr id="258057" name="Rectangle 9"/>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58058" name="Rectangle 10"/>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pic>
        <p:nvPicPr>
          <p:cNvPr id="258059" name="Picture 11"/>
          <p:cNvPicPr>
            <a:picLocks noChangeAspect="1" noChangeArrowheads="1"/>
          </p:cNvPicPr>
          <p:nvPr/>
        </p:nvPicPr>
        <p:blipFill>
          <a:blip r:embed="rId4"/>
          <a:srcRect/>
          <a:stretch>
            <a:fillRect/>
          </a:stretch>
        </p:blipFill>
        <p:spPr bwMode="auto">
          <a:xfrm>
            <a:off x="533400" y="5257800"/>
            <a:ext cx="1073150" cy="928688"/>
          </a:xfrm>
          <a:prstGeom prst="rect">
            <a:avLst/>
          </a:prstGeom>
          <a:noFill/>
          <a:ln w="9525">
            <a:noFill/>
            <a:miter lim="800000"/>
            <a:headEnd/>
            <a:tailEnd/>
          </a:ln>
          <a:effectLst/>
        </p:spPr>
      </p:pic>
      <p:sp>
        <p:nvSpPr>
          <p:cNvPr id="258060" name="Rectangle 12"/>
          <p:cNvSpPr>
            <a:spLocks noChangeArrowheads="1"/>
          </p:cNvSpPr>
          <p:nvPr/>
        </p:nvSpPr>
        <p:spPr bwMode="auto">
          <a:xfrm>
            <a:off x="609600" y="6262688"/>
            <a:ext cx="857250" cy="366712"/>
          </a:xfrm>
          <a:prstGeom prst="rect">
            <a:avLst/>
          </a:prstGeom>
          <a:noFill/>
          <a:ln w="25400">
            <a:noFill/>
            <a:miter lim="800000"/>
            <a:headEnd/>
            <a:tailEnd/>
          </a:ln>
          <a:effectLst/>
        </p:spPr>
        <p:txBody>
          <a:bodyPr wrap="none">
            <a:spAutoFit/>
          </a:bodyPr>
          <a:lstStyle/>
          <a:p>
            <a:r>
              <a:rPr lang="es-ES_tradnl" sz="1800" b="1">
                <a:solidFill>
                  <a:srgbClr val="9F1405"/>
                </a:solidFill>
              </a:rPr>
              <a:t>Seneca</a:t>
            </a:r>
          </a:p>
        </p:txBody>
      </p:sp>
      <p:sp>
        <p:nvSpPr>
          <p:cNvPr id="258061" name="Rectangle 13"/>
          <p:cNvSpPr>
            <a:spLocks noChangeArrowheads="1"/>
          </p:cNvSpPr>
          <p:nvPr/>
        </p:nvSpPr>
        <p:spPr bwMode="auto">
          <a:xfrm>
            <a:off x="3352800" y="49530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Seneca</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pic>
        <p:nvPicPr>
          <p:cNvPr id="258062" name="Picture 14"/>
          <p:cNvPicPr>
            <a:picLocks noChangeAspect="1" noChangeArrowheads="1"/>
          </p:cNvPicPr>
          <p:nvPr/>
        </p:nvPicPr>
        <p:blipFill>
          <a:blip r:embed="rId5"/>
          <a:srcRect/>
          <a:stretch>
            <a:fillRect/>
          </a:stretch>
        </p:blipFill>
        <p:spPr bwMode="auto">
          <a:xfrm>
            <a:off x="3429000" y="2733675"/>
            <a:ext cx="2000250" cy="1990725"/>
          </a:xfrm>
          <a:prstGeom prst="rect">
            <a:avLst/>
          </a:prstGeom>
          <a:noFill/>
          <a:ln w="25400">
            <a:noFill/>
            <a:miter lim="800000"/>
            <a:headEnd/>
            <a:tailEnd/>
          </a:ln>
          <a:effectLst/>
        </p:spPr>
      </p:pic>
      <p:sp>
        <p:nvSpPr>
          <p:cNvPr id="258063" name="Text Box 15"/>
          <p:cNvSpPr txBox="1">
            <a:spLocks noChangeArrowheads="1"/>
          </p:cNvSpPr>
          <p:nvPr/>
        </p:nvSpPr>
        <p:spPr bwMode="auto">
          <a:xfrm>
            <a:off x="1600200" y="4572000"/>
            <a:ext cx="990600" cy="336550"/>
          </a:xfrm>
          <a:prstGeom prst="rect">
            <a:avLst/>
          </a:prstGeom>
          <a:noFill/>
          <a:ln w="25400">
            <a:noFill/>
            <a:miter lim="800000"/>
            <a:headEnd/>
            <a:tailEnd/>
          </a:ln>
          <a:effectLst/>
        </p:spPr>
        <p:txBody>
          <a:bodyPr>
            <a:spAutoFit/>
          </a:bodyPr>
          <a:lstStyle/>
          <a:p>
            <a:r>
              <a:rPr lang="es-ES_tradnl" sz="1600" b="1">
                <a:solidFill>
                  <a:srgbClr val="000000"/>
                </a:solidFill>
              </a:rPr>
              <a:t>write</a:t>
            </a:r>
            <a:endParaRPr lang="es-ES" sz="1800" b="1">
              <a:solidFill>
                <a:srgbClr val="000000"/>
              </a:solidFill>
            </a:endParaRPr>
          </a:p>
        </p:txBody>
      </p:sp>
      <p:sp>
        <p:nvSpPr>
          <p:cNvPr id="258064" name="Line 16"/>
          <p:cNvSpPr>
            <a:spLocks noChangeShapeType="1"/>
          </p:cNvSpPr>
          <p:nvPr/>
        </p:nvSpPr>
        <p:spPr bwMode="auto">
          <a:xfrm flipV="1">
            <a:off x="1524000" y="4724400"/>
            <a:ext cx="1828800" cy="609600"/>
          </a:xfrm>
          <a:prstGeom prst="line">
            <a:avLst/>
          </a:prstGeom>
          <a:noFill/>
          <a:ln w="12700">
            <a:solidFill>
              <a:schemeClr val="tx1"/>
            </a:solidFill>
            <a:round/>
            <a:headEnd/>
            <a:tailEnd type="triangle" w="med" len="med"/>
          </a:ln>
          <a:effectLst/>
        </p:spPr>
        <p:txBody>
          <a:bodyPr/>
          <a:lstStyle/>
          <a:p>
            <a:endParaRPr lang="es-ES_tradnl"/>
          </a:p>
        </p:txBody>
      </p:sp>
      <p:sp>
        <p:nvSpPr>
          <p:cNvPr id="258065" name="Line 17"/>
          <p:cNvSpPr>
            <a:spLocks noChangeShapeType="1"/>
          </p:cNvSpPr>
          <p:nvPr/>
        </p:nvSpPr>
        <p:spPr bwMode="auto">
          <a:xfrm flipV="1">
            <a:off x="1676400" y="5257800"/>
            <a:ext cx="1828800" cy="609600"/>
          </a:xfrm>
          <a:prstGeom prst="line">
            <a:avLst/>
          </a:prstGeom>
          <a:noFill/>
          <a:ln w="12700">
            <a:solidFill>
              <a:schemeClr val="tx1"/>
            </a:solidFill>
            <a:round/>
            <a:headEnd/>
            <a:tailEnd type="triangle" w="med" len="med"/>
          </a:ln>
          <a:effectLst/>
        </p:spPr>
        <p:txBody>
          <a:bodyPr/>
          <a:lstStyle/>
          <a:p>
            <a:endParaRPr lang="es-ES_tradnl"/>
          </a:p>
        </p:txBody>
      </p:sp>
      <p:sp>
        <p:nvSpPr>
          <p:cNvPr id="258066" name="Text Box 18"/>
          <p:cNvSpPr txBox="1">
            <a:spLocks noChangeArrowheads="1"/>
          </p:cNvSpPr>
          <p:nvPr/>
        </p:nvSpPr>
        <p:spPr bwMode="auto">
          <a:xfrm>
            <a:off x="1828800" y="5257800"/>
            <a:ext cx="990600" cy="336550"/>
          </a:xfrm>
          <a:prstGeom prst="rect">
            <a:avLst/>
          </a:prstGeom>
          <a:noFill/>
          <a:ln w="25400">
            <a:noFill/>
            <a:miter lim="800000"/>
            <a:headEnd/>
            <a:tailEnd/>
          </a:ln>
          <a:effectLst/>
        </p:spPr>
        <p:txBody>
          <a:bodyPr>
            <a:spAutoFit/>
          </a:bodyPr>
          <a:lstStyle/>
          <a:p>
            <a:r>
              <a:rPr lang="es-ES_tradnl" sz="1600" b="1">
                <a:solidFill>
                  <a:srgbClr val="000000"/>
                </a:solidFill>
              </a:rPr>
              <a:t>write</a:t>
            </a:r>
            <a:endParaRPr lang="es-ES" sz="1800" b="1">
              <a:solidFill>
                <a:srgbClr val="000000"/>
              </a:solidFill>
            </a:endParaRPr>
          </a:p>
        </p:txBody>
      </p:sp>
      <p:sp>
        <p:nvSpPr>
          <p:cNvPr id="258067" name="Rectangle 19"/>
          <p:cNvSpPr>
            <a:spLocks noChangeArrowheads="1"/>
          </p:cNvSpPr>
          <p:nvPr/>
        </p:nvSpPr>
        <p:spPr bwMode="auto">
          <a:xfrm>
            <a:off x="1219200" y="38100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a:t>
            </a:r>
          </a:p>
          <a:p>
            <a:r>
              <a:rPr lang="en-GB" sz="1800" b="1">
                <a:solidFill>
                  <a:srgbClr val="FF0000"/>
                </a:solidFill>
              </a:rPr>
              <a:t>      Right= </a:t>
            </a:r>
            <a:r>
              <a:rPr lang="en-GB" sz="1800" b="1">
                <a:solidFill>
                  <a:srgbClr val="0066FF"/>
                </a:solidFill>
              </a:rPr>
              <a:t>Seneca</a:t>
            </a:r>
            <a:r>
              <a:rPr lang="en-GB" sz="18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58055"/>
                                        </p:tgtEl>
                                        <p:attrNameLst>
                                          <p:attrName>style.visibility</p:attrName>
                                        </p:attrNameLst>
                                      </p:cBhvr>
                                      <p:to>
                                        <p:strVal val="visible"/>
                                      </p:to>
                                    </p:set>
                                    <p:anim calcmode="lin" valueType="num">
                                      <p:cBhvr additive="base">
                                        <p:cTn id="7" dur="500" fill="hold"/>
                                        <p:tgtEl>
                                          <p:spTgt spid="258055"/>
                                        </p:tgtEl>
                                        <p:attrNameLst>
                                          <p:attrName>ppt_x</p:attrName>
                                        </p:attrNameLst>
                                      </p:cBhvr>
                                      <p:tavLst>
                                        <p:tav tm="0">
                                          <p:val>
                                            <p:strVal val="0-#ppt_w/2"/>
                                          </p:val>
                                        </p:tav>
                                        <p:tav tm="100000">
                                          <p:val>
                                            <p:strVal val="#ppt_x"/>
                                          </p:val>
                                        </p:tav>
                                      </p:tavLst>
                                    </p:anim>
                                    <p:anim calcmode="lin" valueType="num">
                                      <p:cBhvr additive="base">
                                        <p:cTn id="8" dur="500" fill="hold"/>
                                        <p:tgtEl>
                                          <p:spTgt spid="2580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58054"/>
                                        </p:tgtEl>
                                        <p:attrNameLst>
                                          <p:attrName>style.visibility</p:attrName>
                                        </p:attrNameLst>
                                      </p:cBhvr>
                                      <p:to>
                                        <p:strVal val="visible"/>
                                      </p:to>
                                    </p:set>
                                    <p:anim calcmode="lin" valueType="num">
                                      <p:cBhvr additive="base">
                                        <p:cTn id="13" dur="500" fill="hold"/>
                                        <p:tgtEl>
                                          <p:spTgt spid="258054"/>
                                        </p:tgtEl>
                                        <p:attrNameLst>
                                          <p:attrName>ppt_x</p:attrName>
                                        </p:attrNameLst>
                                      </p:cBhvr>
                                      <p:tavLst>
                                        <p:tav tm="0">
                                          <p:val>
                                            <p:strVal val="0-#ppt_w/2"/>
                                          </p:val>
                                        </p:tav>
                                        <p:tav tm="100000">
                                          <p:val>
                                            <p:strVal val="#ppt_x"/>
                                          </p:val>
                                        </p:tav>
                                      </p:tavLst>
                                    </p:anim>
                                    <p:anim calcmode="lin" valueType="num">
                                      <p:cBhvr additive="base">
                                        <p:cTn id="14" dur="500" fill="hold"/>
                                        <p:tgtEl>
                                          <p:spTgt spid="258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4" grpId="0" autoUpdateAnimBg="0"/>
      <p:bldP spid="25805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AutoShape 1026"/>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60099" name="WordArt 1027"/>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60101" name="Rectangle 1029"/>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Inserting another philosopher</a:t>
            </a:r>
            <a:endParaRPr lang="es-ES" sz="2400"/>
          </a:p>
        </p:txBody>
      </p:sp>
      <p:sp>
        <p:nvSpPr>
          <p:cNvPr id="260102" name="Text Box 1030"/>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60103" name="Text Box 1031"/>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60104" name="Picture 1032"/>
          <p:cNvPicPr>
            <a:picLocks noChangeAspect="1" noChangeArrowheads="1"/>
          </p:cNvPicPr>
          <p:nvPr/>
        </p:nvPicPr>
        <p:blipFill>
          <a:blip r:embed="rId3"/>
          <a:srcRect/>
          <a:stretch>
            <a:fillRect/>
          </a:stretch>
        </p:blipFill>
        <p:spPr bwMode="auto">
          <a:xfrm>
            <a:off x="533400" y="1524000"/>
            <a:ext cx="776288" cy="965200"/>
          </a:xfrm>
          <a:prstGeom prst="rect">
            <a:avLst/>
          </a:prstGeom>
          <a:noFill/>
          <a:ln w="9525">
            <a:noFill/>
            <a:miter lim="800000"/>
            <a:headEnd/>
            <a:tailEnd/>
          </a:ln>
          <a:effectLst/>
        </p:spPr>
      </p:pic>
      <p:sp>
        <p:nvSpPr>
          <p:cNvPr id="260105" name="Rectangle 1033"/>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60106" name="Rectangle 1034"/>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pic>
        <p:nvPicPr>
          <p:cNvPr id="260107" name="Picture 1035"/>
          <p:cNvPicPr>
            <a:picLocks noChangeAspect="1" noChangeArrowheads="1"/>
          </p:cNvPicPr>
          <p:nvPr/>
        </p:nvPicPr>
        <p:blipFill>
          <a:blip r:embed="rId4"/>
          <a:srcRect/>
          <a:stretch>
            <a:fillRect/>
          </a:stretch>
        </p:blipFill>
        <p:spPr bwMode="auto">
          <a:xfrm>
            <a:off x="533400" y="5257800"/>
            <a:ext cx="1073150" cy="928688"/>
          </a:xfrm>
          <a:prstGeom prst="rect">
            <a:avLst/>
          </a:prstGeom>
          <a:noFill/>
          <a:ln w="9525">
            <a:noFill/>
            <a:miter lim="800000"/>
            <a:headEnd/>
            <a:tailEnd/>
          </a:ln>
          <a:effectLst/>
        </p:spPr>
      </p:pic>
      <p:sp>
        <p:nvSpPr>
          <p:cNvPr id="260108" name="Rectangle 1036"/>
          <p:cNvSpPr>
            <a:spLocks noChangeArrowheads="1"/>
          </p:cNvSpPr>
          <p:nvPr/>
        </p:nvSpPr>
        <p:spPr bwMode="auto">
          <a:xfrm>
            <a:off x="609600" y="6262688"/>
            <a:ext cx="857250" cy="366712"/>
          </a:xfrm>
          <a:prstGeom prst="rect">
            <a:avLst/>
          </a:prstGeom>
          <a:noFill/>
          <a:ln w="25400">
            <a:noFill/>
            <a:miter lim="800000"/>
            <a:headEnd/>
            <a:tailEnd/>
          </a:ln>
          <a:effectLst/>
        </p:spPr>
        <p:txBody>
          <a:bodyPr wrap="none">
            <a:spAutoFit/>
          </a:bodyPr>
          <a:lstStyle/>
          <a:p>
            <a:r>
              <a:rPr lang="es-ES_tradnl" sz="1800" b="1">
                <a:solidFill>
                  <a:srgbClr val="9F1405"/>
                </a:solidFill>
              </a:rPr>
              <a:t>Seneca</a:t>
            </a:r>
          </a:p>
        </p:txBody>
      </p:sp>
      <p:sp>
        <p:nvSpPr>
          <p:cNvPr id="260109" name="Rectangle 1037"/>
          <p:cNvSpPr>
            <a:spLocks noChangeArrowheads="1"/>
          </p:cNvSpPr>
          <p:nvPr/>
        </p:nvSpPr>
        <p:spPr bwMode="auto">
          <a:xfrm>
            <a:off x="3200400" y="49530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Seneca</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pic>
        <p:nvPicPr>
          <p:cNvPr id="260110" name="Picture 1038"/>
          <p:cNvPicPr>
            <a:picLocks noChangeAspect="1" noChangeArrowheads="1"/>
          </p:cNvPicPr>
          <p:nvPr/>
        </p:nvPicPr>
        <p:blipFill>
          <a:blip r:embed="rId5"/>
          <a:srcRect/>
          <a:stretch>
            <a:fillRect/>
          </a:stretch>
        </p:blipFill>
        <p:spPr bwMode="auto">
          <a:xfrm>
            <a:off x="3429000" y="2733675"/>
            <a:ext cx="2000250" cy="1990725"/>
          </a:xfrm>
          <a:prstGeom prst="rect">
            <a:avLst/>
          </a:prstGeom>
          <a:noFill/>
          <a:ln w="25400">
            <a:noFill/>
            <a:miter lim="800000"/>
            <a:headEnd/>
            <a:tailEnd/>
          </a:ln>
          <a:effectLst/>
        </p:spPr>
      </p:pic>
      <p:sp>
        <p:nvSpPr>
          <p:cNvPr id="260111" name="Line 1039"/>
          <p:cNvSpPr>
            <a:spLocks noChangeShapeType="1"/>
          </p:cNvSpPr>
          <p:nvPr/>
        </p:nvSpPr>
        <p:spPr bwMode="auto">
          <a:xfrm flipV="1">
            <a:off x="1676400" y="5257800"/>
            <a:ext cx="1828800" cy="609600"/>
          </a:xfrm>
          <a:prstGeom prst="line">
            <a:avLst/>
          </a:prstGeom>
          <a:noFill/>
          <a:ln w="12700">
            <a:solidFill>
              <a:schemeClr val="tx1"/>
            </a:solidFill>
            <a:round/>
            <a:headEnd/>
            <a:tailEnd type="triangle" w="med" len="med"/>
          </a:ln>
          <a:effectLst/>
        </p:spPr>
        <p:txBody>
          <a:bodyPr/>
          <a:lstStyle/>
          <a:p>
            <a:endParaRPr lang="es-ES_tradnl"/>
          </a:p>
        </p:txBody>
      </p:sp>
      <p:sp>
        <p:nvSpPr>
          <p:cNvPr id="260112" name="Text Box 1040"/>
          <p:cNvSpPr txBox="1">
            <a:spLocks noChangeArrowheads="1"/>
          </p:cNvSpPr>
          <p:nvPr/>
        </p:nvSpPr>
        <p:spPr bwMode="auto">
          <a:xfrm>
            <a:off x="1828800" y="5257800"/>
            <a:ext cx="990600" cy="336550"/>
          </a:xfrm>
          <a:prstGeom prst="rect">
            <a:avLst/>
          </a:prstGeom>
          <a:noFill/>
          <a:ln w="25400">
            <a:noFill/>
            <a:miter lim="800000"/>
            <a:headEnd/>
            <a:tailEnd/>
          </a:ln>
          <a:effectLst/>
        </p:spPr>
        <p:txBody>
          <a:bodyPr>
            <a:spAutoFit/>
          </a:bodyPr>
          <a:lstStyle/>
          <a:p>
            <a:r>
              <a:rPr lang="es-ES_tradnl" sz="1600" b="1">
                <a:solidFill>
                  <a:srgbClr val="000000"/>
                </a:solidFill>
              </a:rPr>
              <a:t>write</a:t>
            </a:r>
            <a:endParaRPr lang="es-ES" sz="1800" b="1">
              <a:solidFill>
                <a:srgbClr val="000000"/>
              </a:solidFill>
            </a:endParaRPr>
          </a:p>
        </p:txBody>
      </p:sp>
      <p:sp>
        <p:nvSpPr>
          <p:cNvPr id="260113" name="Rectangle 1041"/>
          <p:cNvSpPr>
            <a:spLocks noChangeArrowheads="1"/>
          </p:cNvSpPr>
          <p:nvPr/>
        </p:nvSpPr>
        <p:spPr bwMode="auto">
          <a:xfrm>
            <a:off x="1143000" y="38100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a:t>
            </a:r>
          </a:p>
          <a:p>
            <a:r>
              <a:rPr lang="en-GB" sz="1800" b="1">
                <a:solidFill>
                  <a:srgbClr val="FF0000"/>
                </a:solidFill>
              </a:rPr>
              <a:t>      Right= </a:t>
            </a:r>
            <a:r>
              <a:rPr lang="en-GB" sz="1800" b="1">
                <a:solidFill>
                  <a:srgbClr val="0066FF"/>
                </a:solidFill>
              </a:rPr>
              <a:t>Seneca</a:t>
            </a:r>
            <a:r>
              <a:rPr lang="en-GB" sz="1800" b="1">
                <a:solidFill>
                  <a:srgbClr val="FF0000"/>
                </a:solidFill>
              </a:rPr>
              <a:t>]</a:t>
            </a:r>
          </a:p>
        </p:txBody>
      </p:sp>
      <p:pic>
        <p:nvPicPr>
          <p:cNvPr id="260114" name="Picture 1042"/>
          <p:cNvPicPr>
            <a:picLocks noChangeAspect="1" noChangeArrowheads="1"/>
          </p:cNvPicPr>
          <p:nvPr/>
        </p:nvPicPr>
        <p:blipFill>
          <a:blip r:embed="rId6"/>
          <a:srcRect/>
          <a:stretch>
            <a:fillRect/>
          </a:stretch>
        </p:blipFill>
        <p:spPr bwMode="auto">
          <a:xfrm>
            <a:off x="3429000" y="2743200"/>
            <a:ext cx="2000250" cy="1990725"/>
          </a:xfrm>
          <a:prstGeom prst="rect">
            <a:avLst/>
          </a:prstGeom>
          <a:noFill/>
          <a:ln w="25400">
            <a:noFill/>
            <a:miter lim="800000"/>
            <a:headEnd/>
            <a:tailEnd/>
          </a:ln>
          <a:effectLst/>
        </p:spPr>
      </p:pic>
      <p:sp>
        <p:nvSpPr>
          <p:cNvPr id="260115" name="Rectangle 1043"/>
          <p:cNvSpPr>
            <a:spLocks noChangeArrowheads="1"/>
          </p:cNvSpPr>
          <p:nvPr/>
        </p:nvSpPr>
        <p:spPr bwMode="auto">
          <a:xfrm>
            <a:off x="2552700" y="4648200"/>
            <a:ext cx="21304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Seneca</a:t>
            </a:r>
            <a:r>
              <a:rPr lang="en-GB" sz="1800" b="1">
                <a:solidFill>
                  <a:srgbClr val="269A1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60103"/>
                                        </p:tgtEl>
                                        <p:attrNameLst>
                                          <p:attrName>style.visibility</p:attrName>
                                        </p:attrNameLst>
                                      </p:cBhvr>
                                      <p:to>
                                        <p:strVal val="visible"/>
                                      </p:to>
                                    </p:set>
                                    <p:anim calcmode="lin" valueType="num">
                                      <p:cBhvr additive="base">
                                        <p:cTn id="7" dur="500" fill="hold"/>
                                        <p:tgtEl>
                                          <p:spTgt spid="260103"/>
                                        </p:tgtEl>
                                        <p:attrNameLst>
                                          <p:attrName>ppt_x</p:attrName>
                                        </p:attrNameLst>
                                      </p:cBhvr>
                                      <p:tavLst>
                                        <p:tav tm="0">
                                          <p:val>
                                            <p:strVal val="0-#ppt_w/2"/>
                                          </p:val>
                                        </p:tav>
                                        <p:tav tm="100000">
                                          <p:val>
                                            <p:strVal val="#ppt_x"/>
                                          </p:val>
                                        </p:tav>
                                      </p:tavLst>
                                    </p:anim>
                                    <p:anim calcmode="lin" valueType="num">
                                      <p:cBhvr additive="base">
                                        <p:cTn id="8" dur="500" fill="hold"/>
                                        <p:tgtEl>
                                          <p:spTgt spid="2601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60102"/>
                                        </p:tgtEl>
                                        <p:attrNameLst>
                                          <p:attrName>style.visibility</p:attrName>
                                        </p:attrNameLst>
                                      </p:cBhvr>
                                      <p:to>
                                        <p:strVal val="visible"/>
                                      </p:to>
                                    </p:set>
                                    <p:anim calcmode="lin" valueType="num">
                                      <p:cBhvr additive="base">
                                        <p:cTn id="13" dur="500" fill="hold"/>
                                        <p:tgtEl>
                                          <p:spTgt spid="260102"/>
                                        </p:tgtEl>
                                        <p:attrNameLst>
                                          <p:attrName>ppt_x</p:attrName>
                                        </p:attrNameLst>
                                      </p:cBhvr>
                                      <p:tavLst>
                                        <p:tav tm="0">
                                          <p:val>
                                            <p:strVal val="0-#ppt_w/2"/>
                                          </p:val>
                                        </p:tav>
                                        <p:tav tm="100000">
                                          <p:val>
                                            <p:strVal val="#ppt_x"/>
                                          </p:val>
                                        </p:tav>
                                      </p:tavLst>
                                    </p:anim>
                                    <p:anim calcmode="lin" valueType="num">
                                      <p:cBhvr additive="base">
                                        <p:cTn id="14" dur="500" fill="hold"/>
                                        <p:tgtEl>
                                          <p:spTgt spid="260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2" grpId="0" autoUpdateAnimBg="0"/>
      <p:bldP spid="26010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p:cNvPicPr>
            <a:picLocks noChangeAspect="1" noChangeArrowheads="1"/>
          </p:cNvPicPr>
          <p:nvPr/>
        </p:nvPicPr>
        <p:blipFill>
          <a:blip r:embed="rId3"/>
          <a:srcRect/>
          <a:stretch>
            <a:fillRect/>
          </a:stretch>
        </p:blipFill>
        <p:spPr bwMode="auto">
          <a:xfrm>
            <a:off x="7639050" y="1219200"/>
            <a:ext cx="860425" cy="1300163"/>
          </a:xfrm>
          <a:prstGeom prst="rect">
            <a:avLst/>
          </a:prstGeom>
          <a:noFill/>
          <a:ln w="9525">
            <a:noFill/>
            <a:miter lim="800000"/>
            <a:headEnd/>
            <a:tailEnd/>
          </a:ln>
          <a:effectLst/>
        </p:spPr>
      </p:pic>
      <p:sp>
        <p:nvSpPr>
          <p:cNvPr id="262147" name="AutoShape 3"/>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62148" name="WordArt 4"/>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62150" name="Rectangle 6"/>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Before eating</a:t>
            </a:r>
            <a:endParaRPr lang="es-ES" sz="2400"/>
          </a:p>
        </p:txBody>
      </p:sp>
      <p:sp>
        <p:nvSpPr>
          <p:cNvPr id="262151" name="Text Box 7"/>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62152" name="Text Box 8"/>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62153" name="Picture 9"/>
          <p:cNvPicPr>
            <a:picLocks noChangeAspect="1" noChangeArrowheads="1"/>
          </p:cNvPicPr>
          <p:nvPr/>
        </p:nvPicPr>
        <p:blipFill>
          <a:blip r:embed="rId4"/>
          <a:srcRect/>
          <a:stretch>
            <a:fillRect/>
          </a:stretch>
        </p:blipFill>
        <p:spPr bwMode="auto">
          <a:xfrm>
            <a:off x="533400" y="1524000"/>
            <a:ext cx="776288" cy="965200"/>
          </a:xfrm>
          <a:prstGeom prst="rect">
            <a:avLst/>
          </a:prstGeom>
          <a:noFill/>
          <a:ln w="9525">
            <a:noFill/>
            <a:miter lim="800000"/>
            <a:headEnd/>
            <a:tailEnd/>
          </a:ln>
          <a:effectLst/>
        </p:spPr>
      </p:pic>
      <p:sp>
        <p:nvSpPr>
          <p:cNvPr id="262154" name="Rectangle 10"/>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62155" name="Rectangle 11"/>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pic>
        <p:nvPicPr>
          <p:cNvPr id="262156" name="Picture 12"/>
          <p:cNvPicPr>
            <a:picLocks noChangeAspect="1" noChangeArrowheads="1"/>
          </p:cNvPicPr>
          <p:nvPr/>
        </p:nvPicPr>
        <p:blipFill>
          <a:blip r:embed="rId5"/>
          <a:srcRect/>
          <a:stretch>
            <a:fillRect/>
          </a:stretch>
        </p:blipFill>
        <p:spPr bwMode="auto">
          <a:xfrm>
            <a:off x="533400" y="5257800"/>
            <a:ext cx="1073150" cy="928688"/>
          </a:xfrm>
          <a:prstGeom prst="rect">
            <a:avLst/>
          </a:prstGeom>
          <a:noFill/>
          <a:ln w="9525">
            <a:noFill/>
            <a:miter lim="800000"/>
            <a:headEnd/>
            <a:tailEnd/>
          </a:ln>
          <a:effectLst/>
        </p:spPr>
      </p:pic>
      <p:sp>
        <p:nvSpPr>
          <p:cNvPr id="262157" name="Rectangle 13"/>
          <p:cNvSpPr>
            <a:spLocks noChangeArrowheads="1"/>
          </p:cNvSpPr>
          <p:nvPr/>
        </p:nvSpPr>
        <p:spPr bwMode="auto">
          <a:xfrm>
            <a:off x="609600" y="6262688"/>
            <a:ext cx="857250" cy="366712"/>
          </a:xfrm>
          <a:prstGeom prst="rect">
            <a:avLst/>
          </a:prstGeom>
          <a:noFill/>
          <a:ln w="25400">
            <a:noFill/>
            <a:miter lim="800000"/>
            <a:headEnd/>
            <a:tailEnd/>
          </a:ln>
          <a:effectLst/>
        </p:spPr>
        <p:txBody>
          <a:bodyPr wrap="none">
            <a:spAutoFit/>
          </a:bodyPr>
          <a:lstStyle/>
          <a:p>
            <a:r>
              <a:rPr lang="es-ES_tradnl" sz="1800" b="1">
                <a:solidFill>
                  <a:srgbClr val="9F1405"/>
                </a:solidFill>
              </a:rPr>
              <a:t>Seneca</a:t>
            </a:r>
          </a:p>
        </p:txBody>
      </p:sp>
      <p:sp>
        <p:nvSpPr>
          <p:cNvPr id="262158" name="Rectangle 14"/>
          <p:cNvSpPr>
            <a:spLocks noChangeArrowheads="1"/>
          </p:cNvSpPr>
          <p:nvPr/>
        </p:nvSpPr>
        <p:spPr bwMode="auto">
          <a:xfrm>
            <a:off x="3200400" y="49530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Seneca</a:t>
            </a:r>
            <a:r>
              <a:rPr lang="en-GB" sz="1800" b="1">
                <a:solidFill>
                  <a:srgbClr val="FF0000"/>
                </a:solidFill>
              </a:rPr>
              <a:t>,</a:t>
            </a:r>
          </a:p>
          <a:p>
            <a:r>
              <a:rPr lang="en-GB" sz="1800" b="1">
                <a:solidFill>
                  <a:srgbClr val="FF0000"/>
                </a:solidFill>
              </a:rPr>
              <a:t>      Right= </a:t>
            </a:r>
            <a:r>
              <a:rPr lang="en-GB" sz="1800" b="1">
                <a:solidFill>
                  <a:srgbClr val="0066FF"/>
                </a:solidFill>
              </a:rPr>
              <a:t>Plato</a:t>
            </a:r>
            <a:r>
              <a:rPr lang="en-GB" sz="1800" b="1">
                <a:solidFill>
                  <a:srgbClr val="FF0000"/>
                </a:solidFill>
              </a:rPr>
              <a:t>]</a:t>
            </a:r>
          </a:p>
        </p:txBody>
      </p:sp>
      <p:pic>
        <p:nvPicPr>
          <p:cNvPr id="262159" name="Picture 15"/>
          <p:cNvPicPr>
            <a:picLocks noChangeAspect="1" noChangeArrowheads="1"/>
          </p:cNvPicPr>
          <p:nvPr/>
        </p:nvPicPr>
        <p:blipFill>
          <a:blip r:embed="rId6"/>
          <a:srcRect/>
          <a:stretch>
            <a:fillRect/>
          </a:stretch>
        </p:blipFill>
        <p:spPr bwMode="auto">
          <a:xfrm>
            <a:off x="3429000" y="2733675"/>
            <a:ext cx="2000250" cy="1990725"/>
          </a:xfrm>
          <a:prstGeom prst="rect">
            <a:avLst/>
          </a:prstGeom>
          <a:noFill/>
          <a:ln w="25400">
            <a:noFill/>
            <a:miter lim="800000"/>
            <a:headEnd/>
            <a:tailEnd/>
          </a:ln>
          <a:effectLst/>
        </p:spPr>
      </p:pic>
      <p:sp>
        <p:nvSpPr>
          <p:cNvPr id="262160" name="Rectangle 16"/>
          <p:cNvSpPr>
            <a:spLocks noChangeArrowheads="1"/>
          </p:cNvSpPr>
          <p:nvPr/>
        </p:nvSpPr>
        <p:spPr bwMode="auto">
          <a:xfrm>
            <a:off x="1143000" y="38100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a:t>
            </a:r>
          </a:p>
          <a:p>
            <a:r>
              <a:rPr lang="en-GB" sz="1800" b="1">
                <a:solidFill>
                  <a:srgbClr val="FF0000"/>
                </a:solidFill>
              </a:rPr>
              <a:t>      Right= </a:t>
            </a:r>
            <a:r>
              <a:rPr lang="en-GB" sz="1800" b="1">
                <a:solidFill>
                  <a:srgbClr val="0066FF"/>
                </a:solidFill>
              </a:rPr>
              <a:t>Seneca</a:t>
            </a:r>
            <a:r>
              <a:rPr lang="en-GB" sz="1800" b="1">
                <a:solidFill>
                  <a:srgbClr val="FF0000"/>
                </a:solidFill>
              </a:rPr>
              <a:t>]</a:t>
            </a:r>
          </a:p>
        </p:txBody>
      </p:sp>
      <p:pic>
        <p:nvPicPr>
          <p:cNvPr id="262161" name="Picture 17"/>
          <p:cNvPicPr>
            <a:picLocks noChangeAspect="1" noChangeArrowheads="1"/>
          </p:cNvPicPr>
          <p:nvPr/>
        </p:nvPicPr>
        <p:blipFill>
          <a:blip r:embed="rId7"/>
          <a:srcRect/>
          <a:stretch>
            <a:fillRect/>
          </a:stretch>
        </p:blipFill>
        <p:spPr bwMode="auto">
          <a:xfrm>
            <a:off x="3429000" y="2743200"/>
            <a:ext cx="2000250" cy="1990725"/>
          </a:xfrm>
          <a:prstGeom prst="rect">
            <a:avLst/>
          </a:prstGeom>
          <a:noFill/>
          <a:ln w="25400">
            <a:noFill/>
            <a:miter lim="800000"/>
            <a:headEnd/>
            <a:tailEnd/>
          </a:ln>
          <a:effectLst/>
        </p:spPr>
      </p:pic>
      <p:sp>
        <p:nvSpPr>
          <p:cNvPr id="262162" name="Rectangle 18"/>
          <p:cNvSpPr>
            <a:spLocks noChangeArrowheads="1"/>
          </p:cNvSpPr>
          <p:nvPr/>
        </p:nvSpPr>
        <p:spPr bwMode="auto">
          <a:xfrm>
            <a:off x="2552700" y="4648200"/>
            <a:ext cx="21304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Seneca</a:t>
            </a:r>
            <a:r>
              <a:rPr lang="en-GB" sz="1800" b="1">
                <a:solidFill>
                  <a:srgbClr val="269A16"/>
                </a:solidFill>
              </a:rPr>
              <a:t>]</a:t>
            </a:r>
          </a:p>
        </p:txBody>
      </p:sp>
      <p:pic>
        <p:nvPicPr>
          <p:cNvPr id="262163" name="Picture 19"/>
          <p:cNvPicPr>
            <a:picLocks noChangeAspect="1" noChangeArrowheads="1"/>
          </p:cNvPicPr>
          <p:nvPr/>
        </p:nvPicPr>
        <p:blipFill>
          <a:blip r:embed="rId8"/>
          <a:srcRect/>
          <a:stretch>
            <a:fillRect/>
          </a:stretch>
        </p:blipFill>
        <p:spPr bwMode="auto">
          <a:xfrm>
            <a:off x="3429000" y="2743200"/>
            <a:ext cx="2000250" cy="1990725"/>
          </a:xfrm>
          <a:prstGeom prst="rect">
            <a:avLst/>
          </a:prstGeom>
          <a:noFill/>
          <a:ln w="25400">
            <a:noFill/>
            <a:miter lim="800000"/>
            <a:headEnd/>
            <a:tailEnd/>
          </a:ln>
          <a:effectLst/>
        </p:spPr>
      </p:pic>
      <p:sp>
        <p:nvSpPr>
          <p:cNvPr id="262164" name="Text Box 20"/>
          <p:cNvSpPr txBox="1">
            <a:spLocks noChangeArrowheads="1"/>
          </p:cNvSpPr>
          <p:nvPr/>
        </p:nvSpPr>
        <p:spPr bwMode="auto">
          <a:xfrm>
            <a:off x="8293100" y="2362200"/>
            <a:ext cx="692150" cy="366713"/>
          </a:xfrm>
          <a:prstGeom prst="rect">
            <a:avLst/>
          </a:prstGeom>
          <a:noFill/>
          <a:ln w="25400">
            <a:noFill/>
            <a:miter lim="800000"/>
            <a:headEnd/>
            <a:tailEnd/>
          </a:ln>
          <a:effectLst/>
        </p:spPr>
        <p:txBody>
          <a:bodyPr wrap="none">
            <a:spAutoFit/>
          </a:bodyPr>
          <a:lstStyle/>
          <a:p>
            <a:r>
              <a:rPr lang="es-ES_tradnl" sz="1800" b="1">
                <a:solidFill>
                  <a:srgbClr val="9F1405"/>
                </a:solidFill>
              </a:rPr>
              <a:t>Plato</a:t>
            </a:r>
          </a:p>
        </p:txBody>
      </p:sp>
      <p:sp>
        <p:nvSpPr>
          <p:cNvPr id="262165" name="Rectangle 21"/>
          <p:cNvSpPr>
            <a:spLocks noChangeArrowheads="1"/>
          </p:cNvSpPr>
          <p:nvPr/>
        </p:nvSpPr>
        <p:spPr bwMode="auto">
          <a:xfrm>
            <a:off x="5105400" y="25146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Plato</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sp>
        <p:nvSpPr>
          <p:cNvPr id="262166" name="Rectangle 22"/>
          <p:cNvSpPr>
            <a:spLocks noChangeArrowheads="1"/>
          </p:cNvSpPr>
          <p:nvPr/>
        </p:nvSpPr>
        <p:spPr bwMode="auto">
          <a:xfrm>
            <a:off x="5664200" y="3581400"/>
            <a:ext cx="1965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Plato</a:t>
            </a:r>
            <a:r>
              <a:rPr lang="en-GB" sz="1800" b="1">
                <a:solidFill>
                  <a:srgbClr val="269A1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62152"/>
                                        </p:tgtEl>
                                        <p:attrNameLst>
                                          <p:attrName>style.visibility</p:attrName>
                                        </p:attrNameLst>
                                      </p:cBhvr>
                                      <p:to>
                                        <p:strVal val="visible"/>
                                      </p:to>
                                    </p:set>
                                    <p:anim calcmode="lin" valueType="num">
                                      <p:cBhvr additive="base">
                                        <p:cTn id="7" dur="500" fill="hold"/>
                                        <p:tgtEl>
                                          <p:spTgt spid="262152"/>
                                        </p:tgtEl>
                                        <p:attrNameLst>
                                          <p:attrName>ppt_x</p:attrName>
                                        </p:attrNameLst>
                                      </p:cBhvr>
                                      <p:tavLst>
                                        <p:tav tm="0">
                                          <p:val>
                                            <p:strVal val="0-#ppt_w/2"/>
                                          </p:val>
                                        </p:tav>
                                        <p:tav tm="100000">
                                          <p:val>
                                            <p:strVal val="#ppt_x"/>
                                          </p:val>
                                        </p:tav>
                                      </p:tavLst>
                                    </p:anim>
                                    <p:anim calcmode="lin" valueType="num">
                                      <p:cBhvr additive="base">
                                        <p:cTn id="8" dur="500" fill="hold"/>
                                        <p:tgtEl>
                                          <p:spTgt spid="2621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62151"/>
                                        </p:tgtEl>
                                        <p:attrNameLst>
                                          <p:attrName>style.visibility</p:attrName>
                                        </p:attrNameLst>
                                      </p:cBhvr>
                                      <p:to>
                                        <p:strVal val="visible"/>
                                      </p:to>
                                    </p:set>
                                    <p:anim calcmode="lin" valueType="num">
                                      <p:cBhvr additive="base">
                                        <p:cTn id="13" dur="500" fill="hold"/>
                                        <p:tgtEl>
                                          <p:spTgt spid="262151"/>
                                        </p:tgtEl>
                                        <p:attrNameLst>
                                          <p:attrName>ppt_x</p:attrName>
                                        </p:attrNameLst>
                                      </p:cBhvr>
                                      <p:tavLst>
                                        <p:tav tm="0">
                                          <p:val>
                                            <p:strVal val="0-#ppt_w/2"/>
                                          </p:val>
                                        </p:tav>
                                        <p:tav tm="100000">
                                          <p:val>
                                            <p:strVal val="#ppt_x"/>
                                          </p:val>
                                        </p:tav>
                                      </p:tavLst>
                                    </p:anim>
                                    <p:anim calcmode="lin" valueType="num">
                                      <p:cBhvr additive="base">
                                        <p:cTn id="14" dur="500" fill="hold"/>
                                        <p:tgtEl>
                                          <p:spTgt spid="262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1" grpId="0" autoUpdateAnimBg="0"/>
      <p:bldP spid="26215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p:cNvPicPr>
            <a:picLocks noChangeAspect="1" noChangeArrowheads="1"/>
          </p:cNvPicPr>
          <p:nvPr/>
        </p:nvPicPr>
        <p:blipFill>
          <a:blip r:embed="rId3"/>
          <a:srcRect/>
          <a:stretch>
            <a:fillRect/>
          </a:stretch>
        </p:blipFill>
        <p:spPr bwMode="auto">
          <a:xfrm>
            <a:off x="7639050" y="1219200"/>
            <a:ext cx="860425" cy="1300163"/>
          </a:xfrm>
          <a:prstGeom prst="rect">
            <a:avLst/>
          </a:prstGeom>
          <a:noFill/>
          <a:ln w="9525">
            <a:noFill/>
            <a:miter lim="800000"/>
            <a:headEnd/>
            <a:tailEnd/>
          </a:ln>
          <a:effectLst/>
        </p:spPr>
      </p:pic>
      <p:sp>
        <p:nvSpPr>
          <p:cNvPr id="264195" name="AutoShape 3"/>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64196" name="WordArt 4"/>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64198" name="Rectangle 6"/>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Eating</a:t>
            </a:r>
            <a:r>
              <a:rPr lang="es-ES_tradnl" sz="2400"/>
              <a:t> </a:t>
            </a:r>
            <a:endParaRPr lang="es-ES" sz="2400"/>
          </a:p>
        </p:txBody>
      </p:sp>
      <p:sp>
        <p:nvSpPr>
          <p:cNvPr id="264199" name="Text Box 7"/>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64200" name="Text Box 8"/>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64201" name="Picture 9"/>
          <p:cNvPicPr>
            <a:picLocks noChangeAspect="1" noChangeArrowheads="1"/>
          </p:cNvPicPr>
          <p:nvPr/>
        </p:nvPicPr>
        <p:blipFill>
          <a:blip r:embed="rId4"/>
          <a:srcRect/>
          <a:stretch>
            <a:fillRect/>
          </a:stretch>
        </p:blipFill>
        <p:spPr bwMode="auto">
          <a:xfrm>
            <a:off x="533400" y="1524000"/>
            <a:ext cx="776288" cy="965200"/>
          </a:xfrm>
          <a:prstGeom prst="rect">
            <a:avLst/>
          </a:prstGeom>
          <a:noFill/>
          <a:ln w="9525">
            <a:noFill/>
            <a:miter lim="800000"/>
            <a:headEnd/>
            <a:tailEnd/>
          </a:ln>
          <a:effectLst/>
        </p:spPr>
      </p:pic>
      <p:sp>
        <p:nvSpPr>
          <p:cNvPr id="264202" name="Rectangle 10"/>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64203" name="Rectangle 11"/>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pic>
        <p:nvPicPr>
          <p:cNvPr id="264204" name="Picture 12"/>
          <p:cNvPicPr>
            <a:picLocks noChangeAspect="1" noChangeArrowheads="1"/>
          </p:cNvPicPr>
          <p:nvPr/>
        </p:nvPicPr>
        <p:blipFill>
          <a:blip r:embed="rId5"/>
          <a:srcRect/>
          <a:stretch>
            <a:fillRect/>
          </a:stretch>
        </p:blipFill>
        <p:spPr bwMode="auto">
          <a:xfrm>
            <a:off x="533400" y="5257800"/>
            <a:ext cx="1073150" cy="928688"/>
          </a:xfrm>
          <a:prstGeom prst="rect">
            <a:avLst/>
          </a:prstGeom>
          <a:noFill/>
          <a:ln w="9525">
            <a:noFill/>
            <a:miter lim="800000"/>
            <a:headEnd/>
            <a:tailEnd/>
          </a:ln>
          <a:effectLst/>
        </p:spPr>
      </p:pic>
      <p:sp>
        <p:nvSpPr>
          <p:cNvPr id="264205" name="Rectangle 13"/>
          <p:cNvSpPr>
            <a:spLocks noChangeArrowheads="1"/>
          </p:cNvSpPr>
          <p:nvPr/>
        </p:nvSpPr>
        <p:spPr bwMode="auto">
          <a:xfrm>
            <a:off x="609600" y="6262688"/>
            <a:ext cx="857250" cy="366712"/>
          </a:xfrm>
          <a:prstGeom prst="rect">
            <a:avLst/>
          </a:prstGeom>
          <a:noFill/>
          <a:ln w="25400">
            <a:noFill/>
            <a:miter lim="800000"/>
            <a:headEnd/>
            <a:tailEnd/>
          </a:ln>
          <a:effectLst/>
        </p:spPr>
        <p:txBody>
          <a:bodyPr wrap="none">
            <a:spAutoFit/>
          </a:bodyPr>
          <a:lstStyle/>
          <a:p>
            <a:r>
              <a:rPr lang="es-ES_tradnl" sz="1800" b="1">
                <a:solidFill>
                  <a:srgbClr val="9F1405"/>
                </a:solidFill>
              </a:rPr>
              <a:t>Seneca</a:t>
            </a:r>
          </a:p>
        </p:txBody>
      </p:sp>
      <p:pic>
        <p:nvPicPr>
          <p:cNvPr id="264206" name="Picture 14"/>
          <p:cNvPicPr>
            <a:picLocks noChangeAspect="1" noChangeArrowheads="1"/>
          </p:cNvPicPr>
          <p:nvPr/>
        </p:nvPicPr>
        <p:blipFill>
          <a:blip r:embed="rId6"/>
          <a:srcRect/>
          <a:stretch>
            <a:fillRect/>
          </a:stretch>
        </p:blipFill>
        <p:spPr bwMode="auto">
          <a:xfrm>
            <a:off x="3429000" y="2733675"/>
            <a:ext cx="2000250" cy="1990725"/>
          </a:xfrm>
          <a:prstGeom prst="rect">
            <a:avLst/>
          </a:prstGeom>
          <a:noFill/>
          <a:ln w="25400">
            <a:noFill/>
            <a:miter lim="800000"/>
            <a:headEnd/>
            <a:tailEnd/>
          </a:ln>
          <a:effectLst/>
        </p:spPr>
      </p:pic>
      <p:sp>
        <p:nvSpPr>
          <p:cNvPr id="264207" name="Rectangle 15"/>
          <p:cNvSpPr>
            <a:spLocks noChangeArrowheads="1"/>
          </p:cNvSpPr>
          <p:nvPr/>
        </p:nvSpPr>
        <p:spPr bwMode="auto">
          <a:xfrm>
            <a:off x="1143000" y="1447800"/>
            <a:ext cx="3962400" cy="366713"/>
          </a:xfrm>
          <a:prstGeom prst="rect">
            <a:avLst/>
          </a:prstGeom>
          <a:noFill/>
          <a:ln w="9525">
            <a:noFill/>
            <a:miter lim="800000"/>
            <a:headEnd/>
            <a:tailEnd/>
          </a:ln>
          <a:effectLst/>
        </p:spPr>
        <p:txBody>
          <a:bodyPr>
            <a:spAutoFit/>
          </a:bodyPr>
          <a:lstStyle/>
          <a:p>
            <a:pPr algn="l"/>
            <a:r>
              <a:rPr lang="es-ES_tradnl" sz="1600" b="1">
                <a:solidFill>
                  <a:srgbClr val="000000"/>
                </a:solidFill>
              </a:rPr>
              <a:t>Take[</a:t>
            </a:r>
            <a:r>
              <a:rPr lang="en-GB" sz="1800" b="1">
                <a:solidFill>
                  <a:srgbClr val="FF0000"/>
                </a:solidFill>
              </a:rPr>
              <a:t>R[Left= </a:t>
            </a:r>
            <a:r>
              <a:rPr lang="en-GB" sz="1800" b="1">
                <a:solidFill>
                  <a:srgbClr val="0066FF"/>
                </a:solidFill>
              </a:rPr>
              <a:t>Avempace</a:t>
            </a:r>
            <a:r>
              <a:rPr lang="en-GB" sz="1800" b="1">
                <a:solidFill>
                  <a:srgbClr val="FF0000"/>
                </a:solidFill>
              </a:rPr>
              <a:t>, Right= </a:t>
            </a:r>
            <a:r>
              <a:rPr lang="es-ES_tradnl" sz="1800" b="1">
                <a:solidFill>
                  <a:srgbClr val="00BFEC"/>
                </a:solidFill>
                <a:cs typeface="Times New Roman" pitchFamily="18" charset="0"/>
              </a:rPr>
              <a:t>?</a:t>
            </a:r>
            <a:r>
              <a:rPr lang="en-GB" sz="1800" b="1">
                <a:solidFill>
                  <a:srgbClr val="FF0000"/>
                </a:solidFill>
              </a:rPr>
              <a:t> ] </a:t>
            </a:r>
            <a:r>
              <a:rPr lang="es-ES_tradnl" sz="1600" b="1">
                <a:solidFill>
                  <a:srgbClr val="000000"/>
                </a:solidFill>
              </a:rPr>
              <a:t>]</a:t>
            </a:r>
            <a:endParaRPr lang="en-GB" sz="1600" b="1">
              <a:solidFill>
                <a:srgbClr val="000000"/>
              </a:solidFill>
            </a:endParaRPr>
          </a:p>
        </p:txBody>
      </p:sp>
      <p:pic>
        <p:nvPicPr>
          <p:cNvPr id="264208" name="Picture 16"/>
          <p:cNvPicPr>
            <a:picLocks noChangeAspect="1" noChangeArrowheads="1"/>
          </p:cNvPicPr>
          <p:nvPr/>
        </p:nvPicPr>
        <p:blipFill>
          <a:blip r:embed="rId7"/>
          <a:srcRect/>
          <a:stretch>
            <a:fillRect/>
          </a:stretch>
        </p:blipFill>
        <p:spPr bwMode="auto">
          <a:xfrm>
            <a:off x="3429000" y="2743200"/>
            <a:ext cx="2000250" cy="1990725"/>
          </a:xfrm>
          <a:prstGeom prst="rect">
            <a:avLst/>
          </a:prstGeom>
          <a:noFill/>
          <a:ln w="25400">
            <a:noFill/>
            <a:miter lim="800000"/>
            <a:headEnd/>
            <a:tailEnd/>
          </a:ln>
          <a:effectLst/>
        </p:spPr>
      </p:pic>
      <p:sp>
        <p:nvSpPr>
          <p:cNvPr id="264209" name="Rectangle 17"/>
          <p:cNvSpPr>
            <a:spLocks noChangeArrowheads="1"/>
          </p:cNvSpPr>
          <p:nvPr/>
        </p:nvSpPr>
        <p:spPr bwMode="auto">
          <a:xfrm>
            <a:off x="2552700" y="4648200"/>
            <a:ext cx="21304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Seneca</a:t>
            </a:r>
            <a:r>
              <a:rPr lang="en-GB" sz="1800" b="1">
                <a:solidFill>
                  <a:srgbClr val="269A16"/>
                </a:solidFill>
              </a:rPr>
              <a:t>]</a:t>
            </a:r>
          </a:p>
        </p:txBody>
      </p:sp>
      <p:pic>
        <p:nvPicPr>
          <p:cNvPr id="264210" name="Picture 18"/>
          <p:cNvPicPr>
            <a:picLocks noChangeAspect="1" noChangeArrowheads="1"/>
          </p:cNvPicPr>
          <p:nvPr/>
        </p:nvPicPr>
        <p:blipFill>
          <a:blip r:embed="rId8"/>
          <a:srcRect/>
          <a:stretch>
            <a:fillRect/>
          </a:stretch>
        </p:blipFill>
        <p:spPr bwMode="auto">
          <a:xfrm>
            <a:off x="3429000" y="2743200"/>
            <a:ext cx="2000250" cy="1990725"/>
          </a:xfrm>
          <a:prstGeom prst="rect">
            <a:avLst/>
          </a:prstGeom>
          <a:noFill/>
          <a:ln w="25400">
            <a:noFill/>
            <a:miter lim="800000"/>
            <a:headEnd/>
            <a:tailEnd/>
          </a:ln>
          <a:effectLst/>
        </p:spPr>
      </p:pic>
      <p:sp>
        <p:nvSpPr>
          <p:cNvPr id="264211" name="Text Box 19"/>
          <p:cNvSpPr txBox="1">
            <a:spLocks noChangeArrowheads="1"/>
          </p:cNvSpPr>
          <p:nvPr/>
        </p:nvSpPr>
        <p:spPr bwMode="auto">
          <a:xfrm>
            <a:off x="8293100" y="2362200"/>
            <a:ext cx="692150" cy="366713"/>
          </a:xfrm>
          <a:prstGeom prst="rect">
            <a:avLst/>
          </a:prstGeom>
          <a:noFill/>
          <a:ln w="25400">
            <a:noFill/>
            <a:miter lim="800000"/>
            <a:headEnd/>
            <a:tailEnd/>
          </a:ln>
          <a:effectLst/>
        </p:spPr>
        <p:txBody>
          <a:bodyPr wrap="none">
            <a:spAutoFit/>
          </a:bodyPr>
          <a:lstStyle/>
          <a:p>
            <a:r>
              <a:rPr lang="es-ES_tradnl" sz="1800" b="1">
                <a:solidFill>
                  <a:srgbClr val="9F1405"/>
                </a:solidFill>
              </a:rPr>
              <a:t>Plato</a:t>
            </a:r>
          </a:p>
        </p:txBody>
      </p:sp>
      <p:sp>
        <p:nvSpPr>
          <p:cNvPr id="264212" name="Rectangle 20"/>
          <p:cNvSpPr>
            <a:spLocks noChangeArrowheads="1"/>
          </p:cNvSpPr>
          <p:nvPr/>
        </p:nvSpPr>
        <p:spPr bwMode="auto">
          <a:xfrm>
            <a:off x="5664200" y="3581400"/>
            <a:ext cx="1965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Plato</a:t>
            </a:r>
            <a:r>
              <a:rPr lang="en-GB" sz="1800" b="1">
                <a:solidFill>
                  <a:srgbClr val="269A16"/>
                </a:solidFill>
              </a:rPr>
              <a:t>]</a:t>
            </a:r>
          </a:p>
        </p:txBody>
      </p:sp>
      <p:sp>
        <p:nvSpPr>
          <p:cNvPr id="264213" name="Line 21"/>
          <p:cNvSpPr>
            <a:spLocks noChangeShapeType="1"/>
          </p:cNvSpPr>
          <p:nvPr/>
        </p:nvSpPr>
        <p:spPr bwMode="auto">
          <a:xfrm flipV="1">
            <a:off x="1676400" y="5257800"/>
            <a:ext cx="1828800" cy="609600"/>
          </a:xfrm>
          <a:prstGeom prst="line">
            <a:avLst/>
          </a:prstGeom>
          <a:noFill/>
          <a:ln w="12700">
            <a:solidFill>
              <a:schemeClr val="tx1"/>
            </a:solidFill>
            <a:round/>
            <a:headEnd/>
            <a:tailEnd type="triangle" w="med" len="med"/>
          </a:ln>
          <a:effectLst/>
        </p:spPr>
        <p:txBody>
          <a:bodyPr/>
          <a:lstStyle/>
          <a:p>
            <a:endParaRPr lang="es-ES_tradnl"/>
          </a:p>
        </p:txBody>
      </p:sp>
      <p:sp>
        <p:nvSpPr>
          <p:cNvPr id="264214" name="Line 22"/>
          <p:cNvSpPr>
            <a:spLocks noChangeShapeType="1"/>
          </p:cNvSpPr>
          <p:nvPr/>
        </p:nvSpPr>
        <p:spPr bwMode="auto">
          <a:xfrm flipH="1">
            <a:off x="7010400" y="2209800"/>
            <a:ext cx="762000" cy="381000"/>
          </a:xfrm>
          <a:prstGeom prst="line">
            <a:avLst/>
          </a:prstGeom>
          <a:noFill/>
          <a:ln w="12700">
            <a:solidFill>
              <a:schemeClr val="tx1"/>
            </a:solidFill>
            <a:round/>
            <a:headEnd/>
            <a:tailEnd type="triangle" w="med" len="med"/>
          </a:ln>
          <a:effectLst/>
        </p:spPr>
        <p:txBody>
          <a:bodyPr/>
          <a:lstStyle/>
          <a:p>
            <a:endParaRPr lang="es-ES_tradnl"/>
          </a:p>
        </p:txBody>
      </p:sp>
      <p:sp>
        <p:nvSpPr>
          <p:cNvPr id="264215" name="Line 23"/>
          <p:cNvSpPr>
            <a:spLocks noChangeShapeType="1"/>
          </p:cNvSpPr>
          <p:nvPr/>
        </p:nvSpPr>
        <p:spPr bwMode="auto">
          <a:xfrm>
            <a:off x="1676400" y="2057400"/>
            <a:ext cx="1524000" cy="1219200"/>
          </a:xfrm>
          <a:prstGeom prst="line">
            <a:avLst/>
          </a:prstGeom>
          <a:noFill/>
          <a:ln w="12700">
            <a:solidFill>
              <a:schemeClr val="tx1"/>
            </a:solidFill>
            <a:round/>
            <a:headEnd/>
            <a:tailEnd type="triangle" w="med" len="med"/>
          </a:ln>
          <a:effectLst/>
        </p:spPr>
        <p:txBody>
          <a:bodyPr/>
          <a:lstStyle/>
          <a:p>
            <a:endParaRPr lang="es-ES_tradnl"/>
          </a:p>
        </p:txBody>
      </p:sp>
      <p:sp>
        <p:nvSpPr>
          <p:cNvPr id="264216" name="Rectangle 24"/>
          <p:cNvSpPr>
            <a:spLocks noChangeArrowheads="1"/>
          </p:cNvSpPr>
          <p:nvPr/>
        </p:nvSpPr>
        <p:spPr bwMode="auto">
          <a:xfrm>
            <a:off x="1524000" y="6019800"/>
            <a:ext cx="3962400" cy="366713"/>
          </a:xfrm>
          <a:prstGeom prst="rect">
            <a:avLst/>
          </a:prstGeom>
          <a:noFill/>
          <a:ln w="9525">
            <a:noFill/>
            <a:miter lim="800000"/>
            <a:headEnd/>
            <a:tailEnd/>
          </a:ln>
          <a:effectLst/>
        </p:spPr>
        <p:txBody>
          <a:bodyPr>
            <a:spAutoFit/>
          </a:bodyPr>
          <a:lstStyle/>
          <a:p>
            <a:pPr algn="l"/>
            <a:r>
              <a:rPr lang="es-ES_tradnl" sz="1600" b="1">
                <a:solidFill>
                  <a:srgbClr val="000000"/>
                </a:solidFill>
              </a:rPr>
              <a:t>Take[</a:t>
            </a:r>
            <a:r>
              <a:rPr lang="en-GB" sz="1800" b="1">
                <a:solidFill>
                  <a:srgbClr val="FF0000"/>
                </a:solidFill>
              </a:rPr>
              <a:t>R[Left= </a:t>
            </a:r>
            <a:r>
              <a:rPr lang="en-GB" sz="1800" b="1">
                <a:solidFill>
                  <a:srgbClr val="0066FF"/>
                </a:solidFill>
              </a:rPr>
              <a:t>Seneca</a:t>
            </a:r>
            <a:r>
              <a:rPr lang="en-GB" sz="1800" b="1">
                <a:solidFill>
                  <a:srgbClr val="FF0000"/>
                </a:solidFill>
              </a:rPr>
              <a:t>, Right= </a:t>
            </a:r>
            <a:r>
              <a:rPr lang="es-ES_tradnl" sz="1800" b="1">
                <a:solidFill>
                  <a:srgbClr val="00BFEC"/>
                </a:solidFill>
                <a:cs typeface="Times New Roman" pitchFamily="18" charset="0"/>
              </a:rPr>
              <a:t>?</a:t>
            </a:r>
            <a:r>
              <a:rPr lang="en-GB" sz="1800" b="1">
                <a:solidFill>
                  <a:srgbClr val="FF0000"/>
                </a:solidFill>
              </a:rPr>
              <a:t> ] </a:t>
            </a:r>
            <a:r>
              <a:rPr lang="es-ES_tradnl" sz="1600" b="1">
                <a:solidFill>
                  <a:srgbClr val="000000"/>
                </a:solidFill>
              </a:rPr>
              <a:t>]</a:t>
            </a:r>
            <a:endParaRPr lang="en-GB" sz="1600" b="1">
              <a:solidFill>
                <a:srgbClr val="000000"/>
              </a:solidFill>
            </a:endParaRPr>
          </a:p>
        </p:txBody>
      </p:sp>
      <p:sp>
        <p:nvSpPr>
          <p:cNvPr id="264217" name="Rectangle 25"/>
          <p:cNvSpPr>
            <a:spLocks noChangeArrowheads="1"/>
          </p:cNvSpPr>
          <p:nvPr/>
        </p:nvSpPr>
        <p:spPr bwMode="auto">
          <a:xfrm>
            <a:off x="3200400" y="49530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Seneca</a:t>
            </a:r>
            <a:r>
              <a:rPr lang="en-GB" sz="1800" b="1">
                <a:solidFill>
                  <a:srgbClr val="FF0000"/>
                </a:solidFill>
              </a:rPr>
              <a:t>,</a:t>
            </a:r>
          </a:p>
          <a:p>
            <a:r>
              <a:rPr lang="en-GB" sz="1800" b="1">
                <a:solidFill>
                  <a:srgbClr val="FF0000"/>
                </a:solidFill>
              </a:rPr>
              <a:t>      Right= </a:t>
            </a:r>
            <a:r>
              <a:rPr lang="en-GB" sz="1800" b="1">
                <a:solidFill>
                  <a:srgbClr val="0066FF"/>
                </a:solidFill>
              </a:rPr>
              <a:t>Plato</a:t>
            </a:r>
            <a:r>
              <a:rPr lang="en-GB" sz="1800" b="1">
                <a:solidFill>
                  <a:srgbClr val="FF0000"/>
                </a:solidFill>
              </a:rPr>
              <a:t>]</a:t>
            </a:r>
          </a:p>
        </p:txBody>
      </p:sp>
      <p:sp>
        <p:nvSpPr>
          <p:cNvPr id="264218" name="Rectangle 26"/>
          <p:cNvSpPr>
            <a:spLocks noChangeArrowheads="1"/>
          </p:cNvSpPr>
          <p:nvPr/>
        </p:nvSpPr>
        <p:spPr bwMode="auto">
          <a:xfrm>
            <a:off x="5105400" y="25146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Plato</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sp>
        <p:nvSpPr>
          <p:cNvPr id="264219" name="Rectangle 27"/>
          <p:cNvSpPr>
            <a:spLocks noChangeArrowheads="1"/>
          </p:cNvSpPr>
          <p:nvPr/>
        </p:nvSpPr>
        <p:spPr bwMode="auto">
          <a:xfrm>
            <a:off x="1295400" y="39624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a:t>
            </a:r>
          </a:p>
          <a:p>
            <a:r>
              <a:rPr lang="en-GB" sz="1800" b="1">
                <a:solidFill>
                  <a:srgbClr val="FF0000"/>
                </a:solidFill>
              </a:rPr>
              <a:t>      Right= </a:t>
            </a:r>
            <a:r>
              <a:rPr lang="en-GB" sz="1800" b="1">
                <a:solidFill>
                  <a:srgbClr val="0066FF"/>
                </a:solidFill>
              </a:rPr>
              <a:t>Seneca</a:t>
            </a:r>
            <a:r>
              <a:rPr lang="en-GB" sz="1800" b="1">
                <a:solidFill>
                  <a:srgbClr val="FF0000"/>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3"/>
          <a:srcRect/>
          <a:stretch>
            <a:fillRect/>
          </a:stretch>
        </p:blipFill>
        <p:spPr bwMode="auto">
          <a:xfrm>
            <a:off x="7639050" y="1219200"/>
            <a:ext cx="860425" cy="1300163"/>
          </a:xfrm>
          <a:prstGeom prst="rect">
            <a:avLst/>
          </a:prstGeom>
          <a:noFill/>
          <a:ln w="9525">
            <a:noFill/>
            <a:miter lim="800000"/>
            <a:headEnd/>
            <a:tailEnd/>
          </a:ln>
          <a:effectLst/>
        </p:spPr>
      </p:pic>
      <p:sp>
        <p:nvSpPr>
          <p:cNvPr id="266243" name="AutoShape 3"/>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66244" name="WordArt 4"/>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66246" name="Rectangle 6"/>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Eating</a:t>
            </a:r>
            <a:r>
              <a:rPr lang="es-ES_tradnl" sz="2400"/>
              <a:t> </a:t>
            </a:r>
            <a:endParaRPr lang="es-ES" sz="2400"/>
          </a:p>
        </p:txBody>
      </p:sp>
      <p:sp>
        <p:nvSpPr>
          <p:cNvPr id="266247" name="Text Box 7"/>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66248" name="Text Box 8"/>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66249" name="Picture 9"/>
          <p:cNvPicPr>
            <a:picLocks noChangeAspect="1" noChangeArrowheads="1"/>
          </p:cNvPicPr>
          <p:nvPr/>
        </p:nvPicPr>
        <p:blipFill>
          <a:blip r:embed="rId4"/>
          <a:srcRect/>
          <a:stretch>
            <a:fillRect/>
          </a:stretch>
        </p:blipFill>
        <p:spPr bwMode="auto">
          <a:xfrm>
            <a:off x="533400" y="1524000"/>
            <a:ext cx="776288" cy="965200"/>
          </a:xfrm>
          <a:prstGeom prst="rect">
            <a:avLst/>
          </a:prstGeom>
          <a:noFill/>
          <a:ln w="9525">
            <a:noFill/>
            <a:miter lim="800000"/>
            <a:headEnd/>
            <a:tailEnd/>
          </a:ln>
          <a:effectLst/>
        </p:spPr>
      </p:pic>
      <p:sp>
        <p:nvSpPr>
          <p:cNvPr id="266250" name="Rectangle 10"/>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66251" name="Rectangle 11"/>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pic>
        <p:nvPicPr>
          <p:cNvPr id="266252" name="Picture 12"/>
          <p:cNvPicPr>
            <a:picLocks noChangeAspect="1" noChangeArrowheads="1"/>
          </p:cNvPicPr>
          <p:nvPr/>
        </p:nvPicPr>
        <p:blipFill>
          <a:blip r:embed="rId5"/>
          <a:srcRect/>
          <a:stretch>
            <a:fillRect/>
          </a:stretch>
        </p:blipFill>
        <p:spPr bwMode="auto">
          <a:xfrm>
            <a:off x="533400" y="5257800"/>
            <a:ext cx="1073150" cy="928688"/>
          </a:xfrm>
          <a:prstGeom prst="rect">
            <a:avLst/>
          </a:prstGeom>
          <a:noFill/>
          <a:ln w="9525">
            <a:noFill/>
            <a:miter lim="800000"/>
            <a:headEnd/>
            <a:tailEnd/>
          </a:ln>
          <a:effectLst/>
        </p:spPr>
      </p:pic>
      <p:sp>
        <p:nvSpPr>
          <p:cNvPr id="266253" name="Rectangle 13"/>
          <p:cNvSpPr>
            <a:spLocks noChangeArrowheads="1"/>
          </p:cNvSpPr>
          <p:nvPr/>
        </p:nvSpPr>
        <p:spPr bwMode="auto">
          <a:xfrm>
            <a:off x="609600" y="6262688"/>
            <a:ext cx="857250" cy="366712"/>
          </a:xfrm>
          <a:prstGeom prst="rect">
            <a:avLst/>
          </a:prstGeom>
          <a:noFill/>
          <a:ln w="25400">
            <a:noFill/>
            <a:miter lim="800000"/>
            <a:headEnd/>
            <a:tailEnd/>
          </a:ln>
          <a:effectLst/>
        </p:spPr>
        <p:txBody>
          <a:bodyPr wrap="none">
            <a:spAutoFit/>
          </a:bodyPr>
          <a:lstStyle/>
          <a:p>
            <a:r>
              <a:rPr lang="es-ES_tradnl" sz="1800" b="1">
                <a:solidFill>
                  <a:srgbClr val="9F1405"/>
                </a:solidFill>
              </a:rPr>
              <a:t>Seneca</a:t>
            </a:r>
          </a:p>
        </p:txBody>
      </p:sp>
      <p:pic>
        <p:nvPicPr>
          <p:cNvPr id="266254" name="Picture 14"/>
          <p:cNvPicPr>
            <a:picLocks noChangeAspect="1" noChangeArrowheads="1"/>
          </p:cNvPicPr>
          <p:nvPr/>
        </p:nvPicPr>
        <p:blipFill>
          <a:blip r:embed="rId6"/>
          <a:srcRect/>
          <a:stretch>
            <a:fillRect/>
          </a:stretch>
        </p:blipFill>
        <p:spPr bwMode="auto">
          <a:xfrm>
            <a:off x="3429000" y="2733675"/>
            <a:ext cx="2000250" cy="1990725"/>
          </a:xfrm>
          <a:prstGeom prst="rect">
            <a:avLst/>
          </a:prstGeom>
          <a:noFill/>
          <a:ln w="25400">
            <a:noFill/>
            <a:miter lim="800000"/>
            <a:headEnd/>
            <a:tailEnd/>
          </a:ln>
          <a:effectLst/>
        </p:spPr>
      </p:pic>
      <p:sp>
        <p:nvSpPr>
          <p:cNvPr id="266255" name="Rectangle 15"/>
          <p:cNvSpPr>
            <a:spLocks noChangeArrowheads="1"/>
          </p:cNvSpPr>
          <p:nvPr/>
        </p:nvSpPr>
        <p:spPr bwMode="auto">
          <a:xfrm>
            <a:off x="1143000" y="1447800"/>
            <a:ext cx="4343400" cy="641350"/>
          </a:xfrm>
          <a:prstGeom prst="rect">
            <a:avLst/>
          </a:prstGeom>
          <a:noFill/>
          <a:ln w="9525">
            <a:noFill/>
            <a:miter lim="800000"/>
            <a:headEnd/>
            <a:tailEnd/>
          </a:ln>
          <a:effectLst/>
        </p:spPr>
        <p:txBody>
          <a:bodyPr>
            <a:spAutoFit/>
          </a:bodyPr>
          <a:lstStyle/>
          <a:p>
            <a:pPr algn="l"/>
            <a:r>
              <a:rPr lang="en-GB" sz="1800" b="1">
                <a:solidFill>
                  <a:srgbClr val="FF0000"/>
                </a:solidFill>
              </a:rPr>
              <a:t>R[Left= </a:t>
            </a:r>
            <a:r>
              <a:rPr lang="en-GB" sz="1800" b="1">
                <a:solidFill>
                  <a:srgbClr val="0066FF"/>
                </a:solidFill>
              </a:rPr>
              <a:t>Avempace</a:t>
            </a:r>
            <a:r>
              <a:rPr lang="en-GB" sz="1800" b="1">
                <a:solidFill>
                  <a:srgbClr val="FF0000"/>
                </a:solidFill>
              </a:rPr>
              <a:t>,</a:t>
            </a:r>
          </a:p>
          <a:p>
            <a:pPr algn="l"/>
            <a:r>
              <a:rPr lang="en-GB" sz="1800" b="1">
                <a:solidFill>
                  <a:srgbClr val="FF0000"/>
                </a:solidFill>
              </a:rPr>
              <a:t> Right= </a:t>
            </a:r>
            <a:r>
              <a:rPr lang="en-GB" sz="1800" b="1">
                <a:solidFill>
                  <a:srgbClr val="0066FF"/>
                </a:solidFill>
              </a:rPr>
              <a:t>Seneca</a:t>
            </a:r>
            <a:r>
              <a:rPr lang="en-GB" sz="1800" b="1">
                <a:solidFill>
                  <a:srgbClr val="FF0000"/>
                </a:solidFill>
              </a:rPr>
              <a:t>] </a:t>
            </a:r>
            <a:endParaRPr lang="en-GB" sz="1600" b="1">
              <a:solidFill>
                <a:srgbClr val="000000"/>
              </a:solidFill>
            </a:endParaRPr>
          </a:p>
        </p:txBody>
      </p:sp>
      <p:pic>
        <p:nvPicPr>
          <p:cNvPr id="266256" name="Picture 16"/>
          <p:cNvPicPr>
            <a:picLocks noChangeAspect="1" noChangeArrowheads="1"/>
          </p:cNvPicPr>
          <p:nvPr/>
        </p:nvPicPr>
        <p:blipFill>
          <a:blip r:embed="rId7"/>
          <a:srcRect/>
          <a:stretch>
            <a:fillRect/>
          </a:stretch>
        </p:blipFill>
        <p:spPr bwMode="auto">
          <a:xfrm>
            <a:off x="3429000" y="2743200"/>
            <a:ext cx="2000250" cy="1990725"/>
          </a:xfrm>
          <a:prstGeom prst="rect">
            <a:avLst/>
          </a:prstGeom>
          <a:noFill/>
          <a:ln w="25400">
            <a:noFill/>
            <a:miter lim="800000"/>
            <a:headEnd/>
            <a:tailEnd/>
          </a:ln>
          <a:effectLst/>
        </p:spPr>
      </p:pic>
      <p:sp>
        <p:nvSpPr>
          <p:cNvPr id="266257" name="Rectangle 17"/>
          <p:cNvSpPr>
            <a:spLocks noChangeArrowheads="1"/>
          </p:cNvSpPr>
          <p:nvPr/>
        </p:nvSpPr>
        <p:spPr bwMode="auto">
          <a:xfrm>
            <a:off x="2552700" y="4648200"/>
            <a:ext cx="21304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Seneca</a:t>
            </a:r>
            <a:r>
              <a:rPr lang="en-GB" sz="1800" b="1">
                <a:solidFill>
                  <a:srgbClr val="269A16"/>
                </a:solidFill>
              </a:rPr>
              <a:t>]</a:t>
            </a:r>
          </a:p>
        </p:txBody>
      </p:sp>
      <p:pic>
        <p:nvPicPr>
          <p:cNvPr id="266258" name="Picture 18"/>
          <p:cNvPicPr>
            <a:picLocks noChangeAspect="1" noChangeArrowheads="1"/>
          </p:cNvPicPr>
          <p:nvPr/>
        </p:nvPicPr>
        <p:blipFill>
          <a:blip r:embed="rId8"/>
          <a:srcRect/>
          <a:stretch>
            <a:fillRect/>
          </a:stretch>
        </p:blipFill>
        <p:spPr bwMode="auto">
          <a:xfrm>
            <a:off x="3429000" y="2743200"/>
            <a:ext cx="2000250" cy="1990725"/>
          </a:xfrm>
          <a:prstGeom prst="rect">
            <a:avLst/>
          </a:prstGeom>
          <a:noFill/>
          <a:ln w="25400">
            <a:noFill/>
            <a:miter lim="800000"/>
            <a:headEnd/>
            <a:tailEnd/>
          </a:ln>
          <a:effectLst/>
        </p:spPr>
      </p:pic>
      <p:sp>
        <p:nvSpPr>
          <p:cNvPr id="266259" name="Text Box 19"/>
          <p:cNvSpPr txBox="1">
            <a:spLocks noChangeArrowheads="1"/>
          </p:cNvSpPr>
          <p:nvPr/>
        </p:nvSpPr>
        <p:spPr bwMode="auto">
          <a:xfrm>
            <a:off x="8293100" y="2362200"/>
            <a:ext cx="692150" cy="366713"/>
          </a:xfrm>
          <a:prstGeom prst="rect">
            <a:avLst/>
          </a:prstGeom>
          <a:noFill/>
          <a:ln w="25400">
            <a:noFill/>
            <a:miter lim="800000"/>
            <a:headEnd/>
            <a:tailEnd/>
          </a:ln>
          <a:effectLst/>
        </p:spPr>
        <p:txBody>
          <a:bodyPr wrap="none">
            <a:spAutoFit/>
          </a:bodyPr>
          <a:lstStyle/>
          <a:p>
            <a:r>
              <a:rPr lang="es-ES_tradnl" sz="1800" b="1">
                <a:solidFill>
                  <a:srgbClr val="9F1405"/>
                </a:solidFill>
              </a:rPr>
              <a:t>Plato</a:t>
            </a:r>
          </a:p>
        </p:txBody>
      </p:sp>
      <p:sp>
        <p:nvSpPr>
          <p:cNvPr id="266260" name="Rectangle 20"/>
          <p:cNvSpPr>
            <a:spLocks noChangeArrowheads="1"/>
          </p:cNvSpPr>
          <p:nvPr/>
        </p:nvSpPr>
        <p:spPr bwMode="auto">
          <a:xfrm>
            <a:off x="5664200" y="3581400"/>
            <a:ext cx="1965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Plato</a:t>
            </a:r>
            <a:r>
              <a:rPr lang="en-GB" sz="1800" b="1">
                <a:solidFill>
                  <a:srgbClr val="269A16"/>
                </a:solidFill>
              </a:rPr>
              <a:t>]</a:t>
            </a:r>
          </a:p>
        </p:txBody>
      </p:sp>
      <p:sp>
        <p:nvSpPr>
          <p:cNvPr id="266261" name="Rectangle 21"/>
          <p:cNvSpPr>
            <a:spLocks noChangeArrowheads="1"/>
          </p:cNvSpPr>
          <p:nvPr/>
        </p:nvSpPr>
        <p:spPr bwMode="auto">
          <a:xfrm>
            <a:off x="0" y="4495800"/>
            <a:ext cx="1905000" cy="641350"/>
          </a:xfrm>
          <a:prstGeom prst="rect">
            <a:avLst/>
          </a:prstGeom>
          <a:noFill/>
          <a:ln w="9525">
            <a:noFill/>
            <a:miter lim="800000"/>
            <a:headEnd/>
            <a:tailEnd/>
          </a:ln>
          <a:effectLst/>
        </p:spPr>
        <p:txBody>
          <a:bodyPr>
            <a:spAutoFit/>
          </a:bodyPr>
          <a:lstStyle/>
          <a:p>
            <a:pPr algn="l"/>
            <a:r>
              <a:rPr lang="en-GB" sz="1800" b="1">
                <a:solidFill>
                  <a:srgbClr val="FF0000"/>
                </a:solidFill>
              </a:rPr>
              <a:t>R[Left= </a:t>
            </a:r>
            <a:r>
              <a:rPr lang="en-GB" sz="1800" b="1">
                <a:solidFill>
                  <a:srgbClr val="0066FF"/>
                </a:solidFill>
              </a:rPr>
              <a:t>Seneca</a:t>
            </a:r>
            <a:r>
              <a:rPr lang="en-GB" sz="1800" b="1">
                <a:solidFill>
                  <a:srgbClr val="FF0000"/>
                </a:solidFill>
              </a:rPr>
              <a:t>, </a:t>
            </a:r>
          </a:p>
          <a:p>
            <a:pPr algn="l"/>
            <a:r>
              <a:rPr lang="en-GB" sz="1800" b="1">
                <a:solidFill>
                  <a:srgbClr val="FF0000"/>
                </a:solidFill>
              </a:rPr>
              <a:t>Right= </a:t>
            </a:r>
            <a:r>
              <a:rPr lang="en-GB" sz="1800" b="1">
                <a:solidFill>
                  <a:srgbClr val="0066FF"/>
                </a:solidFill>
              </a:rPr>
              <a:t>Plato</a:t>
            </a:r>
            <a:r>
              <a:rPr lang="en-GB" sz="1800" b="1">
                <a:solidFill>
                  <a:srgbClr val="FF0000"/>
                </a:solidFill>
              </a:rPr>
              <a:t> ] </a:t>
            </a:r>
            <a:endParaRPr lang="en-GB" sz="1600" b="1">
              <a:solidFill>
                <a:srgbClr val="000000"/>
              </a:solidFill>
            </a:endParaRPr>
          </a:p>
        </p:txBody>
      </p:sp>
      <p:sp>
        <p:nvSpPr>
          <p:cNvPr id="266262" name="Rectangle 22"/>
          <p:cNvSpPr>
            <a:spLocks noChangeArrowheads="1"/>
          </p:cNvSpPr>
          <p:nvPr/>
        </p:nvSpPr>
        <p:spPr bwMode="auto">
          <a:xfrm>
            <a:off x="5105400" y="25146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Plato</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3"/>
          <a:srcRect/>
          <a:stretch>
            <a:fillRect/>
          </a:stretch>
        </p:blipFill>
        <p:spPr bwMode="auto">
          <a:xfrm>
            <a:off x="7639050" y="1219200"/>
            <a:ext cx="860425" cy="1300163"/>
          </a:xfrm>
          <a:prstGeom prst="rect">
            <a:avLst/>
          </a:prstGeom>
          <a:noFill/>
          <a:ln w="9525">
            <a:noFill/>
            <a:miter lim="800000"/>
            <a:headEnd/>
            <a:tailEnd/>
          </a:ln>
          <a:effectLst/>
        </p:spPr>
      </p:pic>
      <p:sp>
        <p:nvSpPr>
          <p:cNvPr id="268291" name="AutoShape 3"/>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68292" name="WordArt 4"/>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68294" name="Rectangle 6"/>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Eating</a:t>
            </a:r>
            <a:r>
              <a:rPr lang="es-ES_tradnl" sz="2400"/>
              <a:t> </a:t>
            </a:r>
            <a:endParaRPr lang="es-ES" sz="2400"/>
          </a:p>
        </p:txBody>
      </p:sp>
      <p:sp>
        <p:nvSpPr>
          <p:cNvPr id="268295" name="Text Box 7"/>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68296" name="Text Box 8"/>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68297" name="Picture 9"/>
          <p:cNvPicPr>
            <a:picLocks noChangeAspect="1" noChangeArrowheads="1"/>
          </p:cNvPicPr>
          <p:nvPr/>
        </p:nvPicPr>
        <p:blipFill>
          <a:blip r:embed="rId4"/>
          <a:srcRect/>
          <a:stretch>
            <a:fillRect/>
          </a:stretch>
        </p:blipFill>
        <p:spPr bwMode="auto">
          <a:xfrm>
            <a:off x="533400" y="1524000"/>
            <a:ext cx="776288" cy="965200"/>
          </a:xfrm>
          <a:prstGeom prst="rect">
            <a:avLst/>
          </a:prstGeom>
          <a:noFill/>
          <a:ln w="9525">
            <a:noFill/>
            <a:miter lim="800000"/>
            <a:headEnd/>
            <a:tailEnd/>
          </a:ln>
          <a:effectLst/>
        </p:spPr>
      </p:pic>
      <p:sp>
        <p:nvSpPr>
          <p:cNvPr id="268298" name="Rectangle 10"/>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68299" name="Rectangle 11"/>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pic>
        <p:nvPicPr>
          <p:cNvPr id="268300" name="Picture 12"/>
          <p:cNvPicPr>
            <a:picLocks noChangeAspect="1" noChangeArrowheads="1"/>
          </p:cNvPicPr>
          <p:nvPr/>
        </p:nvPicPr>
        <p:blipFill>
          <a:blip r:embed="rId5"/>
          <a:srcRect/>
          <a:stretch>
            <a:fillRect/>
          </a:stretch>
        </p:blipFill>
        <p:spPr bwMode="auto">
          <a:xfrm>
            <a:off x="533400" y="5257800"/>
            <a:ext cx="1073150" cy="928688"/>
          </a:xfrm>
          <a:prstGeom prst="rect">
            <a:avLst/>
          </a:prstGeom>
          <a:noFill/>
          <a:ln w="9525">
            <a:noFill/>
            <a:miter lim="800000"/>
            <a:headEnd/>
            <a:tailEnd/>
          </a:ln>
          <a:effectLst/>
        </p:spPr>
      </p:pic>
      <p:sp>
        <p:nvSpPr>
          <p:cNvPr id="268301" name="Rectangle 13"/>
          <p:cNvSpPr>
            <a:spLocks noChangeArrowheads="1"/>
          </p:cNvSpPr>
          <p:nvPr/>
        </p:nvSpPr>
        <p:spPr bwMode="auto">
          <a:xfrm>
            <a:off x="609600" y="6262688"/>
            <a:ext cx="857250" cy="366712"/>
          </a:xfrm>
          <a:prstGeom prst="rect">
            <a:avLst/>
          </a:prstGeom>
          <a:noFill/>
          <a:ln w="25400">
            <a:noFill/>
            <a:miter lim="800000"/>
            <a:headEnd/>
            <a:tailEnd/>
          </a:ln>
          <a:effectLst/>
        </p:spPr>
        <p:txBody>
          <a:bodyPr wrap="none">
            <a:spAutoFit/>
          </a:bodyPr>
          <a:lstStyle/>
          <a:p>
            <a:r>
              <a:rPr lang="es-ES_tradnl" sz="1800" b="1">
                <a:solidFill>
                  <a:srgbClr val="9F1405"/>
                </a:solidFill>
              </a:rPr>
              <a:t>Seneca</a:t>
            </a:r>
          </a:p>
        </p:txBody>
      </p:sp>
      <p:pic>
        <p:nvPicPr>
          <p:cNvPr id="268302" name="Picture 14"/>
          <p:cNvPicPr>
            <a:picLocks noChangeAspect="1" noChangeArrowheads="1"/>
          </p:cNvPicPr>
          <p:nvPr/>
        </p:nvPicPr>
        <p:blipFill>
          <a:blip r:embed="rId6"/>
          <a:srcRect/>
          <a:stretch>
            <a:fillRect/>
          </a:stretch>
        </p:blipFill>
        <p:spPr bwMode="auto">
          <a:xfrm>
            <a:off x="3429000" y="2733675"/>
            <a:ext cx="2000250" cy="1990725"/>
          </a:xfrm>
          <a:prstGeom prst="rect">
            <a:avLst/>
          </a:prstGeom>
          <a:noFill/>
          <a:ln w="25400">
            <a:noFill/>
            <a:miter lim="800000"/>
            <a:headEnd/>
            <a:tailEnd/>
          </a:ln>
          <a:effectLst/>
        </p:spPr>
      </p:pic>
      <p:sp>
        <p:nvSpPr>
          <p:cNvPr id="268303" name="Rectangle 15"/>
          <p:cNvSpPr>
            <a:spLocks noChangeArrowheads="1"/>
          </p:cNvSpPr>
          <p:nvPr/>
        </p:nvSpPr>
        <p:spPr bwMode="auto">
          <a:xfrm>
            <a:off x="1143000" y="1447800"/>
            <a:ext cx="4343400" cy="641350"/>
          </a:xfrm>
          <a:prstGeom prst="rect">
            <a:avLst/>
          </a:prstGeom>
          <a:noFill/>
          <a:ln w="9525">
            <a:noFill/>
            <a:miter lim="800000"/>
            <a:headEnd/>
            <a:tailEnd/>
          </a:ln>
          <a:effectLst/>
        </p:spPr>
        <p:txBody>
          <a:bodyPr>
            <a:spAutoFit/>
          </a:bodyPr>
          <a:lstStyle/>
          <a:p>
            <a:pPr algn="l"/>
            <a:r>
              <a:rPr lang="en-GB" sz="1800" b="1">
                <a:solidFill>
                  <a:srgbClr val="FF0000"/>
                </a:solidFill>
              </a:rPr>
              <a:t>R[Left= </a:t>
            </a:r>
            <a:r>
              <a:rPr lang="en-GB" sz="1800" b="1">
                <a:solidFill>
                  <a:srgbClr val="0066FF"/>
                </a:solidFill>
              </a:rPr>
              <a:t>Avempace</a:t>
            </a:r>
            <a:r>
              <a:rPr lang="en-GB" sz="1800" b="1">
                <a:solidFill>
                  <a:srgbClr val="FF0000"/>
                </a:solidFill>
              </a:rPr>
              <a:t>,</a:t>
            </a:r>
          </a:p>
          <a:p>
            <a:pPr algn="l"/>
            <a:r>
              <a:rPr lang="en-GB" sz="1800" b="1">
                <a:solidFill>
                  <a:srgbClr val="FF0000"/>
                </a:solidFill>
              </a:rPr>
              <a:t> Right= </a:t>
            </a:r>
            <a:r>
              <a:rPr lang="en-GB" sz="1800" b="1">
                <a:solidFill>
                  <a:srgbClr val="0066FF"/>
                </a:solidFill>
              </a:rPr>
              <a:t>Seneca</a:t>
            </a:r>
            <a:r>
              <a:rPr lang="en-GB" sz="1800" b="1">
                <a:solidFill>
                  <a:srgbClr val="FF0000"/>
                </a:solidFill>
              </a:rPr>
              <a:t>] </a:t>
            </a:r>
            <a:endParaRPr lang="en-GB" sz="1600" b="1">
              <a:solidFill>
                <a:srgbClr val="000000"/>
              </a:solidFill>
            </a:endParaRPr>
          </a:p>
        </p:txBody>
      </p:sp>
      <p:pic>
        <p:nvPicPr>
          <p:cNvPr id="268304" name="Picture 16"/>
          <p:cNvPicPr>
            <a:picLocks noChangeAspect="1" noChangeArrowheads="1"/>
          </p:cNvPicPr>
          <p:nvPr/>
        </p:nvPicPr>
        <p:blipFill>
          <a:blip r:embed="rId7"/>
          <a:srcRect/>
          <a:stretch>
            <a:fillRect/>
          </a:stretch>
        </p:blipFill>
        <p:spPr bwMode="auto">
          <a:xfrm>
            <a:off x="3429000" y="2743200"/>
            <a:ext cx="2000250" cy="1990725"/>
          </a:xfrm>
          <a:prstGeom prst="rect">
            <a:avLst/>
          </a:prstGeom>
          <a:noFill/>
          <a:ln w="25400">
            <a:noFill/>
            <a:miter lim="800000"/>
            <a:headEnd/>
            <a:tailEnd/>
          </a:ln>
          <a:effectLst/>
        </p:spPr>
      </p:pic>
      <p:sp>
        <p:nvSpPr>
          <p:cNvPr id="268305" name="Rectangle 17"/>
          <p:cNvSpPr>
            <a:spLocks noChangeArrowheads="1"/>
          </p:cNvSpPr>
          <p:nvPr/>
        </p:nvSpPr>
        <p:spPr bwMode="auto">
          <a:xfrm>
            <a:off x="2552700" y="4648200"/>
            <a:ext cx="21304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Seneca</a:t>
            </a:r>
            <a:r>
              <a:rPr lang="en-GB" sz="1800" b="1">
                <a:solidFill>
                  <a:srgbClr val="269A16"/>
                </a:solidFill>
              </a:rPr>
              <a:t>]</a:t>
            </a:r>
          </a:p>
        </p:txBody>
      </p:sp>
      <p:pic>
        <p:nvPicPr>
          <p:cNvPr id="268306" name="Picture 18"/>
          <p:cNvPicPr>
            <a:picLocks noChangeAspect="1" noChangeArrowheads="1"/>
          </p:cNvPicPr>
          <p:nvPr/>
        </p:nvPicPr>
        <p:blipFill>
          <a:blip r:embed="rId8"/>
          <a:srcRect/>
          <a:stretch>
            <a:fillRect/>
          </a:stretch>
        </p:blipFill>
        <p:spPr bwMode="auto">
          <a:xfrm>
            <a:off x="3429000" y="2743200"/>
            <a:ext cx="2000250" cy="1990725"/>
          </a:xfrm>
          <a:prstGeom prst="rect">
            <a:avLst/>
          </a:prstGeom>
          <a:noFill/>
          <a:ln w="25400">
            <a:noFill/>
            <a:miter lim="800000"/>
            <a:headEnd/>
            <a:tailEnd/>
          </a:ln>
          <a:effectLst/>
        </p:spPr>
      </p:pic>
      <p:sp>
        <p:nvSpPr>
          <p:cNvPr id="268307" name="Text Box 19"/>
          <p:cNvSpPr txBox="1">
            <a:spLocks noChangeArrowheads="1"/>
          </p:cNvSpPr>
          <p:nvPr/>
        </p:nvSpPr>
        <p:spPr bwMode="auto">
          <a:xfrm>
            <a:off x="8293100" y="2362200"/>
            <a:ext cx="692150" cy="366713"/>
          </a:xfrm>
          <a:prstGeom prst="rect">
            <a:avLst/>
          </a:prstGeom>
          <a:noFill/>
          <a:ln w="25400">
            <a:noFill/>
            <a:miter lim="800000"/>
            <a:headEnd/>
            <a:tailEnd/>
          </a:ln>
          <a:effectLst/>
        </p:spPr>
        <p:txBody>
          <a:bodyPr wrap="none">
            <a:spAutoFit/>
          </a:bodyPr>
          <a:lstStyle/>
          <a:p>
            <a:r>
              <a:rPr lang="es-ES_tradnl" sz="1800" b="1">
                <a:solidFill>
                  <a:srgbClr val="9F1405"/>
                </a:solidFill>
              </a:rPr>
              <a:t>Plato</a:t>
            </a:r>
          </a:p>
        </p:txBody>
      </p:sp>
      <p:sp>
        <p:nvSpPr>
          <p:cNvPr id="268308" name="Rectangle 20"/>
          <p:cNvSpPr>
            <a:spLocks noChangeArrowheads="1"/>
          </p:cNvSpPr>
          <p:nvPr/>
        </p:nvSpPr>
        <p:spPr bwMode="auto">
          <a:xfrm>
            <a:off x="5664200" y="3581400"/>
            <a:ext cx="1965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Plato</a:t>
            </a:r>
            <a:r>
              <a:rPr lang="en-GB" sz="1800" b="1">
                <a:solidFill>
                  <a:srgbClr val="269A16"/>
                </a:solidFill>
              </a:rPr>
              <a:t>]</a:t>
            </a:r>
          </a:p>
        </p:txBody>
      </p:sp>
      <p:sp>
        <p:nvSpPr>
          <p:cNvPr id="268309" name="Rectangle 21"/>
          <p:cNvSpPr>
            <a:spLocks noChangeArrowheads="1"/>
          </p:cNvSpPr>
          <p:nvPr/>
        </p:nvSpPr>
        <p:spPr bwMode="auto">
          <a:xfrm>
            <a:off x="0" y="4495800"/>
            <a:ext cx="1905000" cy="641350"/>
          </a:xfrm>
          <a:prstGeom prst="rect">
            <a:avLst/>
          </a:prstGeom>
          <a:noFill/>
          <a:ln w="9525">
            <a:noFill/>
            <a:miter lim="800000"/>
            <a:headEnd/>
            <a:tailEnd/>
          </a:ln>
          <a:effectLst/>
        </p:spPr>
        <p:txBody>
          <a:bodyPr>
            <a:spAutoFit/>
          </a:bodyPr>
          <a:lstStyle/>
          <a:p>
            <a:pPr algn="l"/>
            <a:r>
              <a:rPr lang="en-GB" sz="1800" b="1">
                <a:solidFill>
                  <a:srgbClr val="FF0000"/>
                </a:solidFill>
              </a:rPr>
              <a:t>R[Left= </a:t>
            </a:r>
            <a:r>
              <a:rPr lang="en-GB" sz="1800" b="1">
                <a:solidFill>
                  <a:srgbClr val="0066FF"/>
                </a:solidFill>
              </a:rPr>
              <a:t>Seneca</a:t>
            </a:r>
            <a:r>
              <a:rPr lang="en-GB" sz="1800" b="1">
                <a:solidFill>
                  <a:srgbClr val="FF0000"/>
                </a:solidFill>
              </a:rPr>
              <a:t>, </a:t>
            </a:r>
          </a:p>
          <a:p>
            <a:pPr algn="l"/>
            <a:r>
              <a:rPr lang="en-GB" sz="1800" b="1">
                <a:solidFill>
                  <a:srgbClr val="FF0000"/>
                </a:solidFill>
              </a:rPr>
              <a:t>Right= </a:t>
            </a:r>
            <a:r>
              <a:rPr lang="en-GB" sz="1800" b="1">
                <a:solidFill>
                  <a:srgbClr val="0066FF"/>
                </a:solidFill>
              </a:rPr>
              <a:t>Plato</a:t>
            </a:r>
            <a:r>
              <a:rPr lang="en-GB" sz="1800" b="1">
                <a:solidFill>
                  <a:srgbClr val="FF0000"/>
                </a:solidFill>
              </a:rPr>
              <a:t>] </a:t>
            </a:r>
            <a:endParaRPr lang="en-GB" sz="1600" b="1">
              <a:solidFill>
                <a:srgbClr val="000000"/>
              </a:solidFill>
            </a:endParaRPr>
          </a:p>
        </p:txBody>
      </p:sp>
      <p:sp>
        <p:nvSpPr>
          <p:cNvPr id="268311" name="Line 23"/>
          <p:cNvSpPr>
            <a:spLocks noChangeShapeType="1"/>
          </p:cNvSpPr>
          <p:nvPr/>
        </p:nvSpPr>
        <p:spPr bwMode="auto">
          <a:xfrm flipV="1">
            <a:off x="1676400" y="5029200"/>
            <a:ext cx="1295400" cy="762000"/>
          </a:xfrm>
          <a:prstGeom prst="line">
            <a:avLst/>
          </a:prstGeom>
          <a:noFill/>
          <a:ln w="12700">
            <a:solidFill>
              <a:schemeClr val="tx1"/>
            </a:solidFill>
            <a:round/>
            <a:headEnd/>
            <a:tailEnd type="triangle" w="med" len="med"/>
          </a:ln>
          <a:effectLst/>
        </p:spPr>
        <p:txBody>
          <a:bodyPr/>
          <a:lstStyle/>
          <a:p>
            <a:endParaRPr lang="es-ES_tradnl"/>
          </a:p>
        </p:txBody>
      </p:sp>
      <p:sp>
        <p:nvSpPr>
          <p:cNvPr id="268312" name="Rectangle 24"/>
          <p:cNvSpPr>
            <a:spLocks noChangeArrowheads="1"/>
          </p:cNvSpPr>
          <p:nvPr/>
        </p:nvSpPr>
        <p:spPr bwMode="auto">
          <a:xfrm>
            <a:off x="1447800" y="5791200"/>
            <a:ext cx="4267200" cy="366713"/>
          </a:xfrm>
          <a:prstGeom prst="rect">
            <a:avLst/>
          </a:prstGeom>
          <a:noFill/>
          <a:ln w="9525">
            <a:noFill/>
            <a:miter lim="800000"/>
            <a:headEnd/>
            <a:tailEnd/>
          </a:ln>
          <a:effectLst/>
        </p:spPr>
        <p:txBody>
          <a:bodyPr>
            <a:spAutoFit/>
          </a:bodyPr>
          <a:lstStyle/>
          <a:p>
            <a:pPr algn="l"/>
            <a:r>
              <a:rPr lang="es-ES_tradnl" sz="1600" b="1">
                <a:solidFill>
                  <a:srgbClr val="000000"/>
                </a:solidFill>
              </a:rPr>
              <a:t>Take[</a:t>
            </a:r>
            <a:r>
              <a:rPr lang="en-GB" sz="1800" b="1">
                <a:solidFill>
                  <a:srgbClr val="269A16"/>
                </a:solidFill>
              </a:rPr>
              <a:t>[Chopstick=</a:t>
            </a:r>
            <a:r>
              <a:rPr lang="en-GB" sz="1800" b="1">
                <a:solidFill>
                  <a:srgbClr val="0066FF"/>
                </a:solidFill>
              </a:rPr>
              <a:t>Seneca</a:t>
            </a:r>
            <a:r>
              <a:rPr lang="en-GB" sz="1800" b="1">
                <a:solidFill>
                  <a:srgbClr val="269A16"/>
                </a:solidFill>
              </a:rPr>
              <a:t>]</a:t>
            </a:r>
            <a:r>
              <a:rPr lang="es-ES_tradnl" sz="1600" b="1">
                <a:solidFill>
                  <a:srgbClr val="000000"/>
                </a:solidFill>
              </a:rPr>
              <a:t>]</a:t>
            </a:r>
            <a:endParaRPr lang="en-GB" sz="1600" b="1">
              <a:solidFill>
                <a:srgbClr val="000000"/>
              </a:solidFill>
            </a:endParaRPr>
          </a:p>
        </p:txBody>
      </p:sp>
      <p:sp>
        <p:nvSpPr>
          <p:cNvPr id="268313" name="Rectangle 25"/>
          <p:cNvSpPr>
            <a:spLocks noChangeArrowheads="1"/>
          </p:cNvSpPr>
          <p:nvPr/>
        </p:nvSpPr>
        <p:spPr bwMode="auto">
          <a:xfrm>
            <a:off x="1447800" y="6019800"/>
            <a:ext cx="3962400" cy="366713"/>
          </a:xfrm>
          <a:prstGeom prst="rect">
            <a:avLst/>
          </a:prstGeom>
          <a:noFill/>
          <a:ln w="9525">
            <a:noFill/>
            <a:miter lim="800000"/>
            <a:headEnd/>
            <a:tailEnd/>
          </a:ln>
          <a:effectLst/>
        </p:spPr>
        <p:txBody>
          <a:bodyPr>
            <a:spAutoFit/>
          </a:bodyPr>
          <a:lstStyle/>
          <a:p>
            <a:pPr algn="l"/>
            <a:r>
              <a:rPr lang="es-ES_tradnl" sz="1600" b="1">
                <a:solidFill>
                  <a:srgbClr val="000000"/>
                </a:solidFill>
              </a:rPr>
              <a:t>Take[</a:t>
            </a:r>
            <a:r>
              <a:rPr lang="en-GB" sz="1800" b="1">
                <a:solidFill>
                  <a:srgbClr val="269A16"/>
                </a:solidFill>
              </a:rPr>
              <a:t>[Chopstick= </a:t>
            </a:r>
            <a:r>
              <a:rPr lang="en-GB" sz="1800" b="1">
                <a:solidFill>
                  <a:srgbClr val="0066FF"/>
                </a:solidFill>
              </a:rPr>
              <a:t>Plato</a:t>
            </a:r>
            <a:r>
              <a:rPr lang="en-GB" sz="1800" b="1">
                <a:solidFill>
                  <a:srgbClr val="269A16"/>
                </a:solidFill>
              </a:rPr>
              <a:t>]</a:t>
            </a:r>
            <a:r>
              <a:rPr lang="es-ES_tradnl" sz="1600" b="1">
                <a:solidFill>
                  <a:srgbClr val="000000"/>
                </a:solidFill>
              </a:rPr>
              <a:t>]</a:t>
            </a:r>
            <a:endParaRPr lang="en-GB" sz="1600" b="1">
              <a:solidFill>
                <a:srgbClr val="000000"/>
              </a:solidFill>
            </a:endParaRPr>
          </a:p>
        </p:txBody>
      </p:sp>
      <p:sp>
        <p:nvSpPr>
          <p:cNvPr id="268314" name="Line 26"/>
          <p:cNvSpPr>
            <a:spLocks noChangeShapeType="1"/>
          </p:cNvSpPr>
          <p:nvPr/>
        </p:nvSpPr>
        <p:spPr bwMode="auto">
          <a:xfrm flipV="1">
            <a:off x="2286000" y="4114800"/>
            <a:ext cx="3962400" cy="1752600"/>
          </a:xfrm>
          <a:prstGeom prst="line">
            <a:avLst/>
          </a:prstGeom>
          <a:noFill/>
          <a:ln w="12700">
            <a:solidFill>
              <a:schemeClr val="tx1"/>
            </a:solidFill>
            <a:round/>
            <a:headEnd/>
            <a:tailEnd type="triangle" w="med" len="med"/>
          </a:ln>
          <a:effectLst/>
        </p:spPr>
        <p:txBody>
          <a:bodyPr/>
          <a:lstStyle/>
          <a:p>
            <a:endParaRPr lang="es-ES_tradnl"/>
          </a:p>
        </p:txBody>
      </p:sp>
      <p:sp>
        <p:nvSpPr>
          <p:cNvPr id="268315" name="Rectangle 27"/>
          <p:cNvSpPr>
            <a:spLocks noChangeArrowheads="1"/>
          </p:cNvSpPr>
          <p:nvPr/>
        </p:nvSpPr>
        <p:spPr bwMode="auto">
          <a:xfrm>
            <a:off x="152400" y="2605088"/>
            <a:ext cx="3962400" cy="366712"/>
          </a:xfrm>
          <a:prstGeom prst="rect">
            <a:avLst/>
          </a:prstGeom>
          <a:noFill/>
          <a:ln w="9525">
            <a:noFill/>
            <a:miter lim="800000"/>
            <a:headEnd/>
            <a:tailEnd/>
          </a:ln>
          <a:effectLst/>
        </p:spPr>
        <p:txBody>
          <a:bodyPr>
            <a:spAutoFit/>
          </a:bodyPr>
          <a:lstStyle/>
          <a:p>
            <a:pPr algn="l"/>
            <a:r>
              <a:rPr lang="es-ES_tradnl" sz="1600" b="1">
                <a:solidFill>
                  <a:srgbClr val="000000"/>
                </a:solidFill>
              </a:rPr>
              <a:t>Take[</a:t>
            </a:r>
            <a:r>
              <a:rPr lang="en-GB" sz="1800" b="1">
                <a:solidFill>
                  <a:srgbClr val="269A16"/>
                </a:solidFill>
              </a:rPr>
              <a:t>[Chopstick= </a:t>
            </a:r>
            <a:r>
              <a:rPr lang="en-GB" sz="1800" b="1">
                <a:solidFill>
                  <a:srgbClr val="0066FF"/>
                </a:solidFill>
              </a:rPr>
              <a:t>Avempace</a:t>
            </a:r>
            <a:r>
              <a:rPr lang="en-GB" sz="1800" b="1">
                <a:solidFill>
                  <a:srgbClr val="269A16"/>
                </a:solidFill>
              </a:rPr>
              <a:t>]</a:t>
            </a:r>
            <a:r>
              <a:rPr lang="es-ES_tradnl" sz="1600" b="1">
                <a:solidFill>
                  <a:srgbClr val="000000"/>
                </a:solidFill>
              </a:rPr>
              <a:t>]</a:t>
            </a:r>
            <a:endParaRPr lang="en-GB" sz="1600" b="1">
              <a:solidFill>
                <a:srgbClr val="000000"/>
              </a:solidFill>
            </a:endParaRPr>
          </a:p>
        </p:txBody>
      </p:sp>
      <p:sp>
        <p:nvSpPr>
          <p:cNvPr id="268316" name="Rectangle 28"/>
          <p:cNvSpPr>
            <a:spLocks noChangeArrowheads="1"/>
          </p:cNvSpPr>
          <p:nvPr/>
        </p:nvSpPr>
        <p:spPr bwMode="auto">
          <a:xfrm>
            <a:off x="152400" y="2986088"/>
            <a:ext cx="3962400" cy="366712"/>
          </a:xfrm>
          <a:prstGeom prst="rect">
            <a:avLst/>
          </a:prstGeom>
          <a:noFill/>
          <a:ln w="9525">
            <a:noFill/>
            <a:miter lim="800000"/>
            <a:headEnd/>
            <a:tailEnd/>
          </a:ln>
          <a:effectLst/>
        </p:spPr>
        <p:txBody>
          <a:bodyPr>
            <a:spAutoFit/>
          </a:bodyPr>
          <a:lstStyle/>
          <a:p>
            <a:pPr algn="l"/>
            <a:r>
              <a:rPr lang="es-ES_tradnl" sz="1600" b="1">
                <a:solidFill>
                  <a:srgbClr val="000000"/>
                </a:solidFill>
              </a:rPr>
              <a:t>Take[</a:t>
            </a:r>
            <a:r>
              <a:rPr lang="en-GB" sz="1800" b="1">
                <a:solidFill>
                  <a:srgbClr val="269A16"/>
                </a:solidFill>
              </a:rPr>
              <a:t>[Chopstick= </a:t>
            </a:r>
            <a:r>
              <a:rPr lang="en-GB" sz="1800" b="1">
                <a:solidFill>
                  <a:srgbClr val="0066FF"/>
                </a:solidFill>
              </a:rPr>
              <a:t>Seneca</a:t>
            </a:r>
            <a:r>
              <a:rPr lang="en-GB" sz="1800" b="1">
                <a:solidFill>
                  <a:srgbClr val="269A16"/>
                </a:solidFill>
              </a:rPr>
              <a:t>]</a:t>
            </a:r>
            <a:r>
              <a:rPr lang="es-ES_tradnl" sz="1600" b="1">
                <a:solidFill>
                  <a:srgbClr val="000000"/>
                </a:solidFill>
              </a:rPr>
              <a:t>]</a:t>
            </a:r>
            <a:endParaRPr lang="en-GB" sz="1600" b="1">
              <a:solidFill>
                <a:srgbClr val="000000"/>
              </a:solidFill>
            </a:endParaRPr>
          </a:p>
        </p:txBody>
      </p:sp>
      <p:sp>
        <p:nvSpPr>
          <p:cNvPr id="268317" name="Line 29"/>
          <p:cNvSpPr>
            <a:spLocks noChangeShapeType="1"/>
          </p:cNvSpPr>
          <p:nvPr/>
        </p:nvSpPr>
        <p:spPr bwMode="auto">
          <a:xfrm>
            <a:off x="1524000" y="3352800"/>
            <a:ext cx="1371600" cy="1295400"/>
          </a:xfrm>
          <a:prstGeom prst="line">
            <a:avLst/>
          </a:prstGeom>
          <a:noFill/>
          <a:ln w="12700">
            <a:solidFill>
              <a:schemeClr val="tx1"/>
            </a:solidFill>
            <a:round/>
            <a:headEnd/>
            <a:tailEnd type="triangle" w="med" len="med"/>
          </a:ln>
          <a:effectLst/>
        </p:spPr>
        <p:txBody>
          <a:bodyPr/>
          <a:lstStyle/>
          <a:p>
            <a:endParaRPr lang="es-ES_tradnl"/>
          </a:p>
        </p:txBody>
      </p:sp>
      <p:sp>
        <p:nvSpPr>
          <p:cNvPr id="268318" name="Line 30"/>
          <p:cNvSpPr>
            <a:spLocks noChangeShapeType="1"/>
          </p:cNvSpPr>
          <p:nvPr/>
        </p:nvSpPr>
        <p:spPr bwMode="auto">
          <a:xfrm flipV="1">
            <a:off x="1752600" y="2590800"/>
            <a:ext cx="990600" cy="76200"/>
          </a:xfrm>
          <a:prstGeom prst="line">
            <a:avLst/>
          </a:prstGeom>
          <a:noFill/>
          <a:ln w="12700">
            <a:solidFill>
              <a:schemeClr val="tx1"/>
            </a:solidFill>
            <a:round/>
            <a:headEnd/>
            <a:tailEnd type="triangle" w="med" len="med"/>
          </a:ln>
          <a:effectLst/>
        </p:spPr>
        <p:txBody>
          <a:bodyPr/>
          <a:lstStyle/>
          <a:p>
            <a:endParaRPr lang="es-ES_tradnl"/>
          </a:p>
        </p:txBody>
      </p:sp>
      <p:sp>
        <p:nvSpPr>
          <p:cNvPr id="268319" name="Rectangle 31"/>
          <p:cNvSpPr>
            <a:spLocks noChangeArrowheads="1"/>
          </p:cNvSpPr>
          <p:nvPr/>
        </p:nvSpPr>
        <p:spPr bwMode="auto">
          <a:xfrm>
            <a:off x="5105400" y="25146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Plato</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1026"/>
          <p:cNvPicPr>
            <a:picLocks noChangeAspect="1" noChangeArrowheads="1"/>
          </p:cNvPicPr>
          <p:nvPr/>
        </p:nvPicPr>
        <p:blipFill>
          <a:blip r:embed="rId3"/>
          <a:srcRect/>
          <a:stretch>
            <a:fillRect/>
          </a:stretch>
        </p:blipFill>
        <p:spPr bwMode="auto">
          <a:xfrm>
            <a:off x="7639050" y="1219200"/>
            <a:ext cx="860425" cy="1300163"/>
          </a:xfrm>
          <a:prstGeom prst="rect">
            <a:avLst/>
          </a:prstGeom>
          <a:noFill/>
          <a:ln w="9525">
            <a:noFill/>
            <a:miter lim="800000"/>
            <a:headEnd/>
            <a:tailEnd/>
          </a:ln>
          <a:effectLst/>
        </p:spPr>
      </p:pic>
      <p:sp>
        <p:nvSpPr>
          <p:cNvPr id="270339" name="AutoShape 1027"/>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70340" name="WordArt 1028"/>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70342" name="Rectangle 1030"/>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Eating</a:t>
            </a:r>
            <a:r>
              <a:rPr lang="es-ES_tradnl" sz="2400"/>
              <a:t> </a:t>
            </a:r>
            <a:endParaRPr lang="es-ES" sz="2400"/>
          </a:p>
        </p:txBody>
      </p:sp>
      <p:sp>
        <p:nvSpPr>
          <p:cNvPr id="270343" name="Text Box 1031"/>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70344" name="Text Box 1032"/>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70345" name="Picture 1033"/>
          <p:cNvPicPr>
            <a:picLocks noChangeAspect="1" noChangeArrowheads="1"/>
          </p:cNvPicPr>
          <p:nvPr/>
        </p:nvPicPr>
        <p:blipFill>
          <a:blip r:embed="rId4"/>
          <a:srcRect/>
          <a:stretch>
            <a:fillRect/>
          </a:stretch>
        </p:blipFill>
        <p:spPr bwMode="auto">
          <a:xfrm>
            <a:off x="533400" y="1524000"/>
            <a:ext cx="776288" cy="965200"/>
          </a:xfrm>
          <a:prstGeom prst="rect">
            <a:avLst/>
          </a:prstGeom>
          <a:noFill/>
          <a:ln w="9525">
            <a:noFill/>
            <a:miter lim="800000"/>
            <a:headEnd/>
            <a:tailEnd/>
          </a:ln>
          <a:effectLst/>
        </p:spPr>
      </p:pic>
      <p:sp>
        <p:nvSpPr>
          <p:cNvPr id="270346" name="Rectangle 1034"/>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70347" name="Rectangle 1035"/>
          <p:cNvSpPr>
            <a:spLocks noChangeArrowheads="1"/>
          </p:cNvSpPr>
          <p:nvPr/>
        </p:nvSpPr>
        <p:spPr bwMode="auto">
          <a:xfrm>
            <a:off x="400050" y="9906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pic>
        <p:nvPicPr>
          <p:cNvPr id="270348" name="Picture 1036"/>
          <p:cNvPicPr>
            <a:picLocks noChangeAspect="1" noChangeArrowheads="1"/>
          </p:cNvPicPr>
          <p:nvPr/>
        </p:nvPicPr>
        <p:blipFill>
          <a:blip r:embed="rId5"/>
          <a:srcRect/>
          <a:stretch>
            <a:fillRect/>
          </a:stretch>
        </p:blipFill>
        <p:spPr bwMode="auto">
          <a:xfrm>
            <a:off x="533400" y="5257800"/>
            <a:ext cx="1073150" cy="928688"/>
          </a:xfrm>
          <a:prstGeom prst="rect">
            <a:avLst/>
          </a:prstGeom>
          <a:noFill/>
          <a:ln w="9525">
            <a:noFill/>
            <a:miter lim="800000"/>
            <a:headEnd/>
            <a:tailEnd/>
          </a:ln>
          <a:effectLst/>
        </p:spPr>
      </p:pic>
      <p:sp>
        <p:nvSpPr>
          <p:cNvPr id="270349" name="Rectangle 1037"/>
          <p:cNvSpPr>
            <a:spLocks noChangeArrowheads="1"/>
          </p:cNvSpPr>
          <p:nvPr/>
        </p:nvSpPr>
        <p:spPr bwMode="auto">
          <a:xfrm>
            <a:off x="609600" y="6262688"/>
            <a:ext cx="857250" cy="366712"/>
          </a:xfrm>
          <a:prstGeom prst="rect">
            <a:avLst/>
          </a:prstGeom>
          <a:noFill/>
          <a:ln w="25400">
            <a:noFill/>
            <a:miter lim="800000"/>
            <a:headEnd/>
            <a:tailEnd/>
          </a:ln>
          <a:effectLst/>
        </p:spPr>
        <p:txBody>
          <a:bodyPr wrap="none">
            <a:spAutoFit/>
          </a:bodyPr>
          <a:lstStyle/>
          <a:p>
            <a:r>
              <a:rPr lang="es-ES_tradnl" sz="1800" b="1">
                <a:solidFill>
                  <a:srgbClr val="9F1405"/>
                </a:solidFill>
              </a:rPr>
              <a:t>Seneca</a:t>
            </a:r>
          </a:p>
        </p:txBody>
      </p:sp>
      <p:pic>
        <p:nvPicPr>
          <p:cNvPr id="270350" name="Picture 1038"/>
          <p:cNvPicPr>
            <a:picLocks noChangeAspect="1" noChangeArrowheads="1"/>
          </p:cNvPicPr>
          <p:nvPr/>
        </p:nvPicPr>
        <p:blipFill>
          <a:blip r:embed="rId6"/>
          <a:srcRect/>
          <a:stretch>
            <a:fillRect/>
          </a:stretch>
        </p:blipFill>
        <p:spPr bwMode="auto">
          <a:xfrm>
            <a:off x="3429000" y="2733675"/>
            <a:ext cx="2000250" cy="1990725"/>
          </a:xfrm>
          <a:prstGeom prst="rect">
            <a:avLst/>
          </a:prstGeom>
          <a:noFill/>
          <a:ln w="25400">
            <a:noFill/>
            <a:miter lim="800000"/>
            <a:headEnd/>
            <a:tailEnd/>
          </a:ln>
          <a:effectLst/>
        </p:spPr>
      </p:pic>
      <p:sp>
        <p:nvSpPr>
          <p:cNvPr id="270351" name="Rectangle 1039"/>
          <p:cNvSpPr>
            <a:spLocks noChangeArrowheads="1"/>
          </p:cNvSpPr>
          <p:nvPr/>
        </p:nvSpPr>
        <p:spPr bwMode="auto">
          <a:xfrm>
            <a:off x="1143000" y="1447800"/>
            <a:ext cx="2209800" cy="641350"/>
          </a:xfrm>
          <a:prstGeom prst="rect">
            <a:avLst/>
          </a:prstGeom>
          <a:noFill/>
          <a:ln w="9525">
            <a:noFill/>
            <a:miter lim="800000"/>
            <a:headEnd/>
            <a:tailEnd/>
          </a:ln>
          <a:effectLst/>
        </p:spPr>
        <p:txBody>
          <a:bodyPr>
            <a:spAutoFit/>
          </a:bodyPr>
          <a:lstStyle/>
          <a:p>
            <a:pPr algn="l"/>
            <a:r>
              <a:rPr lang="en-GB" sz="1800" b="1">
                <a:solidFill>
                  <a:srgbClr val="FF0000"/>
                </a:solidFill>
              </a:rPr>
              <a:t>R[Left= </a:t>
            </a:r>
            <a:r>
              <a:rPr lang="en-GB" sz="1800" b="1">
                <a:solidFill>
                  <a:srgbClr val="0066FF"/>
                </a:solidFill>
              </a:rPr>
              <a:t>Avempace</a:t>
            </a:r>
            <a:r>
              <a:rPr lang="en-GB" sz="1800" b="1">
                <a:solidFill>
                  <a:srgbClr val="FF0000"/>
                </a:solidFill>
              </a:rPr>
              <a:t>,</a:t>
            </a:r>
          </a:p>
          <a:p>
            <a:pPr algn="l"/>
            <a:r>
              <a:rPr lang="en-GB" sz="1800" b="1">
                <a:solidFill>
                  <a:srgbClr val="FF0000"/>
                </a:solidFill>
              </a:rPr>
              <a:t> Right= </a:t>
            </a:r>
            <a:r>
              <a:rPr lang="en-GB" sz="1800" b="1">
                <a:solidFill>
                  <a:srgbClr val="0066FF"/>
                </a:solidFill>
              </a:rPr>
              <a:t>Seneca</a:t>
            </a:r>
            <a:r>
              <a:rPr lang="en-GB" sz="1800" b="1">
                <a:solidFill>
                  <a:srgbClr val="FF0000"/>
                </a:solidFill>
              </a:rPr>
              <a:t>] </a:t>
            </a:r>
            <a:endParaRPr lang="en-GB" sz="1600" b="1">
              <a:solidFill>
                <a:srgbClr val="000000"/>
              </a:solidFill>
            </a:endParaRPr>
          </a:p>
        </p:txBody>
      </p:sp>
      <p:pic>
        <p:nvPicPr>
          <p:cNvPr id="270352" name="Picture 1040"/>
          <p:cNvPicPr>
            <a:picLocks noChangeAspect="1" noChangeArrowheads="1"/>
          </p:cNvPicPr>
          <p:nvPr/>
        </p:nvPicPr>
        <p:blipFill>
          <a:blip r:embed="rId7"/>
          <a:srcRect/>
          <a:stretch>
            <a:fillRect/>
          </a:stretch>
        </p:blipFill>
        <p:spPr bwMode="auto">
          <a:xfrm>
            <a:off x="3429000" y="2743200"/>
            <a:ext cx="2000250" cy="1990725"/>
          </a:xfrm>
          <a:prstGeom prst="rect">
            <a:avLst/>
          </a:prstGeom>
          <a:noFill/>
          <a:ln w="25400">
            <a:noFill/>
            <a:miter lim="800000"/>
            <a:headEnd/>
            <a:tailEnd/>
          </a:ln>
          <a:effectLst/>
        </p:spPr>
      </p:pic>
      <p:sp>
        <p:nvSpPr>
          <p:cNvPr id="270353" name="Rectangle 1041"/>
          <p:cNvSpPr>
            <a:spLocks noChangeArrowheads="1"/>
          </p:cNvSpPr>
          <p:nvPr/>
        </p:nvSpPr>
        <p:spPr bwMode="auto">
          <a:xfrm>
            <a:off x="1619250" y="5943600"/>
            <a:ext cx="21304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Seneca</a:t>
            </a:r>
            <a:r>
              <a:rPr lang="en-GB" sz="1800" b="1">
                <a:solidFill>
                  <a:srgbClr val="269A16"/>
                </a:solidFill>
              </a:rPr>
              <a:t>]</a:t>
            </a:r>
          </a:p>
        </p:txBody>
      </p:sp>
      <p:pic>
        <p:nvPicPr>
          <p:cNvPr id="270354" name="Picture 1042"/>
          <p:cNvPicPr>
            <a:picLocks noChangeAspect="1" noChangeArrowheads="1"/>
          </p:cNvPicPr>
          <p:nvPr/>
        </p:nvPicPr>
        <p:blipFill>
          <a:blip r:embed="rId8"/>
          <a:srcRect/>
          <a:stretch>
            <a:fillRect/>
          </a:stretch>
        </p:blipFill>
        <p:spPr bwMode="auto">
          <a:xfrm>
            <a:off x="3429000" y="2743200"/>
            <a:ext cx="2000250" cy="1990725"/>
          </a:xfrm>
          <a:prstGeom prst="rect">
            <a:avLst/>
          </a:prstGeom>
          <a:noFill/>
          <a:ln w="25400">
            <a:noFill/>
            <a:miter lim="800000"/>
            <a:headEnd/>
            <a:tailEnd/>
          </a:ln>
          <a:effectLst/>
        </p:spPr>
      </p:pic>
      <p:sp>
        <p:nvSpPr>
          <p:cNvPr id="270355" name="Text Box 1043"/>
          <p:cNvSpPr txBox="1">
            <a:spLocks noChangeArrowheads="1"/>
          </p:cNvSpPr>
          <p:nvPr/>
        </p:nvSpPr>
        <p:spPr bwMode="auto">
          <a:xfrm>
            <a:off x="8293100" y="2362200"/>
            <a:ext cx="692150" cy="366713"/>
          </a:xfrm>
          <a:prstGeom prst="rect">
            <a:avLst/>
          </a:prstGeom>
          <a:noFill/>
          <a:ln w="25400">
            <a:noFill/>
            <a:miter lim="800000"/>
            <a:headEnd/>
            <a:tailEnd/>
          </a:ln>
          <a:effectLst/>
        </p:spPr>
        <p:txBody>
          <a:bodyPr wrap="none">
            <a:spAutoFit/>
          </a:bodyPr>
          <a:lstStyle/>
          <a:p>
            <a:r>
              <a:rPr lang="es-ES_tradnl" sz="1800" b="1">
                <a:solidFill>
                  <a:srgbClr val="9F1405"/>
                </a:solidFill>
              </a:rPr>
              <a:t>Plato</a:t>
            </a:r>
          </a:p>
        </p:txBody>
      </p:sp>
      <p:sp>
        <p:nvSpPr>
          <p:cNvPr id="270356" name="Rectangle 1044"/>
          <p:cNvSpPr>
            <a:spLocks noChangeArrowheads="1"/>
          </p:cNvSpPr>
          <p:nvPr/>
        </p:nvSpPr>
        <p:spPr bwMode="auto">
          <a:xfrm>
            <a:off x="1682750" y="6248400"/>
            <a:ext cx="1965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Plato</a:t>
            </a:r>
            <a:r>
              <a:rPr lang="en-GB" sz="1800" b="1">
                <a:solidFill>
                  <a:srgbClr val="269A16"/>
                </a:solidFill>
              </a:rPr>
              <a:t>]</a:t>
            </a:r>
          </a:p>
        </p:txBody>
      </p:sp>
      <p:sp>
        <p:nvSpPr>
          <p:cNvPr id="270357" name="Rectangle 1045"/>
          <p:cNvSpPr>
            <a:spLocks noChangeArrowheads="1"/>
          </p:cNvSpPr>
          <p:nvPr/>
        </p:nvSpPr>
        <p:spPr bwMode="auto">
          <a:xfrm>
            <a:off x="0" y="4495800"/>
            <a:ext cx="1905000" cy="641350"/>
          </a:xfrm>
          <a:prstGeom prst="rect">
            <a:avLst/>
          </a:prstGeom>
          <a:noFill/>
          <a:ln w="9525">
            <a:noFill/>
            <a:miter lim="800000"/>
            <a:headEnd/>
            <a:tailEnd/>
          </a:ln>
          <a:effectLst/>
        </p:spPr>
        <p:txBody>
          <a:bodyPr>
            <a:spAutoFit/>
          </a:bodyPr>
          <a:lstStyle/>
          <a:p>
            <a:pPr algn="l"/>
            <a:r>
              <a:rPr lang="en-GB" sz="1800" b="1">
                <a:solidFill>
                  <a:srgbClr val="FF0000"/>
                </a:solidFill>
              </a:rPr>
              <a:t>R[Left= </a:t>
            </a:r>
            <a:r>
              <a:rPr lang="en-GB" sz="1800" b="1">
                <a:solidFill>
                  <a:srgbClr val="0066FF"/>
                </a:solidFill>
              </a:rPr>
              <a:t>Seneca</a:t>
            </a:r>
            <a:r>
              <a:rPr lang="en-GB" sz="1800" b="1">
                <a:solidFill>
                  <a:srgbClr val="FF0000"/>
                </a:solidFill>
              </a:rPr>
              <a:t>, </a:t>
            </a:r>
          </a:p>
          <a:p>
            <a:pPr algn="l"/>
            <a:r>
              <a:rPr lang="en-GB" sz="1800" b="1">
                <a:solidFill>
                  <a:srgbClr val="FF0000"/>
                </a:solidFill>
              </a:rPr>
              <a:t>Right= </a:t>
            </a:r>
            <a:r>
              <a:rPr lang="en-GB" sz="1800" b="1">
                <a:solidFill>
                  <a:srgbClr val="0066FF"/>
                </a:solidFill>
              </a:rPr>
              <a:t>Plato</a:t>
            </a:r>
            <a:r>
              <a:rPr lang="en-GB" sz="1800" b="1">
                <a:solidFill>
                  <a:srgbClr val="FF0000"/>
                </a:solidFill>
              </a:rPr>
              <a:t> ] </a:t>
            </a:r>
            <a:endParaRPr lang="en-GB" sz="1600" b="1">
              <a:solidFill>
                <a:srgbClr val="000000"/>
              </a:solidFill>
            </a:endParaRPr>
          </a:p>
        </p:txBody>
      </p:sp>
      <p:sp>
        <p:nvSpPr>
          <p:cNvPr id="270359" name="Rectangle 1047"/>
          <p:cNvSpPr>
            <a:spLocks noChangeArrowheads="1"/>
          </p:cNvSpPr>
          <p:nvPr/>
        </p:nvSpPr>
        <p:spPr bwMode="auto">
          <a:xfrm>
            <a:off x="152400" y="2667000"/>
            <a:ext cx="3962400" cy="366713"/>
          </a:xfrm>
          <a:prstGeom prst="rect">
            <a:avLst/>
          </a:prstGeom>
          <a:noFill/>
          <a:ln w="9525">
            <a:noFill/>
            <a:miter lim="800000"/>
            <a:headEnd/>
            <a:tailEnd/>
          </a:ln>
          <a:effectLst/>
        </p:spPr>
        <p:txBody>
          <a:bodyPr>
            <a:spAutoFit/>
          </a:bodyPr>
          <a:lstStyle/>
          <a:p>
            <a:pPr algn="l"/>
            <a:r>
              <a:rPr lang="es-ES_tradnl" sz="1600" b="1">
                <a:solidFill>
                  <a:srgbClr val="000000"/>
                </a:solidFill>
              </a:rPr>
              <a:t>Take[</a:t>
            </a:r>
            <a:r>
              <a:rPr lang="en-GB" sz="1800" b="1">
                <a:solidFill>
                  <a:srgbClr val="269A16"/>
                </a:solidFill>
              </a:rPr>
              <a:t>[Chopstick= </a:t>
            </a:r>
            <a:r>
              <a:rPr lang="en-GB" sz="1800" b="1">
                <a:solidFill>
                  <a:srgbClr val="0066FF"/>
                </a:solidFill>
              </a:rPr>
              <a:t>Seneca</a:t>
            </a:r>
            <a:r>
              <a:rPr lang="en-GB" sz="1800" b="1">
                <a:solidFill>
                  <a:srgbClr val="269A16"/>
                </a:solidFill>
              </a:rPr>
              <a:t>]</a:t>
            </a:r>
            <a:r>
              <a:rPr lang="es-ES_tradnl" sz="1600" b="1">
                <a:solidFill>
                  <a:srgbClr val="000000"/>
                </a:solidFill>
              </a:rPr>
              <a:t>]</a:t>
            </a:r>
            <a:endParaRPr lang="en-GB" sz="1600" b="1">
              <a:solidFill>
                <a:srgbClr val="000000"/>
              </a:solidFill>
            </a:endParaRPr>
          </a:p>
        </p:txBody>
      </p:sp>
      <p:sp>
        <p:nvSpPr>
          <p:cNvPr id="270360" name="Rectangle 1048"/>
          <p:cNvSpPr>
            <a:spLocks noChangeArrowheads="1"/>
          </p:cNvSpPr>
          <p:nvPr/>
        </p:nvSpPr>
        <p:spPr bwMode="auto">
          <a:xfrm>
            <a:off x="5105400" y="25146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Plato</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pic>
        <p:nvPicPr>
          <p:cNvPr id="270361" name="Picture 1049"/>
          <p:cNvPicPr>
            <a:picLocks noChangeAspect="1" noChangeArrowheads="1"/>
          </p:cNvPicPr>
          <p:nvPr/>
        </p:nvPicPr>
        <p:blipFill>
          <a:blip r:embed="rId9"/>
          <a:srcRect/>
          <a:stretch>
            <a:fillRect/>
          </a:stretch>
        </p:blipFill>
        <p:spPr bwMode="auto">
          <a:xfrm>
            <a:off x="3429000" y="2743200"/>
            <a:ext cx="2000250" cy="1990725"/>
          </a:xfrm>
          <a:prstGeom prst="rect">
            <a:avLst/>
          </a:prstGeom>
          <a:noFill/>
          <a:ln w="25400">
            <a:noFill/>
            <a:miter lim="800000"/>
            <a:headEnd/>
            <a:tailEnd/>
          </a:ln>
          <a:effectLst/>
        </p:spPr>
      </p:pic>
      <p:sp>
        <p:nvSpPr>
          <p:cNvPr id="270362" name="Line 1050"/>
          <p:cNvSpPr>
            <a:spLocks noChangeShapeType="1"/>
          </p:cNvSpPr>
          <p:nvPr/>
        </p:nvSpPr>
        <p:spPr bwMode="auto">
          <a:xfrm>
            <a:off x="3048000" y="2819400"/>
            <a:ext cx="609600" cy="76200"/>
          </a:xfrm>
          <a:prstGeom prst="line">
            <a:avLst/>
          </a:prstGeom>
          <a:noFill/>
          <a:ln w="12700">
            <a:solidFill>
              <a:schemeClr val="tx1"/>
            </a:solidFill>
            <a:round/>
            <a:headEnd/>
            <a:tailEnd type="triangle" w="med" len="med"/>
          </a:ln>
          <a:effectLst/>
        </p:spPr>
        <p:txBody>
          <a:bodyPr/>
          <a:lstStyle/>
          <a:p>
            <a:endParaRPr lang="es-ES_trad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Linda Server en UZ</a:t>
            </a:r>
            <a:endParaRPr lang="es-ES_tradnl" dirty="0"/>
          </a:p>
        </p:txBody>
      </p:sp>
      <p:sp>
        <p:nvSpPr>
          <p:cNvPr id="3" name="2 Marcador de contenido"/>
          <p:cNvSpPr>
            <a:spLocks noGrp="1"/>
          </p:cNvSpPr>
          <p:nvPr>
            <p:ph idx="1"/>
          </p:nvPr>
        </p:nvSpPr>
        <p:spPr/>
        <p:txBody>
          <a:bodyPr/>
          <a:lstStyle/>
          <a:p>
            <a:r>
              <a:rPr lang="es-ES_tradnl" dirty="0" smtClean="0"/>
              <a:t>Cliente Web para probar insertar, sacar o leer </a:t>
            </a:r>
            <a:r>
              <a:rPr lang="es-ES_tradnl" dirty="0" err="1" smtClean="0"/>
              <a:t>tuplas</a:t>
            </a:r>
            <a:endParaRPr lang="es-ES_tradnl" dirty="0" smtClean="0"/>
          </a:p>
          <a:p>
            <a:pPr lvl="1"/>
            <a:r>
              <a:rPr lang="es-ES_tradnl" dirty="0">
                <a:solidFill>
                  <a:schemeClr val="tx1"/>
                </a:solidFill>
                <a:latin typeface="+mn-lt"/>
                <a:ea typeface="+mn-ea"/>
                <a:cs typeface="+mn-cs"/>
                <a:hlinkClick r:id="rId2"/>
              </a:rPr>
              <a:t>http://</a:t>
            </a:r>
            <a:r>
              <a:rPr lang="es-ES_tradnl" dirty="0" smtClean="0">
                <a:solidFill>
                  <a:schemeClr val="tx1"/>
                </a:solidFill>
                <a:latin typeface="+mn-lt"/>
                <a:ea typeface="+mn-ea"/>
                <a:cs typeface="+mn-cs"/>
                <a:hlinkClick r:id="rId2"/>
              </a:rPr>
              <a:t>luna1.cps.unizar.es:8080/misServlets/RLinda.html</a:t>
            </a:r>
            <a:endParaRPr lang="es-ES_tradnl" dirty="0" smtClean="0">
              <a:solidFill>
                <a:schemeClr val="tx1"/>
              </a:solidFill>
              <a:latin typeface="+mn-lt"/>
              <a:ea typeface="+mn-ea"/>
              <a:cs typeface="+mn-cs"/>
            </a:endParaRPr>
          </a:p>
          <a:p>
            <a:endParaRPr lang="es-ES_trad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lindahtml.jpg"/>
          <p:cNvPicPr>
            <a:picLocks noChangeAspect="1"/>
          </p:cNvPicPr>
          <p:nvPr/>
        </p:nvPicPr>
        <p:blipFill>
          <a:blip r:embed="rId2"/>
          <a:stretch>
            <a:fillRect/>
          </a:stretch>
        </p:blipFill>
        <p:spPr>
          <a:xfrm>
            <a:off x="0" y="230443"/>
            <a:ext cx="9144000" cy="63971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711" name="Group 23"/>
          <p:cNvGrpSpPr>
            <a:grpSpLocks/>
          </p:cNvGrpSpPr>
          <p:nvPr/>
        </p:nvGrpSpPr>
        <p:grpSpPr bwMode="auto">
          <a:xfrm>
            <a:off x="1295400" y="762000"/>
            <a:ext cx="8172450" cy="6080125"/>
            <a:chOff x="816" y="480"/>
            <a:chExt cx="5148" cy="3830"/>
          </a:xfrm>
        </p:grpSpPr>
        <p:sp>
          <p:nvSpPr>
            <p:cNvPr id="242699" name="Text Box 11"/>
            <p:cNvSpPr txBox="1">
              <a:spLocks noChangeArrowheads="1"/>
            </p:cNvSpPr>
            <p:nvPr/>
          </p:nvSpPr>
          <p:spPr bwMode="auto">
            <a:xfrm>
              <a:off x="2316" y="480"/>
              <a:ext cx="652" cy="231"/>
            </a:xfrm>
            <a:prstGeom prst="rect">
              <a:avLst/>
            </a:prstGeom>
            <a:noFill/>
            <a:ln w="25400">
              <a:noFill/>
              <a:miter lim="800000"/>
              <a:headEnd/>
              <a:tailEnd/>
            </a:ln>
            <a:effectLst/>
          </p:spPr>
          <p:txBody>
            <a:bodyPr wrap="none">
              <a:spAutoFit/>
            </a:bodyPr>
            <a:lstStyle/>
            <a:p>
              <a:r>
                <a:rPr lang="es-ES_tradnl" sz="1800" b="1">
                  <a:solidFill>
                    <a:srgbClr val="9F1405"/>
                  </a:solidFill>
                </a:rPr>
                <a:t>Aristotle</a:t>
              </a:r>
            </a:p>
          </p:txBody>
        </p:sp>
        <p:sp>
          <p:nvSpPr>
            <p:cNvPr id="242706" name="Rectangle 18"/>
            <p:cNvSpPr>
              <a:spLocks noChangeArrowheads="1"/>
            </p:cNvSpPr>
            <p:nvPr/>
          </p:nvSpPr>
          <p:spPr bwMode="auto">
            <a:xfrm>
              <a:off x="3840" y="2112"/>
              <a:ext cx="2124" cy="1556"/>
            </a:xfrm>
            <a:prstGeom prst="rect">
              <a:avLst/>
            </a:prstGeom>
            <a:noFill/>
            <a:ln w="25400">
              <a:noFill/>
              <a:miter lim="800000"/>
              <a:headEnd/>
              <a:tailEnd/>
            </a:ln>
            <a:effectLst/>
          </p:spPr>
          <p:txBody>
            <a:bodyPr>
              <a:spAutoFit/>
            </a:bodyPr>
            <a:lstStyle/>
            <a:p>
              <a:pPr algn="l"/>
              <a:r>
                <a:rPr lang="en-GB" sz="2000" b="1"/>
                <a:t>&lt;tupleDescription&gt;</a:t>
              </a:r>
            </a:p>
            <a:p>
              <a:pPr algn="l"/>
              <a:r>
                <a:rPr lang="en-GB" sz="2000" b="1">
                  <a:solidFill>
                    <a:srgbClr val="FF3300"/>
                  </a:solidFill>
                </a:rPr>
                <a:t>  &lt;tuple&gt;    </a:t>
              </a:r>
            </a:p>
            <a:p>
              <a:pPr algn="l"/>
              <a:r>
                <a:rPr lang="en-GB" sz="2000" b="1">
                  <a:solidFill>
                    <a:srgbClr val="FF3300"/>
                  </a:solidFill>
                </a:rPr>
                <a:t>     &lt;string&gt;</a:t>
              </a:r>
              <a:r>
                <a:rPr lang="en-GB" sz="2000" b="1">
                  <a:solidFill>
                    <a:srgbClr val="0000FF"/>
                  </a:solidFill>
                </a:rPr>
                <a:t>MESA</a:t>
              </a:r>
              <a:r>
                <a:rPr lang="en-GB" sz="2000" b="1">
                  <a:solidFill>
                    <a:srgbClr val="FF3300"/>
                  </a:solidFill>
                </a:rPr>
                <a:t>&lt;/string</a:t>
              </a:r>
            </a:p>
            <a:p>
              <a:pPr algn="l"/>
              <a:r>
                <a:rPr lang="en-GB" sz="2000" b="1"/>
                <a:t>    </a:t>
              </a:r>
              <a:r>
                <a:rPr lang="en-GB" sz="2000" b="1">
                  <a:solidFill>
                    <a:srgbClr val="FF3300"/>
                  </a:solidFill>
                </a:rPr>
                <a:t>&lt;string&gt;</a:t>
              </a:r>
              <a:r>
                <a:rPr lang="en-GB" sz="2000" b="1">
                  <a:solidFill>
                    <a:srgbClr val="0000FF"/>
                  </a:solidFill>
                </a:rPr>
                <a:t>Kant</a:t>
              </a:r>
              <a:r>
                <a:rPr lang="en-GB" sz="2000" b="1">
                  <a:solidFill>
                    <a:srgbClr val="FF3300"/>
                  </a:solidFill>
                </a:rPr>
                <a:t>&lt;/string&gt;</a:t>
              </a:r>
            </a:p>
            <a:p>
              <a:pPr algn="l"/>
              <a:r>
                <a:rPr lang="en-GB" sz="2000" b="1"/>
                <a:t>    </a:t>
              </a:r>
              <a:r>
                <a:rPr lang="en-GB" sz="2000" b="1">
                  <a:solidFill>
                    <a:srgbClr val="FF3300"/>
                  </a:solidFill>
                </a:rPr>
                <a:t>&lt;string&gt;</a:t>
              </a:r>
              <a:r>
                <a:rPr lang="en-GB" sz="2000" b="1">
                  <a:solidFill>
                    <a:srgbClr val="0000FF"/>
                  </a:solidFill>
                </a:rPr>
                <a:t>Plato</a:t>
              </a:r>
              <a:r>
                <a:rPr lang="en-GB" sz="2000" b="1">
                  <a:solidFill>
                    <a:srgbClr val="FF3300"/>
                  </a:solidFill>
                </a:rPr>
                <a:t>&lt;/string&gt;</a:t>
              </a:r>
            </a:p>
            <a:p>
              <a:pPr algn="l"/>
              <a:r>
                <a:rPr lang="en-GB" sz="2000" b="1"/>
                <a:t>    </a:t>
              </a:r>
              <a:r>
                <a:rPr lang="en-GB" sz="2000" b="1">
                  <a:solidFill>
                    <a:srgbClr val="FF3300"/>
                  </a:solidFill>
                </a:rPr>
                <a:t>&lt;/tuple&gt;</a:t>
              </a:r>
            </a:p>
            <a:p>
              <a:pPr algn="l"/>
              <a:r>
                <a:rPr lang="en-GB" sz="2000" b="1"/>
                <a:t>&lt;/tupleDescription&gt;</a:t>
              </a:r>
              <a:endParaRPr lang="es-ES_tradnl" sz="2000" b="1"/>
            </a:p>
            <a:p>
              <a:pPr algn="l"/>
              <a:endParaRPr lang="es-ES_tradnl" sz="1600" b="1"/>
            </a:p>
          </p:txBody>
        </p:sp>
        <p:pic>
          <p:nvPicPr>
            <p:cNvPr id="242690" name="Picture 2"/>
            <p:cNvPicPr>
              <a:picLocks noChangeAspect="1" noChangeArrowheads="1"/>
            </p:cNvPicPr>
            <p:nvPr/>
          </p:nvPicPr>
          <p:blipFill>
            <a:blip r:embed="rId3"/>
            <a:srcRect/>
            <a:stretch>
              <a:fillRect/>
            </a:stretch>
          </p:blipFill>
          <p:spPr bwMode="auto">
            <a:xfrm>
              <a:off x="2352" y="785"/>
              <a:ext cx="774" cy="435"/>
            </a:xfrm>
            <a:prstGeom prst="rect">
              <a:avLst/>
            </a:prstGeom>
            <a:noFill/>
            <a:ln w="9525">
              <a:noFill/>
              <a:miter lim="800000"/>
              <a:headEnd/>
              <a:tailEnd/>
            </a:ln>
            <a:effectLst/>
          </p:spPr>
        </p:pic>
        <p:pic>
          <p:nvPicPr>
            <p:cNvPr id="242691" name="Picture 3"/>
            <p:cNvPicPr>
              <a:picLocks noChangeAspect="1" noChangeArrowheads="1"/>
            </p:cNvPicPr>
            <p:nvPr/>
          </p:nvPicPr>
          <p:blipFill>
            <a:blip r:embed="rId4"/>
            <a:srcRect/>
            <a:stretch>
              <a:fillRect/>
            </a:stretch>
          </p:blipFill>
          <p:spPr bwMode="auto">
            <a:xfrm>
              <a:off x="1440" y="1196"/>
              <a:ext cx="489" cy="608"/>
            </a:xfrm>
            <a:prstGeom prst="rect">
              <a:avLst/>
            </a:prstGeom>
            <a:noFill/>
            <a:ln w="9525">
              <a:noFill/>
              <a:miter lim="800000"/>
              <a:headEnd/>
              <a:tailEnd/>
            </a:ln>
            <a:effectLst/>
          </p:spPr>
        </p:pic>
        <p:pic>
          <p:nvPicPr>
            <p:cNvPr id="242692" name="Picture 4"/>
            <p:cNvPicPr>
              <a:picLocks noChangeAspect="1" noChangeArrowheads="1"/>
            </p:cNvPicPr>
            <p:nvPr/>
          </p:nvPicPr>
          <p:blipFill>
            <a:blip r:embed="rId5"/>
            <a:srcRect/>
            <a:stretch>
              <a:fillRect/>
            </a:stretch>
          </p:blipFill>
          <p:spPr bwMode="auto">
            <a:xfrm>
              <a:off x="1557" y="2604"/>
              <a:ext cx="676" cy="585"/>
            </a:xfrm>
            <a:prstGeom prst="rect">
              <a:avLst/>
            </a:prstGeom>
            <a:noFill/>
            <a:ln w="9525">
              <a:noFill/>
              <a:miter lim="800000"/>
              <a:headEnd/>
              <a:tailEnd/>
            </a:ln>
            <a:effectLst/>
          </p:spPr>
        </p:pic>
        <p:pic>
          <p:nvPicPr>
            <p:cNvPr id="242693" name="Picture 5"/>
            <p:cNvPicPr>
              <a:picLocks noChangeAspect="1" noChangeArrowheads="1"/>
            </p:cNvPicPr>
            <p:nvPr/>
          </p:nvPicPr>
          <p:blipFill>
            <a:blip r:embed="rId6"/>
            <a:srcRect/>
            <a:stretch>
              <a:fillRect/>
            </a:stretch>
          </p:blipFill>
          <p:spPr bwMode="auto">
            <a:xfrm>
              <a:off x="3024" y="2663"/>
              <a:ext cx="700" cy="585"/>
            </a:xfrm>
            <a:prstGeom prst="rect">
              <a:avLst/>
            </a:prstGeom>
            <a:noFill/>
            <a:ln w="9525">
              <a:noFill/>
              <a:miter lim="800000"/>
              <a:headEnd/>
              <a:tailEnd/>
            </a:ln>
            <a:effectLst/>
          </p:spPr>
        </p:pic>
        <p:pic>
          <p:nvPicPr>
            <p:cNvPr id="242694" name="Picture 6"/>
            <p:cNvPicPr>
              <a:picLocks noChangeAspect="1" noChangeArrowheads="1"/>
            </p:cNvPicPr>
            <p:nvPr/>
          </p:nvPicPr>
          <p:blipFill>
            <a:blip r:embed="rId7"/>
            <a:srcRect/>
            <a:stretch>
              <a:fillRect/>
            </a:stretch>
          </p:blipFill>
          <p:spPr bwMode="auto">
            <a:xfrm>
              <a:off x="3360" y="1121"/>
              <a:ext cx="542" cy="819"/>
            </a:xfrm>
            <a:prstGeom prst="rect">
              <a:avLst/>
            </a:prstGeom>
            <a:noFill/>
            <a:ln w="9525">
              <a:noFill/>
              <a:miter lim="800000"/>
              <a:headEnd/>
              <a:tailEnd/>
            </a:ln>
            <a:effectLst/>
          </p:spPr>
        </p:pic>
        <p:pic>
          <p:nvPicPr>
            <p:cNvPr id="242695" name="Picture 7"/>
            <p:cNvPicPr>
              <a:picLocks noChangeAspect="1" noChangeArrowheads="1"/>
            </p:cNvPicPr>
            <p:nvPr/>
          </p:nvPicPr>
          <p:blipFill>
            <a:blip r:embed="rId8"/>
            <a:srcRect/>
            <a:stretch>
              <a:fillRect/>
            </a:stretch>
          </p:blipFill>
          <p:spPr bwMode="auto">
            <a:xfrm>
              <a:off x="2027" y="1430"/>
              <a:ext cx="1261" cy="1255"/>
            </a:xfrm>
            <a:prstGeom prst="rect">
              <a:avLst/>
            </a:prstGeom>
            <a:noFill/>
            <a:ln w="9525">
              <a:noFill/>
              <a:miter lim="800000"/>
              <a:headEnd/>
              <a:tailEnd/>
            </a:ln>
            <a:effectLst/>
          </p:spPr>
        </p:pic>
        <p:sp>
          <p:nvSpPr>
            <p:cNvPr id="242696" name="Text Box 8"/>
            <p:cNvSpPr txBox="1">
              <a:spLocks noChangeArrowheads="1"/>
            </p:cNvSpPr>
            <p:nvPr/>
          </p:nvSpPr>
          <p:spPr bwMode="auto">
            <a:xfrm>
              <a:off x="1104" y="2705"/>
              <a:ext cx="540" cy="231"/>
            </a:xfrm>
            <a:prstGeom prst="rect">
              <a:avLst/>
            </a:prstGeom>
            <a:noFill/>
            <a:ln w="25400">
              <a:noFill/>
              <a:miter lim="800000"/>
              <a:headEnd/>
              <a:tailEnd/>
            </a:ln>
            <a:effectLst/>
          </p:spPr>
          <p:txBody>
            <a:bodyPr wrap="none">
              <a:spAutoFit/>
            </a:bodyPr>
            <a:lstStyle/>
            <a:p>
              <a:r>
                <a:rPr lang="es-ES_tradnl" sz="1800" b="1">
                  <a:solidFill>
                    <a:srgbClr val="9F1405"/>
                  </a:solidFill>
                </a:rPr>
                <a:t>Séneca</a:t>
              </a:r>
            </a:p>
          </p:txBody>
        </p:sp>
        <p:sp>
          <p:nvSpPr>
            <p:cNvPr id="242697" name="Text Box 9"/>
            <p:cNvSpPr txBox="1">
              <a:spLocks noChangeArrowheads="1"/>
            </p:cNvSpPr>
            <p:nvPr/>
          </p:nvSpPr>
          <p:spPr bwMode="auto">
            <a:xfrm>
              <a:off x="3504" y="3233"/>
              <a:ext cx="428" cy="231"/>
            </a:xfrm>
            <a:prstGeom prst="rect">
              <a:avLst/>
            </a:prstGeom>
            <a:noFill/>
            <a:ln w="25400">
              <a:noFill/>
              <a:miter lim="800000"/>
              <a:headEnd/>
              <a:tailEnd/>
            </a:ln>
            <a:effectLst/>
          </p:spPr>
          <p:txBody>
            <a:bodyPr>
              <a:spAutoFit/>
            </a:bodyPr>
            <a:lstStyle/>
            <a:p>
              <a:r>
                <a:rPr lang="es-ES_tradnl" sz="1800" b="1">
                  <a:solidFill>
                    <a:srgbClr val="9F1405"/>
                  </a:solidFill>
                </a:rPr>
                <a:t>Kant</a:t>
              </a:r>
            </a:p>
          </p:txBody>
        </p:sp>
        <p:sp>
          <p:nvSpPr>
            <p:cNvPr id="242698" name="Text Box 10"/>
            <p:cNvSpPr txBox="1">
              <a:spLocks noChangeArrowheads="1"/>
            </p:cNvSpPr>
            <p:nvPr/>
          </p:nvSpPr>
          <p:spPr bwMode="auto">
            <a:xfrm>
              <a:off x="816" y="1601"/>
              <a:ext cx="756" cy="231"/>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42700" name="Text Box 12"/>
            <p:cNvSpPr txBox="1">
              <a:spLocks noChangeArrowheads="1"/>
            </p:cNvSpPr>
            <p:nvPr/>
          </p:nvSpPr>
          <p:spPr bwMode="auto">
            <a:xfrm>
              <a:off x="3832" y="1841"/>
              <a:ext cx="436" cy="231"/>
            </a:xfrm>
            <a:prstGeom prst="rect">
              <a:avLst/>
            </a:prstGeom>
            <a:noFill/>
            <a:ln w="25400">
              <a:noFill/>
              <a:miter lim="800000"/>
              <a:headEnd/>
              <a:tailEnd/>
            </a:ln>
            <a:effectLst/>
          </p:spPr>
          <p:txBody>
            <a:bodyPr wrap="none">
              <a:spAutoFit/>
            </a:bodyPr>
            <a:lstStyle/>
            <a:p>
              <a:r>
                <a:rPr lang="es-ES_tradnl" sz="1800" b="1">
                  <a:solidFill>
                    <a:srgbClr val="9F1405"/>
                  </a:solidFill>
                </a:rPr>
                <a:t>Plato</a:t>
              </a:r>
            </a:p>
          </p:txBody>
        </p:sp>
        <p:cxnSp>
          <p:nvCxnSpPr>
            <p:cNvPr id="242701" name="AutoShape 13"/>
            <p:cNvCxnSpPr>
              <a:cxnSpLocks noChangeShapeType="1"/>
              <a:stCxn id="0" idx="0"/>
              <a:endCxn id="0" idx="2"/>
            </p:cNvCxnSpPr>
            <p:nvPr/>
          </p:nvCxnSpPr>
          <p:spPr bwMode="auto">
            <a:xfrm flipV="1">
              <a:off x="3374" y="1940"/>
              <a:ext cx="257" cy="723"/>
            </a:xfrm>
            <a:prstGeom prst="straightConnector1">
              <a:avLst/>
            </a:prstGeom>
            <a:noFill/>
            <a:ln w="25400">
              <a:solidFill>
                <a:schemeClr val="tx1"/>
              </a:solidFill>
              <a:round/>
              <a:headEnd type="triangle" w="med" len="med"/>
              <a:tailEnd type="triangle" w="med" len="med"/>
            </a:ln>
            <a:effectLst/>
          </p:spPr>
        </p:cxnSp>
        <p:cxnSp>
          <p:nvCxnSpPr>
            <p:cNvPr id="242702" name="AutoShape 14"/>
            <p:cNvCxnSpPr>
              <a:cxnSpLocks noChangeShapeType="1"/>
              <a:stCxn id="0" idx="3"/>
              <a:endCxn id="0" idx="1"/>
            </p:cNvCxnSpPr>
            <p:nvPr/>
          </p:nvCxnSpPr>
          <p:spPr bwMode="auto">
            <a:xfrm>
              <a:off x="2233" y="2897"/>
              <a:ext cx="791" cy="59"/>
            </a:xfrm>
            <a:prstGeom prst="straightConnector1">
              <a:avLst/>
            </a:prstGeom>
            <a:noFill/>
            <a:ln w="25400">
              <a:solidFill>
                <a:schemeClr val="tx1"/>
              </a:solidFill>
              <a:round/>
              <a:headEnd type="triangle" w="med" len="med"/>
              <a:tailEnd type="triangle" w="med" len="med"/>
            </a:ln>
            <a:effectLst/>
          </p:spPr>
        </p:cxnSp>
        <p:cxnSp>
          <p:nvCxnSpPr>
            <p:cNvPr id="242703" name="AutoShape 15"/>
            <p:cNvCxnSpPr>
              <a:cxnSpLocks noChangeShapeType="1"/>
              <a:stCxn id="0" idx="2"/>
              <a:endCxn id="0" idx="0"/>
            </p:cNvCxnSpPr>
            <p:nvPr/>
          </p:nvCxnSpPr>
          <p:spPr bwMode="auto">
            <a:xfrm>
              <a:off x="1685" y="1804"/>
              <a:ext cx="210" cy="800"/>
            </a:xfrm>
            <a:prstGeom prst="straightConnector1">
              <a:avLst/>
            </a:prstGeom>
            <a:noFill/>
            <a:ln w="25400">
              <a:solidFill>
                <a:schemeClr val="tx1"/>
              </a:solidFill>
              <a:round/>
              <a:headEnd type="triangle" w="med" len="med"/>
              <a:tailEnd type="triangle" w="med" len="med"/>
            </a:ln>
            <a:effectLst/>
          </p:spPr>
        </p:cxnSp>
        <p:sp>
          <p:nvSpPr>
            <p:cNvPr id="242704" name="Line 16"/>
            <p:cNvSpPr>
              <a:spLocks noChangeShapeType="1"/>
            </p:cNvSpPr>
            <p:nvPr/>
          </p:nvSpPr>
          <p:spPr bwMode="auto">
            <a:xfrm>
              <a:off x="3024" y="1073"/>
              <a:ext cx="432" cy="336"/>
            </a:xfrm>
            <a:prstGeom prst="line">
              <a:avLst/>
            </a:prstGeom>
            <a:noFill/>
            <a:ln w="25400">
              <a:solidFill>
                <a:schemeClr val="tx1"/>
              </a:solidFill>
              <a:round/>
              <a:headEnd type="triangle" w="med" len="med"/>
              <a:tailEnd type="triangle" w="med" len="med"/>
            </a:ln>
            <a:effectLst/>
          </p:spPr>
          <p:txBody>
            <a:bodyPr/>
            <a:lstStyle/>
            <a:p>
              <a:endParaRPr lang="es-ES_tradnl"/>
            </a:p>
          </p:txBody>
        </p:sp>
        <p:sp>
          <p:nvSpPr>
            <p:cNvPr id="242705" name="Line 17"/>
            <p:cNvSpPr>
              <a:spLocks noChangeShapeType="1"/>
            </p:cNvSpPr>
            <p:nvPr/>
          </p:nvSpPr>
          <p:spPr bwMode="auto">
            <a:xfrm flipH="1">
              <a:off x="1872" y="1025"/>
              <a:ext cx="480" cy="336"/>
            </a:xfrm>
            <a:prstGeom prst="line">
              <a:avLst/>
            </a:prstGeom>
            <a:noFill/>
            <a:ln w="25400">
              <a:solidFill>
                <a:schemeClr val="tx1"/>
              </a:solidFill>
              <a:round/>
              <a:headEnd type="triangle" w="med" len="med"/>
              <a:tailEnd type="triangle" w="med" len="med"/>
            </a:ln>
            <a:effectLst/>
          </p:spPr>
          <p:txBody>
            <a:bodyPr/>
            <a:lstStyle/>
            <a:p>
              <a:endParaRPr lang="es-ES_tradnl"/>
            </a:p>
          </p:txBody>
        </p:sp>
        <p:sp>
          <p:nvSpPr>
            <p:cNvPr id="242707" name="Rectangle 19"/>
            <p:cNvSpPr>
              <a:spLocks noChangeArrowheads="1"/>
            </p:cNvSpPr>
            <p:nvPr/>
          </p:nvSpPr>
          <p:spPr bwMode="auto">
            <a:xfrm>
              <a:off x="1958" y="3022"/>
              <a:ext cx="1920" cy="1288"/>
            </a:xfrm>
            <a:prstGeom prst="rect">
              <a:avLst/>
            </a:prstGeom>
            <a:noFill/>
            <a:ln w="25400">
              <a:noFill/>
              <a:miter lim="800000"/>
              <a:headEnd/>
              <a:tailEnd/>
            </a:ln>
            <a:effectLst/>
          </p:spPr>
          <p:txBody>
            <a:bodyPr>
              <a:spAutoFit/>
            </a:bodyPr>
            <a:lstStyle/>
            <a:p>
              <a:pPr algn="l"/>
              <a:r>
                <a:rPr lang="en-GB" sz="1800" b="1"/>
                <a:t>&lt;tupleDescription&gt;</a:t>
              </a:r>
            </a:p>
            <a:p>
              <a:pPr algn="l"/>
              <a:r>
                <a:rPr lang="en-GB" sz="1800" b="1"/>
                <a:t>    </a:t>
              </a:r>
              <a:r>
                <a:rPr lang="en-GB" sz="1800" b="1">
                  <a:solidFill>
                    <a:srgbClr val="FF3300"/>
                  </a:solidFill>
                </a:rPr>
                <a:t>&lt;tuple&gt;    </a:t>
              </a:r>
            </a:p>
            <a:p>
              <a:pPr algn="l"/>
              <a:r>
                <a:rPr lang="en-GB" sz="1800" b="1">
                  <a:solidFill>
                    <a:srgbClr val="FF3300"/>
                  </a:solidFill>
                </a:rPr>
                <a:t>      </a:t>
              </a:r>
              <a:r>
                <a:rPr lang="en-GB" sz="2000" b="1">
                  <a:solidFill>
                    <a:srgbClr val="FF3300"/>
                  </a:solidFill>
                </a:rPr>
                <a:t>&lt;string&gt;</a:t>
              </a:r>
              <a:r>
                <a:rPr lang="en-GB" sz="2000" b="1">
                  <a:solidFill>
                    <a:srgbClr val="0000FF"/>
                  </a:solidFill>
                </a:rPr>
                <a:t>MESA</a:t>
              </a:r>
              <a:r>
                <a:rPr lang="en-GB" sz="2000" b="1">
                  <a:solidFill>
                    <a:srgbClr val="FF3300"/>
                  </a:solidFill>
                </a:rPr>
                <a:t>&lt;/string</a:t>
              </a:r>
              <a:endParaRPr lang="en-GB" sz="1600" b="1">
                <a:solidFill>
                  <a:srgbClr val="FF3300"/>
                </a:solidFill>
              </a:endParaRPr>
            </a:p>
            <a:p>
              <a:pPr algn="l"/>
              <a:r>
                <a:rPr lang="en-GB" sz="1800" b="1"/>
                <a:t>        </a:t>
              </a:r>
              <a:r>
                <a:rPr lang="en-GB" sz="1800" b="1">
                  <a:solidFill>
                    <a:srgbClr val="FF3300"/>
                  </a:solidFill>
                </a:rPr>
                <a:t>&lt;string&gt;</a:t>
              </a:r>
              <a:r>
                <a:rPr lang="en-GB" sz="1800" b="1">
                  <a:solidFill>
                    <a:srgbClr val="0000FF"/>
                  </a:solidFill>
                </a:rPr>
                <a:t>Seneca</a:t>
              </a:r>
              <a:r>
                <a:rPr lang="en-GB" sz="1800" b="1">
                  <a:solidFill>
                    <a:srgbClr val="FF3300"/>
                  </a:solidFill>
                </a:rPr>
                <a:t>&lt;/string&gt;</a:t>
              </a:r>
            </a:p>
            <a:p>
              <a:pPr algn="l"/>
              <a:r>
                <a:rPr lang="en-GB" sz="1800" b="1"/>
                <a:t>        </a:t>
              </a:r>
              <a:r>
                <a:rPr lang="en-GB" sz="1800" b="1">
                  <a:solidFill>
                    <a:srgbClr val="FF3300"/>
                  </a:solidFill>
                </a:rPr>
                <a:t>&lt;string&gt;</a:t>
              </a:r>
              <a:r>
                <a:rPr lang="en-GB" sz="1800" b="1">
                  <a:solidFill>
                    <a:srgbClr val="0000FF"/>
                  </a:solidFill>
                </a:rPr>
                <a:t>Kant</a:t>
              </a:r>
              <a:r>
                <a:rPr lang="en-GB" sz="1800" b="1">
                  <a:solidFill>
                    <a:srgbClr val="FF3300"/>
                  </a:solidFill>
                </a:rPr>
                <a:t>&lt;/string&gt;</a:t>
              </a:r>
            </a:p>
            <a:p>
              <a:pPr algn="l"/>
              <a:r>
                <a:rPr lang="en-GB" sz="1800" b="1"/>
                <a:t>    </a:t>
              </a:r>
              <a:r>
                <a:rPr lang="en-GB" sz="1800" b="1">
                  <a:solidFill>
                    <a:srgbClr val="FF3300"/>
                  </a:solidFill>
                </a:rPr>
                <a:t>&lt;/tuple&gt;</a:t>
              </a:r>
            </a:p>
            <a:p>
              <a:pPr algn="l"/>
              <a:r>
                <a:rPr lang="en-GB" sz="1800" b="1"/>
                <a:t>&lt;/tupleDescription&gt;</a:t>
              </a:r>
              <a:endParaRPr lang="es-ES_tradnl" sz="1800" b="1"/>
            </a:p>
          </p:txBody>
        </p:sp>
      </p:grpSp>
      <p:sp>
        <p:nvSpPr>
          <p:cNvPr id="242708" name="Rectangle 20"/>
          <p:cNvSpPr>
            <a:spLocks noChangeArrowheads="1"/>
          </p:cNvSpPr>
          <p:nvPr/>
        </p:nvSpPr>
        <p:spPr bwMode="auto">
          <a:xfrm>
            <a:off x="4876800" y="166688"/>
            <a:ext cx="4002088" cy="976312"/>
          </a:xfrm>
          <a:prstGeom prst="rect">
            <a:avLst/>
          </a:prstGeom>
          <a:noFill/>
          <a:ln w="25400">
            <a:noFill/>
            <a:miter lim="800000"/>
            <a:headEnd/>
            <a:tailEnd/>
          </a:ln>
          <a:effectLst/>
        </p:spPr>
        <p:txBody>
          <a:bodyPr wrap="none">
            <a:spAutoFit/>
          </a:bodyPr>
          <a:lstStyle/>
          <a:p>
            <a:r>
              <a:rPr lang="es-ES_tradnl" sz="3200">
                <a:solidFill>
                  <a:schemeClr val="tx2"/>
                </a:solidFill>
              </a:rPr>
              <a:t>Model Representation: </a:t>
            </a:r>
          </a:p>
          <a:p>
            <a:r>
              <a:rPr lang="es-ES_tradnl" sz="2600" i="1">
                <a:solidFill>
                  <a:schemeClr val="tx2"/>
                </a:solidFill>
              </a:rPr>
              <a:t>Philosopher Relation</a:t>
            </a:r>
            <a:endParaRPr lang="es-ES_tradnl" sz="2600" i="1">
              <a:solidFill>
                <a:schemeClr val="tx2"/>
              </a:solidFill>
              <a:cs typeface="Arial" pitchFamily="34" charset="0"/>
            </a:endParaRPr>
          </a:p>
        </p:txBody>
      </p:sp>
      <p:sp>
        <p:nvSpPr>
          <p:cNvPr id="242709" name="Rectangle 21"/>
          <p:cNvSpPr>
            <a:spLocks noChangeArrowheads="1"/>
          </p:cNvSpPr>
          <p:nvPr/>
        </p:nvSpPr>
        <p:spPr bwMode="auto">
          <a:xfrm>
            <a:off x="228600" y="152400"/>
            <a:ext cx="3225800" cy="854075"/>
          </a:xfrm>
          <a:prstGeom prst="rect">
            <a:avLst/>
          </a:prstGeom>
          <a:noFill/>
          <a:ln w="25400">
            <a:noFill/>
            <a:miter lim="800000"/>
            <a:headEnd/>
            <a:tailEnd/>
          </a:ln>
          <a:effectLst/>
        </p:spPr>
        <p:txBody>
          <a:bodyPr wrap="none">
            <a:spAutoFit/>
          </a:bodyPr>
          <a:lstStyle/>
          <a:p>
            <a:pPr algn="l"/>
            <a:r>
              <a:rPr lang="en-GB" sz="3200">
                <a:solidFill>
                  <a:schemeClr val="tx2"/>
                </a:solidFill>
              </a:rPr>
              <a:t>Classical Example</a:t>
            </a:r>
          </a:p>
          <a:p>
            <a:pPr algn="l"/>
            <a:r>
              <a:rPr lang="en-GB" sz="1800">
                <a:solidFill>
                  <a:schemeClr val="tx2"/>
                </a:solidFill>
              </a:rPr>
              <a:t>The dining philosophers problem</a:t>
            </a:r>
            <a:endParaRPr lang="en-GB" sz="2600" i="1">
              <a:solidFill>
                <a:schemeClr val="tx2"/>
              </a:solidFill>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positorio.jpg"/>
          <p:cNvPicPr>
            <a:picLocks noChangeAspect="1"/>
          </p:cNvPicPr>
          <p:nvPr/>
        </p:nvPicPr>
        <p:blipFill>
          <a:blip r:embed="rId2"/>
          <a:stretch>
            <a:fillRect/>
          </a:stretch>
        </p:blipFill>
        <p:spPr>
          <a:xfrm>
            <a:off x="787630" y="2088174"/>
            <a:ext cx="8356370" cy="2681651"/>
          </a:xfrm>
          <a:prstGeom prst="rect">
            <a:avLst/>
          </a:prstGeom>
        </p:spPr>
      </p:pic>
      <p:sp>
        <p:nvSpPr>
          <p:cNvPr id="5" name="1 Título"/>
          <p:cNvSpPr>
            <a:spLocks noGrp="1"/>
          </p:cNvSpPr>
          <p:nvPr>
            <p:ph type="title"/>
          </p:nvPr>
        </p:nvSpPr>
        <p:spPr>
          <a:xfrm>
            <a:off x="1066800" y="838200"/>
            <a:ext cx="7772400" cy="1143000"/>
          </a:xfrm>
        </p:spPr>
        <p:txBody>
          <a:bodyPr/>
          <a:lstStyle/>
          <a:p>
            <a:r>
              <a:rPr lang="es-ES_tradnl" dirty="0" smtClean="0"/>
              <a:t>Repositorio</a:t>
            </a:r>
            <a:endParaRPr lang="es-ES_tradn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Ejemplos </a:t>
            </a:r>
            <a:r>
              <a:rPr lang="es-ES_tradnl" dirty="0" err="1" smtClean="0"/>
              <a:t>Tuplas</a:t>
            </a:r>
            <a:r>
              <a:rPr lang="es-ES_tradnl" dirty="0" smtClean="0"/>
              <a:t>/</a:t>
            </a:r>
            <a:r>
              <a:rPr lang="es-ES_tradnl" dirty="0" err="1" smtClean="0"/>
              <a:t>Templates</a:t>
            </a:r>
            <a:endParaRPr lang="es-ES_tradnl" dirty="0"/>
          </a:p>
        </p:txBody>
      </p:sp>
      <p:sp>
        <p:nvSpPr>
          <p:cNvPr id="3" name="2 Marcador de contenido"/>
          <p:cNvSpPr>
            <a:spLocks noGrp="1"/>
          </p:cNvSpPr>
          <p:nvPr>
            <p:ph idx="1"/>
          </p:nvPr>
        </p:nvSpPr>
        <p:spPr/>
        <p:txBody>
          <a:bodyPr/>
          <a:lstStyle/>
          <a:p>
            <a:pPr>
              <a:buNone/>
            </a:pPr>
            <a:r>
              <a:rPr lang="es-ES_tradnl" sz="1600" b="1" dirty="0">
                <a:solidFill>
                  <a:schemeClr val="tx1"/>
                </a:solidFill>
                <a:latin typeface="+mn-lt"/>
                <a:ea typeface="+mn-ea"/>
                <a:cs typeface="+mn-cs"/>
              </a:rPr>
              <a:t>Ejemplo de OUT:</a:t>
            </a:r>
            <a:endParaRPr lang="es-ES" sz="1600" dirty="0">
              <a:solidFill>
                <a:schemeClr val="tx1"/>
              </a:solidFill>
              <a:latin typeface="+mn-lt"/>
              <a:ea typeface="+mn-ea"/>
              <a:cs typeface="+mn-cs"/>
            </a:endParaRPr>
          </a:p>
          <a:p>
            <a:pPr>
              <a:buNone/>
            </a:pPr>
            <a:r>
              <a:rPr lang="es-ES_tradnl" sz="1600" dirty="0">
                <a:solidFill>
                  <a:schemeClr val="tx1"/>
                </a:solidFill>
                <a:latin typeface="+mn-lt"/>
                <a:ea typeface="+mn-ea"/>
                <a:cs typeface="+mn-cs"/>
              </a:rPr>
              <a:t> </a:t>
            </a:r>
            <a:endParaRPr lang="es-ES" sz="1600" dirty="0">
              <a:solidFill>
                <a:schemeClr val="tx1"/>
              </a:solidFill>
              <a:latin typeface="+mn-lt"/>
              <a:ea typeface="+mn-ea"/>
              <a:cs typeface="+mn-cs"/>
            </a:endParaRPr>
          </a:p>
          <a:p>
            <a:pPr>
              <a:buNone/>
            </a:pPr>
            <a:r>
              <a:rPr lang="es-ES_tradnl" sz="1600" b="1" dirty="0">
                <a:solidFill>
                  <a:schemeClr val="tx1"/>
                </a:solidFill>
                <a:latin typeface="+mn-lt"/>
                <a:ea typeface="+mn-ea"/>
                <a:cs typeface="+mn-cs"/>
              </a:rPr>
              <a:t>Lenguaje </a:t>
            </a:r>
            <a:r>
              <a:rPr lang="es-ES_tradnl" sz="1600" b="1" dirty="0" err="1" smtClean="0">
                <a:solidFill>
                  <a:schemeClr val="tx1"/>
                </a:solidFill>
                <a:latin typeface="+mn-lt"/>
                <a:ea typeface="+mn-ea"/>
                <a:cs typeface="+mn-cs"/>
              </a:rPr>
              <a:t>Tupla</a:t>
            </a:r>
            <a:r>
              <a:rPr lang="es-ES_tradnl" sz="1600" b="1" dirty="0" smtClean="0">
                <a:solidFill>
                  <a:schemeClr val="tx1"/>
                </a:solidFill>
                <a:latin typeface="+mn-lt"/>
                <a:ea typeface="+mn-ea"/>
                <a:cs typeface="+mn-cs"/>
              </a:rPr>
              <a:t>: </a:t>
            </a:r>
            <a:r>
              <a:rPr lang="es-ES_tradnl" sz="1600" dirty="0">
                <a:solidFill>
                  <a:schemeClr val="tx1"/>
                </a:solidFill>
                <a:latin typeface="+mn-lt"/>
                <a:ea typeface="+mn-ea"/>
                <a:cs typeface="+mn-cs"/>
              </a:rPr>
              <a:t>[[“</a:t>
            </a:r>
            <a:r>
              <a:rPr lang="es-ES_tradnl" sz="1600" dirty="0" err="1">
                <a:solidFill>
                  <a:schemeClr val="tx1"/>
                </a:solidFill>
                <a:latin typeface="+mn-lt"/>
                <a:ea typeface="+mn-ea"/>
                <a:cs typeface="+mn-cs"/>
              </a:rPr>
              <a:t>esto”,”es</a:t>
            </a:r>
            <a:r>
              <a:rPr lang="es-ES_tradnl" sz="1600" dirty="0">
                <a:solidFill>
                  <a:schemeClr val="tx1"/>
                </a:solidFill>
                <a:latin typeface="+mn-lt"/>
                <a:ea typeface="+mn-ea"/>
                <a:cs typeface="+mn-cs"/>
              </a:rPr>
              <a:t>”,[1],”prueba”]]</a:t>
            </a:r>
            <a:endParaRPr lang="es-ES" sz="1600" dirty="0">
              <a:solidFill>
                <a:schemeClr val="tx1"/>
              </a:solidFill>
              <a:latin typeface="+mn-lt"/>
              <a:ea typeface="+mn-ea"/>
              <a:cs typeface="+mn-cs"/>
            </a:endParaRPr>
          </a:p>
          <a:p>
            <a:pPr>
              <a:buNone/>
            </a:pPr>
            <a:r>
              <a:rPr lang="es-ES_tradnl" sz="1600" b="1" dirty="0">
                <a:solidFill>
                  <a:schemeClr val="tx1"/>
                </a:solidFill>
                <a:latin typeface="+mn-lt"/>
                <a:ea typeface="+mn-ea"/>
                <a:cs typeface="+mn-cs"/>
              </a:rPr>
              <a:t>Lenguaje XML:</a:t>
            </a:r>
            <a:r>
              <a:rPr lang="es-ES_tradnl" sz="1600" dirty="0">
                <a:solidFill>
                  <a:schemeClr val="tx1"/>
                </a:solidFill>
                <a:latin typeface="+mn-lt"/>
                <a:ea typeface="+mn-ea"/>
                <a:cs typeface="+mn-cs"/>
              </a:rPr>
              <a:t> &lt;</a:t>
            </a:r>
            <a:r>
              <a:rPr lang="es-ES_tradnl" sz="1600" dirty="0" err="1">
                <a:solidFill>
                  <a:schemeClr val="tx1"/>
                </a:solidFill>
                <a:latin typeface="+mn-lt"/>
                <a:ea typeface="+mn-ea"/>
                <a:cs typeface="+mn-cs"/>
              </a:rPr>
              <a:t>tupleDescription</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string</a:t>
            </a:r>
            <a:r>
              <a:rPr lang="es-ES_tradnl" sz="1600" dirty="0">
                <a:solidFill>
                  <a:schemeClr val="tx1"/>
                </a:solidFill>
                <a:latin typeface="+mn-lt"/>
                <a:ea typeface="+mn-ea"/>
                <a:cs typeface="+mn-cs"/>
              </a:rPr>
              <a:t>&gt;esto&lt;/</a:t>
            </a:r>
            <a:r>
              <a:rPr lang="es-ES_tradnl" sz="1600" dirty="0" err="1">
                <a:solidFill>
                  <a:schemeClr val="tx1"/>
                </a:solidFill>
                <a:latin typeface="+mn-lt"/>
                <a:ea typeface="+mn-ea"/>
                <a:cs typeface="+mn-cs"/>
              </a:rPr>
              <a:t>string</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string</a:t>
            </a:r>
            <a:r>
              <a:rPr lang="es-ES_tradnl" sz="1600" dirty="0">
                <a:solidFill>
                  <a:schemeClr val="tx1"/>
                </a:solidFill>
                <a:latin typeface="+mn-lt"/>
                <a:ea typeface="+mn-ea"/>
                <a:cs typeface="+mn-cs"/>
              </a:rPr>
              <a:t>&gt;es&lt;/</a:t>
            </a:r>
            <a:r>
              <a:rPr lang="es-ES_tradnl" sz="1600" dirty="0" err="1">
                <a:solidFill>
                  <a:schemeClr val="tx1"/>
                </a:solidFill>
                <a:latin typeface="+mn-lt"/>
                <a:ea typeface="+mn-ea"/>
                <a:cs typeface="+mn-cs"/>
              </a:rPr>
              <a:t>string</a:t>
            </a:r>
            <a:r>
              <a:rPr lang="es-ES_tradnl" sz="1600" dirty="0" smtClean="0">
                <a:solidFill>
                  <a:schemeClr val="tx1"/>
                </a:solidFill>
                <a:latin typeface="+mn-lt"/>
                <a:ea typeface="+mn-ea"/>
                <a:cs typeface="+mn-cs"/>
              </a:rPr>
              <a:t>&gt;</a:t>
            </a:r>
          </a:p>
          <a:p>
            <a:pPr>
              <a:buNone/>
            </a:pPr>
            <a:r>
              <a:rPr lang="es-ES_tradnl" sz="1600" dirty="0"/>
              <a:t> </a:t>
            </a:r>
            <a:r>
              <a:rPr lang="es-ES_tradnl" sz="1600" dirty="0" smtClean="0"/>
              <a:t>           </a:t>
            </a:r>
            <a:r>
              <a:rPr lang="es-ES_tradnl" sz="1600" dirty="0" smtClean="0">
                <a:solidFill>
                  <a:schemeClr val="tx1"/>
                </a:solidFill>
                <a:latin typeface="+mn-lt"/>
                <a:ea typeface="+mn-ea"/>
                <a:cs typeface="+mn-cs"/>
              </a:rPr>
              <a: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&gt;1&lt;/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string</a:t>
            </a:r>
            <a:r>
              <a:rPr lang="es-ES_tradnl" sz="1600" dirty="0">
                <a:solidFill>
                  <a:schemeClr val="tx1"/>
                </a:solidFill>
                <a:latin typeface="+mn-lt"/>
                <a:ea typeface="+mn-ea"/>
                <a:cs typeface="+mn-cs"/>
              </a:rPr>
              <a:t>&gt;prueba&lt;/</a:t>
            </a:r>
            <a:r>
              <a:rPr lang="es-ES_tradnl" sz="1600" dirty="0" err="1">
                <a:solidFill>
                  <a:schemeClr val="tx1"/>
                </a:solidFill>
                <a:latin typeface="+mn-lt"/>
                <a:ea typeface="+mn-ea"/>
                <a:cs typeface="+mn-cs"/>
              </a:rPr>
              <a:t>string</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tupleDescription</a:t>
            </a:r>
            <a:r>
              <a:rPr lang="es-ES_tradnl" sz="1600" dirty="0">
                <a:solidFill>
                  <a:schemeClr val="tx1"/>
                </a:solidFill>
                <a:latin typeface="+mn-lt"/>
                <a:ea typeface="+mn-ea"/>
                <a:cs typeface="+mn-cs"/>
              </a:rPr>
              <a:t>&gt;</a:t>
            </a:r>
            <a:endParaRPr lang="es-ES" sz="1600" dirty="0">
              <a:solidFill>
                <a:schemeClr val="tx1"/>
              </a:solidFill>
              <a:latin typeface="+mn-lt"/>
              <a:ea typeface="+mn-ea"/>
              <a:cs typeface="+mn-cs"/>
            </a:endParaRPr>
          </a:p>
          <a:p>
            <a:pPr>
              <a:buNone/>
            </a:pPr>
            <a:r>
              <a:rPr lang="es-ES_tradnl" sz="1600" dirty="0">
                <a:solidFill>
                  <a:schemeClr val="tx1"/>
                </a:solidFill>
                <a:latin typeface="+mn-lt"/>
                <a:ea typeface="+mn-ea"/>
                <a:cs typeface="+mn-cs"/>
              </a:rPr>
              <a:t> </a:t>
            </a:r>
            <a:endParaRPr lang="es-ES" sz="1600" dirty="0">
              <a:solidFill>
                <a:schemeClr val="tx1"/>
              </a:solidFill>
              <a:latin typeface="+mn-lt"/>
              <a:ea typeface="+mn-ea"/>
              <a:cs typeface="+mn-cs"/>
            </a:endParaRPr>
          </a:p>
          <a:p>
            <a:pPr>
              <a:buNone/>
            </a:pPr>
            <a:r>
              <a:rPr lang="es-ES_tradnl" sz="1600" b="1" dirty="0">
                <a:solidFill>
                  <a:schemeClr val="tx1"/>
                </a:solidFill>
                <a:latin typeface="+mn-lt"/>
                <a:ea typeface="+mn-ea"/>
                <a:cs typeface="+mn-cs"/>
              </a:rPr>
              <a:t>Ejemplo de IN/RD:</a:t>
            </a:r>
            <a:endParaRPr lang="es-ES" sz="1600" dirty="0">
              <a:solidFill>
                <a:schemeClr val="tx1"/>
              </a:solidFill>
              <a:latin typeface="+mn-lt"/>
              <a:ea typeface="+mn-ea"/>
              <a:cs typeface="+mn-cs"/>
            </a:endParaRPr>
          </a:p>
          <a:p>
            <a:pPr>
              <a:buNone/>
            </a:pPr>
            <a:r>
              <a:rPr lang="es-ES_tradnl" sz="1600" dirty="0">
                <a:solidFill>
                  <a:schemeClr val="tx1"/>
                </a:solidFill>
                <a:latin typeface="+mn-lt"/>
                <a:ea typeface="+mn-ea"/>
                <a:cs typeface="+mn-cs"/>
              </a:rPr>
              <a:t> </a:t>
            </a:r>
            <a:endParaRPr lang="es-ES" sz="1600" dirty="0">
              <a:solidFill>
                <a:schemeClr val="tx1"/>
              </a:solidFill>
              <a:latin typeface="+mn-lt"/>
              <a:ea typeface="+mn-ea"/>
              <a:cs typeface="+mn-cs"/>
            </a:endParaRPr>
          </a:p>
          <a:p>
            <a:pPr>
              <a:buNone/>
            </a:pPr>
            <a:r>
              <a:rPr lang="es-ES_tradnl" sz="1600" b="1" dirty="0">
                <a:solidFill>
                  <a:schemeClr val="tx1"/>
                </a:solidFill>
                <a:latin typeface="+mn-lt"/>
                <a:ea typeface="+mn-ea"/>
                <a:cs typeface="+mn-cs"/>
              </a:rPr>
              <a:t>Lenguaje </a:t>
            </a:r>
            <a:r>
              <a:rPr lang="es-ES_tradnl" sz="1600" b="1" dirty="0" err="1" smtClean="0">
                <a:solidFill>
                  <a:schemeClr val="tx1"/>
                </a:solidFill>
                <a:latin typeface="+mn-lt"/>
                <a:ea typeface="+mn-ea"/>
                <a:cs typeface="+mn-cs"/>
              </a:rPr>
              <a:t>Tupla</a:t>
            </a:r>
            <a:r>
              <a:rPr lang="es-ES_tradnl" sz="1600" b="1" dirty="0" smtClean="0">
                <a:solidFill>
                  <a:schemeClr val="tx1"/>
                </a:solidFill>
                <a:latin typeface="+mn-lt"/>
                <a:ea typeface="+mn-ea"/>
                <a:cs typeface="+mn-cs"/>
              </a:rPr>
              <a:t>:</a:t>
            </a:r>
            <a:r>
              <a:rPr lang="es-ES_tradnl" sz="1600" dirty="0" smtClean="0">
                <a:solidFill>
                  <a:schemeClr val="tx1"/>
                </a:solidFill>
                <a:latin typeface="+mn-lt"/>
                <a:ea typeface="+mn-ea"/>
                <a:cs typeface="+mn-cs"/>
              </a:rPr>
              <a:t>  </a:t>
            </a:r>
            <a:r>
              <a:rPr lang="es-ES_tradnl" sz="1600" dirty="0">
                <a:solidFill>
                  <a:schemeClr val="tx1"/>
                </a:solidFill>
                <a:latin typeface="+mn-lt"/>
                <a:ea typeface="+mn-ea"/>
                <a:cs typeface="+mn-cs"/>
              </a:rPr>
              <a:t>[[“?”,”es”,[“?”],”prueba”]]</a:t>
            </a:r>
            <a:endParaRPr lang="es-ES" sz="1600" dirty="0">
              <a:solidFill>
                <a:schemeClr val="tx1"/>
              </a:solidFill>
              <a:latin typeface="+mn-lt"/>
              <a:ea typeface="+mn-ea"/>
              <a:cs typeface="+mn-cs"/>
            </a:endParaRPr>
          </a:p>
          <a:p>
            <a:pPr>
              <a:buNone/>
            </a:pPr>
            <a:r>
              <a:rPr lang="es-ES_tradnl" sz="1600" b="1" dirty="0">
                <a:solidFill>
                  <a:schemeClr val="tx1"/>
                </a:solidFill>
                <a:latin typeface="+mn-lt"/>
                <a:ea typeface="+mn-ea"/>
                <a:cs typeface="+mn-cs"/>
              </a:rPr>
              <a:t>Lenguaje XML:</a:t>
            </a:r>
            <a:r>
              <a:rPr lang="es-ES_tradnl" sz="1600" dirty="0">
                <a:solidFill>
                  <a:schemeClr val="tx1"/>
                </a:solidFill>
                <a:latin typeface="+mn-lt"/>
                <a:ea typeface="+mn-ea"/>
                <a:cs typeface="+mn-cs"/>
              </a:rPr>
              <a:t> </a:t>
            </a:r>
            <a:endParaRPr lang="es-ES" sz="1600" dirty="0">
              <a:solidFill>
                <a:schemeClr val="tx1"/>
              </a:solidFill>
              <a:latin typeface="+mn-lt"/>
              <a:ea typeface="+mn-ea"/>
              <a:cs typeface="+mn-cs"/>
            </a:endParaRPr>
          </a:p>
          <a:p>
            <a:pPr>
              <a:buNone/>
            </a:pPr>
            <a:r>
              <a:rPr lang="es-ES_tradnl" sz="1600" dirty="0">
                <a:solidFill>
                  <a:schemeClr val="tx1"/>
                </a:solidFill>
                <a:latin typeface="+mn-lt"/>
                <a:ea typeface="+mn-ea"/>
                <a:cs typeface="+mn-cs"/>
              </a:rPr>
              <a:t>&lt;</a:t>
            </a:r>
            <a:r>
              <a:rPr lang="es-ES_tradnl" sz="1600" dirty="0" err="1">
                <a:solidFill>
                  <a:schemeClr val="tx1"/>
                </a:solidFill>
                <a:latin typeface="+mn-lt"/>
                <a:ea typeface="+mn-ea"/>
                <a:cs typeface="+mn-cs"/>
              </a:rPr>
              <a:t>tupleDescription</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wildcard</a:t>
            </a:r>
            <a:r>
              <a:rPr lang="es-ES_tradnl" sz="1600" dirty="0">
                <a:solidFill>
                  <a:schemeClr val="tx1"/>
                </a:solidFill>
                <a:latin typeface="+mn-lt"/>
                <a:ea typeface="+mn-ea"/>
                <a:cs typeface="+mn-cs"/>
              </a:rPr>
              <a:t> /&gt; &lt;</a:t>
            </a:r>
            <a:r>
              <a:rPr lang="es-ES_tradnl" sz="1600" dirty="0" err="1">
                <a:solidFill>
                  <a:schemeClr val="tx1"/>
                </a:solidFill>
                <a:latin typeface="+mn-lt"/>
                <a:ea typeface="+mn-ea"/>
                <a:cs typeface="+mn-cs"/>
              </a:rPr>
              <a:t>string</a:t>
            </a:r>
            <a:r>
              <a:rPr lang="es-ES_tradnl" sz="1600" dirty="0">
                <a:solidFill>
                  <a:schemeClr val="tx1"/>
                </a:solidFill>
                <a:latin typeface="+mn-lt"/>
                <a:ea typeface="+mn-ea"/>
                <a:cs typeface="+mn-cs"/>
              </a:rPr>
              <a:t>&gt;es&lt;/</a:t>
            </a:r>
            <a:r>
              <a:rPr lang="es-ES_tradnl" sz="1600" dirty="0" err="1">
                <a:solidFill>
                  <a:schemeClr val="tx1"/>
                </a:solidFill>
                <a:latin typeface="+mn-lt"/>
                <a:ea typeface="+mn-ea"/>
                <a:cs typeface="+mn-cs"/>
              </a:rPr>
              <a:t>string</a:t>
            </a:r>
            <a:r>
              <a:rPr lang="es-ES_tradnl" sz="1600" dirty="0" smtClean="0">
                <a:solidFill>
                  <a:schemeClr val="tx1"/>
                </a:solidFill>
                <a:latin typeface="+mn-lt"/>
                <a:ea typeface="+mn-ea"/>
                <a:cs typeface="+mn-cs"/>
              </a:rPr>
              <a:t>&gt;</a:t>
            </a:r>
          </a:p>
          <a:p>
            <a:pPr>
              <a:buNone/>
            </a:pPr>
            <a:r>
              <a:rPr lang="es-ES_tradnl" sz="1600" dirty="0" smtClean="0">
                <a:solidFill>
                  <a:schemeClr val="tx1"/>
                </a:solidFill>
                <a:latin typeface="+mn-lt"/>
                <a:ea typeface="+mn-ea"/>
                <a:cs typeface="+mn-cs"/>
              </a:rPr>
              <a: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 &lt;</a:t>
            </a:r>
            <a:r>
              <a:rPr lang="es-ES_tradnl" sz="1600" dirty="0" err="1">
                <a:solidFill>
                  <a:schemeClr val="tx1"/>
                </a:solidFill>
                <a:latin typeface="+mn-lt"/>
                <a:ea typeface="+mn-ea"/>
                <a:cs typeface="+mn-cs"/>
              </a:rPr>
              <a:t>wildcard</a:t>
            </a:r>
            <a:r>
              <a:rPr lang="es-ES_tradnl" sz="1600" dirty="0">
                <a:solidFill>
                  <a:schemeClr val="tx1"/>
                </a:solidFill>
                <a:latin typeface="+mn-lt"/>
                <a:ea typeface="+mn-ea"/>
                <a:cs typeface="+mn-cs"/>
              </a:rPr>
              <a:t> /&gt;&lt;/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 &lt;</a:t>
            </a:r>
            <a:r>
              <a:rPr lang="es-ES_tradnl" sz="1600" dirty="0" err="1">
                <a:solidFill>
                  <a:schemeClr val="tx1"/>
                </a:solidFill>
                <a:latin typeface="+mn-lt"/>
                <a:ea typeface="+mn-ea"/>
                <a:cs typeface="+mn-cs"/>
              </a:rPr>
              <a:t>string</a:t>
            </a:r>
            <a:r>
              <a:rPr lang="es-ES_tradnl" sz="1600" dirty="0">
                <a:solidFill>
                  <a:schemeClr val="tx1"/>
                </a:solidFill>
                <a:latin typeface="+mn-lt"/>
                <a:ea typeface="+mn-ea"/>
                <a:cs typeface="+mn-cs"/>
              </a:rPr>
              <a:t>&gt;prueba&lt;/</a:t>
            </a:r>
            <a:r>
              <a:rPr lang="es-ES_tradnl" sz="1600" dirty="0" err="1">
                <a:solidFill>
                  <a:schemeClr val="tx1"/>
                </a:solidFill>
                <a:latin typeface="+mn-lt"/>
                <a:ea typeface="+mn-ea"/>
                <a:cs typeface="+mn-cs"/>
              </a:rPr>
              <a:t>string</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a:t>
            </a:r>
            <a:r>
              <a:rPr lang="es-ES_tradnl" sz="1600" dirty="0">
                <a:solidFill>
                  <a:schemeClr val="tx1"/>
                </a:solidFill>
                <a:latin typeface="+mn-lt"/>
                <a:ea typeface="+mn-ea"/>
                <a:cs typeface="+mn-cs"/>
              </a:rPr>
              <a:t>&gt;&lt;/</a:t>
            </a:r>
            <a:r>
              <a:rPr lang="es-ES_tradnl" sz="1600" dirty="0" err="1">
                <a:solidFill>
                  <a:schemeClr val="tx1"/>
                </a:solidFill>
                <a:latin typeface="+mn-lt"/>
                <a:ea typeface="+mn-ea"/>
                <a:cs typeface="+mn-cs"/>
              </a:rPr>
              <a:t>tupleDescription</a:t>
            </a:r>
            <a:r>
              <a:rPr lang="es-ES_tradnl" sz="1600" dirty="0">
                <a:solidFill>
                  <a:schemeClr val="tx1"/>
                </a:solidFill>
                <a:latin typeface="+mn-lt"/>
                <a:ea typeface="+mn-ea"/>
                <a:cs typeface="+mn-cs"/>
              </a:rPr>
              <a:t>&gt;</a:t>
            </a:r>
            <a:endParaRPr lang="es-ES" sz="1600" dirty="0">
              <a:solidFill>
                <a:schemeClr val="tx1"/>
              </a:solidFill>
              <a:latin typeface="+mn-lt"/>
              <a:ea typeface="+mn-ea"/>
              <a:cs typeface="+mn-cs"/>
            </a:endParaRPr>
          </a:p>
          <a:p>
            <a:pPr>
              <a:buNone/>
            </a:pPr>
            <a:r>
              <a:rPr lang="es-ES_tradnl" sz="1600" dirty="0">
                <a:solidFill>
                  <a:schemeClr val="tx1"/>
                </a:solidFill>
                <a:latin typeface="+mn-lt"/>
                <a:ea typeface="+mn-ea"/>
                <a:cs typeface="+mn-cs"/>
              </a:rPr>
              <a:t> </a:t>
            </a:r>
            <a:endParaRPr lang="es-ES" sz="1600" dirty="0">
              <a:solidFill>
                <a:schemeClr val="tx1"/>
              </a:solidFill>
              <a:latin typeface="+mn-lt"/>
              <a:ea typeface="+mn-ea"/>
              <a:cs typeface="+mn-cs"/>
            </a:endParaRPr>
          </a:p>
          <a:p>
            <a:pPr>
              <a:buNone/>
            </a:pPr>
            <a:endParaRPr lang="es-ES_tradnl"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Clientes SOAP</a:t>
            </a:r>
            <a:endParaRPr lang="es-ES_tradnl" dirty="0"/>
          </a:p>
        </p:txBody>
      </p:sp>
      <p:sp>
        <p:nvSpPr>
          <p:cNvPr id="3" name="2 Marcador de contenido"/>
          <p:cNvSpPr>
            <a:spLocks noGrp="1"/>
          </p:cNvSpPr>
          <p:nvPr>
            <p:ph idx="1"/>
          </p:nvPr>
        </p:nvSpPr>
        <p:spPr/>
        <p:txBody>
          <a:bodyPr/>
          <a:lstStyle/>
          <a:p>
            <a:r>
              <a:rPr lang="es-ES_tradnl" sz="2000" dirty="0">
                <a:solidFill>
                  <a:schemeClr val="tx1"/>
                </a:solidFill>
                <a:latin typeface="+mn-lt"/>
                <a:ea typeface="+mn-ea"/>
                <a:cs typeface="+mn-cs"/>
                <a:hlinkClick r:id="rId2"/>
              </a:rPr>
              <a:t>http://</a:t>
            </a:r>
            <a:r>
              <a:rPr lang="es-ES_tradnl" sz="2000" dirty="0" smtClean="0">
                <a:solidFill>
                  <a:schemeClr val="tx1"/>
                </a:solidFill>
                <a:latin typeface="+mn-lt"/>
                <a:ea typeface="+mn-ea"/>
                <a:cs typeface="+mn-cs"/>
                <a:hlinkClick r:id="rId2"/>
              </a:rPr>
              <a:t>luna1.cps.unizar.es:8080/axis/services/RLindaWS?wsdl</a:t>
            </a:r>
            <a:endParaRPr lang="es-ES_tradnl" sz="2000" dirty="0" smtClean="0">
              <a:solidFill>
                <a:schemeClr val="tx1"/>
              </a:solidFill>
              <a:latin typeface="+mn-lt"/>
              <a:ea typeface="+mn-ea"/>
              <a:cs typeface="+mn-cs"/>
            </a:endParaRPr>
          </a:p>
          <a:p>
            <a:r>
              <a:rPr lang="es-ES_tradnl" dirty="0" smtClean="0"/>
              <a:t>Generación Clientes</a:t>
            </a:r>
          </a:p>
          <a:p>
            <a:pPr lvl="1"/>
            <a:r>
              <a:rPr lang="es-ES_tradnl" dirty="0" err="1" smtClean="0"/>
              <a:t>Lisp</a:t>
            </a:r>
            <a:endParaRPr lang="es-ES_tradnl" dirty="0" smtClean="0"/>
          </a:p>
          <a:p>
            <a:pPr lvl="2"/>
            <a:r>
              <a:rPr lang="es-ES_tradnl" dirty="0" smtClean="0"/>
              <a:t>(</a:t>
            </a:r>
            <a:r>
              <a:rPr lang="es-ES_tradnl" dirty="0" err="1" smtClean="0"/>
              <a:t>require</a:t>
            </a:r>
            <a:r>
              <a:rPr lang="es-ES_tradnl" dirty="0" smtClean="0"/>
              <a:t> :</a:t>
            </a:r>
            <a:r>
              <a:rPr lang="es-ES_tradnl" dirty="0" err="1" smtClean="0"/>
              <a:t>soap</a:t>
            </a:r>
            <a:r>
              <a:rPr lang="es-ES_tradnl" dirty="0" smtClean="0"/>
              <a:t>)</a:t>
            </a:r>
          </a:p>
          <a:p>
            <a:pPr lvl="2"/>
            <a:r>
              <a:rPr lang="es-ES_tradnl" dirty="0" smtClean="0"/>
              <a:t>(use-</a:t>
            </a:r>
            <a:r>
              <a:rPr lang="es-ES_tradnl" dirty="0" err="1" smtClean="0"/>
              <a:t>package</a:t>
            </a:r>
            <a:r>
              <a:rPr lang="es-ES_tradnl" dirty="0" smtClean="0"/>
              <a:t> :</a:t>
            </a:r>
            <a:r>
              <a:rPr lang="es-ES_tradnl" dirty="0" err="1" smtClean="0"/>
              <a:t>net.xmp.soap</a:t>
            </a:r>
            <a:r>
              <a:rPr lang="es-ES_tradnl" dirty="0" smtClean="0"/>
              <a:t>)</a:t>
            </a:r>
          </a:p>
          <a:p>
            <a:pPr lvl="2"/>
            <a:r>
              <a:rPr lang="es-ES_tradnl" dirty="0" smtClean="0"/>
              <a:t>(</a:t>
            </a:r>
            <a:r>
              <a:rPr lang="es-ES_tradnl" dirty="0" err="1" smtClean="0"/>
              <a:t>decode-wsdl-namespaces</a:t>
            </a:r>
            <a:r>
              <a:rPr lang="es-ES_tradnl" dirty="0" smtClean="0"/>
              <a:t> :</a:t>
            </a:r>
            <a:r>
              <a:rPr lang="es-ES_tradnl" dirty="0" err="1" smtClean="0"/>
              <a:t>file</a:t>
            </a:r>
            <a:r>
              <a:rPr lang="es-ES_tradnl" dirty="0" smtClean="0"/>
              <a:t> "</a:t>
            </a:r>
            <a:r>
              <a:rPr lang="es-ES_tradnl" dirty="0" err="1" smtClean="0"/>
              <a:t>RLindaW.wsdl</a:t>
            </a:r>
            <a:r>
              <a:rPr lang="es-ES_tradnl" dirty="0" smtClean="0"/>
              <a:t>")</a:t>
            </a:r>
          </a:p>
          <a:p>
            <a:pPr lvl="2"/>
            <a:r>
              <a:rPr lang="es-ES_tradnl" dirty="0" smtClean="0"/>
              <a:t>(</a:t>
            </a:r>
            <a:r>
              <a:rPr lang="es-ES_tradnl" dirty="0" err="1" smtClean="0"/>
              <a:t>setf</a:t>
            </a:r>
            <a:r>
              <a:rPr lang="es-ES_tradnl" dirty="0" smtClean="0"/>
              <a:t> *</a:t>
            </a:r>
            <a:r>
              <a:rPr lang="es-ES_tradnl" dirty="0" err="1" smtClean="0"/>
              <a:t>wsdl</a:t>
            </a:r>
            <a:r>
              <a:rPr lang="es-ES_tradnl" dirty="0" smtClean="0"/>
              <a:t>* (</a:t>
            </a:r>
            <a:r>
              <a:rPr lang="es-ES_tradnl" dirty="0" err="1" smtClean="0"/>
              <a:t>decode-wsdl-file</a:t>
            </a:r>
            <a:r>
              <a:rPr lang="es-ES_tradnl" dirty="0" smtClean="0"/>
              <a:t> "</a:t>
            </a:r>
            <a:r>
              <a:rPr lang="es-ES_tradnl" dirty="0" err="1" smtClean="0"/>
              <a:t>RLindaW.wsdl</a:t>
            </a:r>
            <a:r>
              <a:rPr lang="es-ES_tradnl" dirty="0" smtClean="0"/>
              <a:t>"))</a:t>
            </a:r>
          </a:p>
          <a:p>
            <a:pPr lvl="2"/>
            <a:r>
              <a:rPr lang="es-ES_tradnl" dirty="0" err="1" smtClean="0"/>
              <a:t>make</a:t>
            </a:r>
            <a:r>
              <a:rPr lang="es-ES_tradnl" dirty="0" smtClean="0"/>
              <a:t>-</a:t>
            </a:r>
            <a:r>
              <a:rPr lang="es-ES_tradnl" dirty="0" err="1" smtClean="0"/>
              <a:t>client</a:t>
            </a:r>
            <a:r>
              <a:rPr lang="es-ES_tradnl" dirty="0" smtClean="0"/>
              <a:t>-interface *</a:t>
            </a:r>
            <a:r>
              <a:rPr lang="es-ES_tradnl" dirty="0" err="1" smtClean="0"/>
              <a:t>wsdl</a:t>
            </a:r>
            <a:r>
              <a:rPr lang="es-ES_tradnl" dirty="0" smtClean="0"/>
              <a:t>* 0 "RLClient.cl")</a:t>
            </a:r>
            <a:endParaRPr lang="es-ES_trad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Ejemplo Clientes </a:t>
            </a:r>
            <a:r>
              <a:rPr lang="es-ES_tradnl" dirty="0" err="1" smtClean="0"/>
              <a:t>Lisp</a:t>
            </a:r>
            <a:endParaRPr lang="es-ES_tradnl" dirty="0"/>
          </a:p>
        </p:txBody>
      </p:sp>
      <p:sp>
        <p:nvSpPr>
          <p:cNvPr id="3" name="2 Marcador de contenido"/>
          <p:cNvSpPr>
            <a:spLocks noGrp="1"/>
          </p:cNvSpPr>
          <p:nvPr>
            <p:ph idx="1"/>
          </p:nvPr>
        </p:nvSpPr>
        <p:spPr/>
        <p:txBody>
          <a:bodyPr/>
          <a:lstStyle/>
          <a:p>
            <a:pPr>
              <a:buNone/>
            </a:pPr>
            <a:r>
              <a:rPr lang="en-US" sz="2000" dirty="0" smtClean="0"/>
              <a:t>(require :soap)</a:t>
            </a:r>
          </a:p>
          <a:p>
            <a:pPr>
              <a:buNone/>
            </a:pPr>
            <a:r>
              <a:rPr lang="en-US" sz="2000" dirty="0" smtClean="0"/>
              <a:t>(require :</a:t>
            </a:r>
            <a:r>
              <a:rPr lang="en-US" sz="2000" dirty="0" err="1" smtClean="0"/>
              <a:t>pxml</a:t>
            </a:r>
            <a:r>
              <a:rPr lang="en-US" sz="2000" dirty="0" smtClean="0"/>
              <a:t>)</a:t>
            </a:r>
          </a:p>
          <a:p>
            <a:pPr>
              <a:buNone/>
            </a:pPr>
            <a:r>
              <a:rPr lang="en-US" sz="2000" dirty="0" smtClean="0"/>
              <a:t>(load "RLClient.cl")</a:t>
            </a:r>
            <a:endParaRPr lang="en-US" sz="2000" dirty="0"/>
          </a:p>
          <a:p>
            <a:pPr>
              <a:buNone/>
            </a:pPr>
            <a:r>
              <a:rPr lang="es-ES_tradnl" sz="1600" dirty="0" smtClean="0"/>
              <a:t>;; IN = TAKE, OUT = WR, RD = RD. </a:t>
            </a:r>
          </a:p>
          <a:p>
            <a:pPr>
              <a:buNone/>
            </a:pPr>
            <a:r>
              <a:rPr lang="es-ES_tradnl" sz="1600" dirty="0" smtClean="0"/>
              <a:t>CG-USER(19): (</a:t>
            </a:r>
            <a:r>
              <a:rPr lang="es-ES_tradnl" sz="1600" dirty="0" err="1" smtClean="0"/>
              <a:t>common-lisp-user</a:t>
            </a:r>
            <a:r>
              <a:rPr lang="es-ES_tradnl" sz="1600" dirty="0" smtClean="0"/>
              <a:t>::OUT :in0 "&lt;</a:t>
            </a:r>
            <a:r>
              <a:rPr lang="es-ES_tradnl" sz="1600" dirty="0" err="1" smtClean="0"/>
              <a:t>tupleDescription</a:t>
            </a:r>
            <a:r>
              <a:rPr lang="es-ES_tradnl" sz="1600" dirty="0" smtClean="0"/>
              <a:t>&gt;&lt;</a:t>
            </a:r>
            <a:r>
              <a:rPr lang="es-ES_tradnl" sz="1600" dirty="0" err="1" smtClean="0"/>
              <a:t>tuple</a:t>
            </a:r>
            <a:r>
              <a:rPr lang="es-ES_tradnl" sz="1600" dirty="0" smtClean="0"/>
              <a:t>&gt;&lt;</a:t>
            </a:r>
            <a:r>
              <a:rPr lang="es-ES_tradnl" sz="1600" dirty="0" err="1" smtClean="0"/>
              <a:t>string</a:t>
            </a:r>
            <a:r>
              <a:rPr lang="es-ES_tradnl" sz="1600" dirty="0" smtClean="0"/>
              <a:t>&gt;MESA&lt;/</a:t>
            </a:r>
            <a:r>
              <a:rPr lang="es-ES_tradnl" sz="1600" dirty="0" err="1" smtClean="0"/>
              <a:t>string</a:t>
            </a:r>
            <a:r>
              <a:rPr lang="es-ES_tradnl" sz="1600" dirty="0" smtClean="0"/>
              <a:t>&gt;&lt;</a:t>
            </a:r>
            <a:r>
              <a:rPr lang="es-ES_tradnl" sz="1600" dirty="0" err="1" smtClean="0"/>
              <a:t>string</a:t>
            </a:r>
            <a:r>
              <a:rPr lang="es-ES_tradnl" sz="1600" dirty="0" smtClean="0"/>
              <a:t>&gt;PLATON&lt;/</a:t>
            </a:r>
            <a:r>
              <a:rPr lang="es-ES_tradnl" sz="1600" dirty="0" err="1" smtClean="0"/>
              <a:t>string</a:t>
            </a:r>
            <a:r>
              <a:rPr lang="es-ES_tradnl" sz="1600" dirty="0" smtClean="0"/>
              <a:t>&gt;&lt;</a:t>
            </a:r>
            <a:r>
              <a:rPr lang="es-ES_tradnl" sz="1600" dirty="0" err="1" smtClean="0"/>
              <a:t>string</a:t>
            </a:r>
            <a:r>
              <a:rPr lang="es-ES_tradnl" sz="1600" dirty="0" smtClean="0"/>
              <a:t>&gt;SENECA&lt;/</a:t>
            </a:r>
            <a:r>
              <a:rPr lang="es-ES_tradnl" sz="1600" dirty="0" err="1" smtClean="0"/>
              <a:t>string</a:t>
            </a:r>
            <a:r>
              <a:rPr lang="es-ES_tradnl" sz="1600" dirty="0" smtClean="0"/>
              <a:t>&gt;&lt;/</a:t>
            </a:r>
            <a:r>
              <a:rPr lang="es-ES_tradnl" sz="1600" dirty="0" err="1" smtClean="0"/>
              <a:t>tuple</a:t>
            </a:r>
            <a:r>
              <a:rPr lang="es-ES_tradnl" sz="1600" dirty="0" smtClean="0"/>
              <a:t>&gt;&lt;/</a:t>
            </a:r>
            <a:r>
              <a:rPr lang="es-ES_tradnl" sz="1600" dirty="0" err="1" smtClean="0"/>
              <a:t>tupleDescription</a:t>
            </a:r>
            <a:r>
              <a:rPr lang="es-ES_tradnl" sz="1600" dirty="0" smtClean="0"/>
              <a:t>&gt;")            </a:t>
            </a:r>
          </a:p>
          <a:p>
            <a:pPr>
              <a:buNone/>
            </a:pPr>
            <a:r>
              <a:rPr lang="es-ES_tradnl" sz="1600" dirty="0" smtClean="0"/>
              <a:t>(WSDL-2::|</a:t>
            </a:r>
            <a:r>
              <a:rPr lang="es-ES_tradnl" sz="1600" dirty="0" err="1" smtClean="0"/>
              <a:t>RLindaOUTResponse</a:t>
            </a:r>
            <a:r>
              <a:rPr lang="es-ES_tradnl" sz="1600" dirty="0" smtClean="0"/>
              <a:t>|</a:t>
            </a:r>
          </a:p>
          <a:p>
            <a:pPr>
              <a:buNone/>
            </a:pPr>
            <a:r>
              <a:rPr lang="es-ES_tradnl" sz="1600" dirty="0" smtClean="0"/>
              <a:t> (:|</a:t>
            </a:r>
            <a:r>
              <a:rPr lang="es-ES_tradnl" sz="1600" dirty="0" err="1" smtClean="0"/>
              <a:t>RLindaOUTReturn</a:t>
            </a:r>
            <a:r>
              <a:rPr lang="es-ES_tradnl" sz="1600" dirty="0" smtClean="0"/>
              <a:t>|</a:t>
            </a:r>
          </a:p>
          <a:p>
            <a:pPr>
              <a:buNone/>
            </a:pPr>
            <a:r>
              <a:rPr lang="es-ES_tradnl" sz="1600" dirty="0" smtClean="0"/>
              <a:t>  "&lt;</a:t>
            </a:r>
            <a:r>
              <a:rPr lang="es-ES_tradnl" sz="1600" dirty="0" err="1" smtClean="0"/>
              <a:t>tupleDescription</a:t>
            </a:r>
            <a:r>
              <a:rPr lang="es-ES_tradnl" sz="1600" dirty="0" smtClean="0"/>
              <a:t>&gt;&lt;</a:t>
            </a:r>
            <a:r>
              <a:rPr lang="es-ES_tradnl" sz="1600" dirty="0" err="1" smtClean="0"/>
              <a:t>tuple</a:t>
            </a:r>
            <a:r>
              <a:rPr lang="es-ES_tradnl" sz="1600" dirty="0" smtClean="0"/>
              <a:t>&gt;&lt;</a:t>
            </a:r>
            <a:r>
              <a:rPr lang="es-ES_tradnl" sz="1600" dirty="0" err="1" smtClean="0"/>
              <a:t>string</a:t>
            </a:r>
            <a:r>
              <a:rPr lang="es-ES_tradnl" sz="1600" dirty="0" smtClean="0"/>
              <a:t>&gt;MESA&lt;/</a:t>
            </a:r>
            <a:r>
              <a:rPr lang="es-ES_tradnl" sz="1600" dirty="0" err="1" smtClean="0"/>
              <a:t>string</a:t>
            </a:r>
            <a:r>
              <a:rPr lang="es-ES_tradnl" sz="1600" dirty="0" smtClean="0"/>
              <a:t>&gt;&lt;</a:t>
            </a:r>
            <a:r>
              <a:rPr lang="es-ES_tradnl" sz="1600" dirty="0" err="1" smtClean="0"/>
              <a:t>string</a:t>
            </a:r>
            <a:r>
              <a:rPr lang="es-ES_tradnl" sz="1600" dirty="0" smtClean="0"/>
              <a:t>&gt;PLATON&lt;/</a:t>
            </a:r>
            <a:r>
              <a:rPr lang="es-ES_tradnl" sz="1600" dirty="0" err="1" smtClean="0"/>
              <a:t>string</a:t>
            </a:r>
            <a:r>
              <a:rPr lang="es-ES_tradnl" sz="1600" dirty="0" smtClean="0"/>
              <a:t>&gt;&lt;</a:t>
            </a:r>
            <a:r>
              <a:rPr lang="es-ES_tradnl" sz="1600" dirty="0" err="1" smtClean="0"/>
              <a:t>string</a:t>
            </a:r>
            <a:r>
              <a:rPr lang="es-ES_tradnl" sz="1600" dirty="0" smtClean="0"/>
              <a:t>&gt;SENECA&lt;/</a:t>
            </a:r>
            <a:r>
              <a:rPr lang="es-ES_tradnl" sz="1600" dirty="0" err="1" smtClean="0"/>
              <a:t>string</a:t>
            </a:r>
            <a:r>
              <a:rPr lang="es-ES_tradnl" sz="1600" dirty="0" smtClean="0"/>
              <a:t>&gt;&lt;/</a:t>
            </a:r>
            <a:r>
              <a:rPr lang="es-ES_tradnl" sz="1600" dirty="0" err="1" smtClean="0"/>
              <a:t>tuple</a:t>
            </a:r>
            <a:r>
              <a:rPr lang="es-ES_tradnl" sz="1600" dirty="0" smtClean="0"/>
              <a:t>&gt;&lt;/</a:t>
            </a:r>
            <a:r>
              <a:rPr lang="es-ES_tradnl" sz="1600" dirty="0" err="1" smtClean="0"/>
              <a:t>tupleDescription</a:t>
            </a:r>
            <a:r>
              <a:rPr lang="es-ES_tradnl" sz="1600" dirty="0" smtClean="0"/>
              <a:t>&gt;"))</a:t>
            </a:r>
          </a:p>
          <a:p>
            <a:pPr>
              <a:buNone/>
            </a:pPr>
            <a:r>
              <a:rPr lang="es-ES_tradnl" sz="1600" dirty="0" smtClean="0"/>
              <a:t>NIL</a:t>
            </a:r>
          </a:p>
          <a:p>
            <a:pPr>
              <a:buNone/>
            </a:pPr>
            <a:r>
              <a:rPr lang="es-ES_tradnl" sz="1600" dirty="0" smtClean="0"/>
              <a:t>#&lt;SOAP-ASERVE-CLIENT-STRING-IN-OUT-CONNECTOR @ #x2104f8a2&gt;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Cliente </a:t>
            </a:r>
            <a:r>
              <a:rPr lang="es-ES_tradnl" dirty="0" err="1" smtClean="0"/>
              <a:t>Lisp</a:t>
            </a:r>
            <a:endParaRPr lang="es-ES_tradnl" dirty="0"/>
          </a:p>
        </p:txBody>
      </p:sp>
      <p:sp>
        <p:nvSpPr>
          <p:cNvPr id="3" name="2 Marcador de contenido"/>
          <p:cNvSpPr>
            <a:spLocks noGrp="1"/>
          </p:cNvSpPr>
          <p:nvPr>
            <p:ph idx="1"/>
          </p:nvPr>
        </p:nvSpPr>
        <p:spPr/>
        <p:txBody>
          <a:bodyPr/>
          <a:lstStyle/>
          <a:p>
            <a:pPr>
              <a:buNone/>
            </a:pPr>
            <a:r>
              <a:rPr lang="es-ES_tradnl" sz="1800" dirty="0" smtClean="0"/>
              <a:t>CG-USER(20): (</a:t>
            </a:r>
            <a:r>
              <a:rPr lang="es-ES_tradnl" sz="1800" dirty="0" err="1" smtClean="0"/>
              <a:t>common-lisp-user</a:t>
            </a:r>
            <a:r>
              <a:rPr lang="es-ES_tradnl" sz="1800" dirty="0" smtClean="0"/>
              <a:t>::RD :in0 "&lt;</a:t>
            </a:r>
            <a:r>
              <a:rPr lang="es-ES_tradnl" sz="1800" dirty="0" err="1" smtClean="0"/>
              <a:t>tupleDescription</a:t>
            </a:r>
            <a:r>
              <a:rPr lang="es-ES_tradnl" sz="1800" dirty="0" smtClean="0"/>
              <a:t>&gt;&lt;</a:t>
            </a:r>
            <a:r>
              <a:rPr lang="es-ES_tradnl" sz="1800" dirty="0" err="1" smtClean="0"/>
              <a:t>tuple</a:t>
            </a:r>
            <a:r>
              <a:rPr lang="es-ES_tradnl" sz="1800" dirty="0" smtClean="0"/>
              <a:t>&gt;&lt;</a:t>
            </a:r>
            <a:r>
              <a:rPr lang="es-ES_tradnl" sz="1800" dirty="0" err="1" smtClean="0"/>
              <a:t>string</a:t>
            </a:r>
            <a:r>
              <a:rPr lang="es-ES_tradnl" sz="1800" dirty="0" smtClean="0"/>
              <a:t>&gt;MESA&lt;/</a:t>
            </a:r>
            <a:r>
              <a:rPr lang="es-ES_tradnl" sz="1800" dirty="0" err="1" smtClean="0"/>
              <a:t>string</a:t>
            </a:r>
            <a:r>
              <a:rPr lang="es-ES_tradnl" sz="1800" dirty="0" smtClean="0"/>
              <a:t>&gt;&lt;</a:t>
            </a:r>
            <a:r>
              <a:rPr lang="es-ES_tradnl" sz="1800" dirty="0" err="1" smtClean="0"/>
              <a:t>string</a:t>
            </a:r>
            <a:r>
              <a:rPr lang="es-ES_tradnl" sz="1800" dirty="0" smtClean="0"/>
              <a:t>&gt;?&lt;/</a:t>
            </a:r>
            <a:r>
              <a:rPr lang="es-ES_tradnl" sz="1800" dirty="0" err="1" smtClean="0"/>
              <a:t>string</a:t>
            </a:r>
            <a:r>
              <a:rPr lang="es-ES_tradnl" sz="1800" dirty="0" smtClean="0"/>
              <a:t>&gt;</a:t>
            </a:r>
          </a:p>
          <a:p>
            <a:pPr>
              <a:buNone/>
            </a:pPr>
            <a:r>
              <a:rPr lang="es-ES_tradnl" sz="1800" dirty="0"/>
              <a:t> </a:t>
            </a:r>
            <a:r>
              <a:rPr lang="es-ES_tradnl" sz="1800" dirty="0" smtClean="0"/>
              <a:t>	</a:t>
            </a:r>
            <a:r>
              <a:rPr lang="es-ES_tradnl" sz="1800" dirty="0" smtClean="0"/>
              <a:t>&lt;</a:t>
            </a:r>
            <a:r>
              <a:rPr lang="es-ES_tradnl" sz="1800" dirty="0" err="1" smtClean="0"/>
              <a:t>string</a:t>
            </a:r>
            <a:r>
              <a:rPr lang="es-ES_tradnl" sz="1800" dirty="0" smtClean="0"/>
              <a:t>&gt;?&lt;/</a:t>
            </a:r>
            <a:r>
              <a:rPr lang="es-ES_tradnl" sz="1800" dirty="0" err="1" smtClean="0"/>
              <a:t>string</a:t>
            </a:r>
            <a:r>
              <a:rPr lang="es-ES_tradnl" sz="1800" dirty="0" smtClean="0"/>
              <a:t>&gt;&lt;/</a:t>
            </a:r>
            <a:r>
              <a:rPr lang="es-ES_tradnl" sz="1800" dirty="0" err="1" smtClean="0"/>
              <a:t>tuple</a:t>
            </a:r>
            <a:r>
              <a:rPr lang="es-ES_tradnl" sz="1800" dirty="0" smtClean="0"/>
              <a:t>&gt;&lt;/</a:t>
            </a:r>
            <a:r>
              <a:rPr lang="es-ES_tradnl" sz="1800" dirty="0" err="1" smtClean="0"/>
              <a:t>tupleDescription</a:t>
            </a:r>
            <a:r>
              <a:rPr lang="es-ES_tradnl" sz="1800" dirty="0" smtClean="0"/>
              <a:t>&gt;")</a:t>
            </a:r>
          </a:p>
          <a:p>
            <a:pPr>
              <a:buNone/>
            </a:pPr>
            <a:endParaRPr lang="es-ES_tradnl" sz="1800" dirty="0" smtClean="0"/>
          </a:p>
          <a:p>
            <a:pPr>
              <a:buNone/>
            </a:pPr>
            <a:r>
              <a:rPr lang="es-ES_tradnl" sz="1800" dirty="0" smtClean="0"/>
              <a:t>(WSDL-2::|</a:t>
            </a:r>
            <a:r>
              <a:rPr lang="es-ES_tradnl" sz="1800" dirty="0" err="1" smtClean="0"/>
              <a:t>RLindaRDResponse</a:t>
            </a:r>
            <a:r>
              <a:rPr lang="es-ES_tradnl" sz="1800" dirty="0" smtClean="0"/>
              <a:t>|</a:t>
            </a:r>
          </a:p>
          <a:p>
            <a:pPr>
              <a:buNone/>
            </a:pPr>
            <a:r>
              <a:rPr lang="es-ES_tradnl" sz="1800" dirty="0" smtClean="0"/>
              <a:t> (:|</a:t>
            </a:r>
            <a:r>
              <a:rPr lang="es-ES_tradnl" sz="1800" dirty="0" err="1" smtClean="0"/>
              <a:t>RLindaRDReturn</a:t>
            </a:r>
            <a:r>
              <a:rPr lang="es-ES_tradnl" sz="1800" dirty="0" smtClean="0"/>
              <a:t>| "&lt;?</a:t>
            </a:r>
            <a:r>
              <a:rPr lang="es-ES_tradnl" sz="1800" dirty="0" err="1" smtClean="0"/>
              <a:t>xml</a:t>
            </a:r>
            <a:r>
              <a:rPr lang="es-ES_tradnl" sz="1800" dirty="0" smtClean="0"/>
              <a:t> </a:t>
            </a:r>
            <a:r>
              <a:rPr lang="es-ES_tradnl" sz="1800" dirty="0" err="1" smtClean="0"/>
              <a:t>version</a:t>
            </a:r>
            <a:r>
              <a:rPr lang="es-ES_tradnl" sz="1800" dirty="0" smtClean="0"/>
              <a:t>=\"1.0\" </a:t>
            </a:r>
            <a:r>
              <a:rPr lang="es-ES_tradnl" sz="1800" dirty="0" err="1" smtClean="0"/>
              <a:t>encoding</a:t>
            </a:r>
            <a:r>
              <a:rPr lang="es-ES_tradnl" sz="1800" dirty="0" smtClean="0"/>
              <a:t>=\"UTF-8\"?&gt; &lt;</a:t>
            </a:r>
            <a:r>
              <a:rPr lang="es-ES_tradnl" sz="1800" dirty="0" err="1" smtClean="0"/>
              <a:t>tupleDescription</a:t>
            </a:r>
            <a:r>
              <a:rPr lang="es-ES_tradnl" sz="1800" dirty="0" smtClean="0"/>
              <a:t>&gt;   &lt;</a:t>
            </a:r>
            <a:r>
              <a:rPr lang="es-ES_tradnl" sz="1800" dirty="0" err="1" smtClean="0"/>
              <a:t>tuple</a:t>
            </a:r>
            <a:r>
              <a:rPr lang="es-ES_tradnl" sz="1800" dirty="0" smtClean="0"/>
              <a:t>&gt;     &lt;</a:t>
            </a:r>
            <a:r>
              <a:rPr lang="es-ES_tradnl" sz="1800" dirty="0" err="1" smtClean="0"/>
              <a:t>string</a:t>
            </a:r>
            <a:r>
              <a:rPr lang="es-ES_tradnl" sz="1800" dirty="0" smtClean="0"/>
              <a:t>&gt;MESA&lt;/</a:t>
            </a:r>
            <a:r>
              <a:rPr lang="es-ES_tradnl" sz="1800" dirty="0" err="1" smtClean="0"/>
              <a:t>string</a:t>
            </a:r>
            <a:r>
              <a:rPr lang="es-ES_tradnl" sz="1800" dirty="0" smtClean="0"/>
              <a:t>&gt;     &lt;</a:t>
            </a:r>
            <a:r>
              <a:rPr lang="es-ES_tradnl" sz="1800" dirty="0" err="1" smtClean="0"/>
              <a:t>string</a:t>
            </a:r>
            <a:r>
              <a:rPr lang="es-ES_tradnl" sz="1800" dirty="0" smtClean="0"/>
              <a:t>&gt;AVEMPACE&lt;/</a:t>
            </a:r>
            <a:r>
              <a:rPr lang="es-ES_tradnl" sz="1800" dirty="0" err="1" smtClean="0"/>
              <a:t>string</a:t>
            </a:r>
            <a:r>
              <a:rPr lang="es-ES_tradnl" sz="1800" dirty="0" smtClean="0"/>
              <a:t>&gt;     &lt;</a:t>
            </a:r>
            <a:r>
              <a:rPr lang="es-ES_tradnl" sz="1800" dirty="0" err="1" smtClean="0"/>
              <a:t>string</a:t>
            </a:r>
            <a:r>
              <a:rPr lang="es-ES_tradnl" sz="1800" dirty="0" smtClean="0"/>
              <a:t>&gt;ARISTOTLE&lt;/</a:t>
            </a:r>
            <a:r>
              <a:rPr lang="es-ES_tradnl" sz="1800" dirty="0" err="1" smtClean="0"/>
              <a:t>string</a:t>
            </a:r>
            <a:r>
              <a:rPr lang="es-ES_tradnl" sz="1800" dirty="0" smtClean="0"/>
              <a:t>&gt;   &lt;/</a:t>
            </a:r>
            <a:r>
              <a:rPr lang="es-ES_tradnl" sz="1800" dirty="0" err="1" smtClean="0"/>
              <a:t>tuple</a:t>
            </a:r>
            <a:r>
              <a:rPr lang="es-ES_tradnl" sz="1800" dirty="0" smtClean="0"/>
              <a:t>&gt; &lt;/</a:t>
            </a:r>
            <a:r>
              <a:rPr lang="es-ES_tradnl" sz="1800" dirty="0" err="1" smtClean="0"/>
              <a:t>tupleDescription</a:t>
            </a:r>
            <a:r>
              <a:rPr lang="es-ES_tradnl" sz="1800" dirty="0" smtClean="0"/>
              <a:t>&gt;  "))</a:t>
            </a:r>
          </a:p>
          <a:p>
            <a:pPr>
              <a:buNone/>
            </a:pPr>
            <a:r>
              <a:rPr lang="es-ES_tradnl" sz="1800" dirty="0" smtClean="0"/>
              <a:t>NIL</a:t>
            </a:r>
          </a:p>
          <a:p>
            <a:pPr>
              <a:buNone/>
            </a:pPr>
            <a:r>
              <a:rPr lang="es-ES_tradnl" sz="1800" dirty="0" smtClean="0"/>
              <a:t>#&lt;SOAP-ASERVE-CLIENT-STRING-IN-OUT-CONNECTOR @ #x217c4e62&gt;</a:t>
            </a:r>
          </a:p>
          <a:p>
            <a:pPr>
              <a:buNone/>
            </a:pPr>
            <a:endParaRPr lang="es-ES_tradnl" sz="1800" dirty="0" smtClean="0"/>
          </a:p>
          <a:p>
            <a:pPr>
              <a:buNone/>
            </a:pPr>
            <a:endParaRPr lang="es-ES_tradnl"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Cliente </a:t>
            </a:r>
            <a:r>
              <a:rPr lang="es-ES_tradnl" dirty="0" err="1" smtClean="0"/>
              <a:t>Lisp</a:t>
            </a:r>
            <a:endParaRPr lang="es-ES_tradnl" dirty="0"/>
          </a:p>
        </p:txBody>
      </p:sp>
      <p:sp>
        <p:nvSpPr>
          <p:cNvPr id="3" name="2 Marcador de contenido"/>
          <p:cNvSpPr>
            <a:spLocks noGrp="1"/>
          </p:cNvSpPr>
          <p:nvPr>
            <p:ph idx="1"/>
          </p:nvPr>
        </p:nvSpPr>
        <p:spPr/>
        <p:txBody>
          <a:bodyPr/>
          <a:lstStyle/>
          <a:p>
            <a:pPr>
              <a:buNone/>
            </a:pPr>
            <a:r>
              <a:rPr lang="es-ES_tradnl" sz="1800" dirty="0" smtClean="0"/>
              <a:t>CL-USER(178): (RD :in0  "&lt;</a:t>
            </a:r>
            <a:r>
              <a:rPr lang="es-ES_tradnl" sz="1800" dirty="0" err="1" smtClean="0"/>
              <a:t>tupleDescription</a:t>
            </a:r>
            <a:r>
              <a:rPr lang="es-ES_tradnl" sz="1800" dirty="0" smtClean="0"/>
              <a:t>&gt;&lt;</a:t>
            </a:r>
            <a:r>
              <a:rPr lang="es-ES_tradnl" sz="1800" dirty="0" err="1" smtClean="0"/>
              <a:t>tuple</a:t>
            </a:r>
            <a:r>
              <a:rPr lang="es-ES_tradnl" sz="1800" dirty="0" smtClean="0"/>
              <a:t>&gt;&lt;</a:t>
            </a:r>
            <a:r>
              <a:rPr lang="es-ES_tradnl" sz="1800" dirty="0" err="1" smtClean="0"/>
              <a:t>string</a:t>
            </a:r>
            <a:r>
              <a:rPr lang="es-ES_tradnl" sz="1800" dirty="0" smtClean="0"/>
              <a:t>&gt;MESA&lt;/</a:t>
            </a:r>
            <a:r>
              <a:rPr lang="es-ES_tradnl" sz="1800" dirty="0" err="1" smtClean="0"/>
              <a:t>string</a:t>
            </a:r>
            <a:r>
              <a:rPr lang="es-ES_tradnl" sz="1800" dirty="0" smtClean="0"/>
              <a:t>&gt;&lt;</a:t>
            </a:r>
            <a:r>
              <a:rPr lang="es-ES_tradnl" sz="1800" dirty="0" err="1" smtClean="0"/>
              <a:t>wildcard</a:t>
            </a:r>
            <a:r>
              <a:rPr lang="es-ES_tradnl" sz="1800" dirty="0" smtClean="0"/>
              <a:t> /&gt;</a:t>
            </a:r>
          </a:p>
          <a:p>
            <a:pPr>
              <a:buNone/>
            </a:pPr>
            <a:r>
              <a:rPr lang="es-ES_tradnl" sz="1800" dirty="0"/>
              <a:t>	</a:t>
            </a:r>
            <a:r>
              <a:rPr lang="es-ES_tradnl" sz="1800" dirty="0" smtClean="0"/>
              <a:t>&lt;</a:t>
            </a:r>
            <a:r>
              <a:rPr lang="es-ES_tradnl" sz="1800" dirty="0" err="1" smtClean="0"/>
              <a:t>wildcard</a:t>
            </a:r>
            <a:r>
              <a:rPr lang="es-ES_tradnl" sz="1800" dirty="0" smtClean="0"/>
              <a:t> /&gt;&lt;/</a:t>
            </a:r>
            <a:r>
              <a:rPr lang="es-ES_tradnl" sz="1800" dirty="0" err="1" smtClean="0"/>
              <a:t>tuple</a:t>
            </a:r>
            <a:r>
              <a:rPr lang="es-ES_tradnl" sz="1800" dirty="0" smtClean="0"/>
              <a:t>&gt;&lt;/</a:t>
            </a:r>
            <a:r>
              <a:rPr lang="es-ES_tradnl" sz="1800" dirty="0" err="1" smtClean="0"/>
              <a:t>tupleDescription</a:t>
            </a:r>
            <a:r>
              <a:rPr lang="es-ES_tradnl" sz="1800" dirty="0" smtClean="0"/>
              <a:t>&gt;")</a:t>
            </a:r>
          </a:p>
          <a:p>
            <a:pPr>
              <a:buNone/>
            </a:pPr>
            <a:endParaRPr lang="es-ES_tradnl" sz="1800" dirty="0" smtClean="0"/>
          </a:p>
          <a:p>
            <a:pPr>
              <a:buNone/>
            </a:pPr>
            <a:r>
              <a:rPr lang="es-ES_tradnl" sz="1800" dirty="0" smtClean="0"/>
              <a:t>(WSDL-2::|</a:t>
            </a:r>
            <a:r>
              <a:rPr lang="es-ES_tradnl" sz="1800" dirty="0" err="1" smtClean="0"/>
              <a:t>RLindaRDResponse</a:t>
            </a:r>
            <a:r>
              <a:rPr lang="es-ES_tradnl" sz="1800" dirty="0" smtClean="0"/>
              <a:t>|</a:t>
            </a:r>
          </a:p>
          <a:p>
            <a:pPr>
              <a:buNone/>
            </a:pPr>
            <a:r>
              <a:rPr lang="es-ES_tradnl" sz="1800" dirty="0" smtClean="0"/>
              <a:t> (:|</a:t>
            </a:r>
            <a:r>
              <a:rPr lang="es-ES_tradnl" sz="1800" dirty="0" err="1" smtClean="0"/>
              <a:t>RLindaRDReturn</a:t>
            </a:r>
            <a:r>
              <a:rPr lang="es-ES_tradnl" sz="1800" dirty="0" smtClean="0"/>
              <a:t>| "&lt;?</a:t>
            </a:r>
            <a:r>
              <a:rPr lang="es-ES_tradnl" sz="1800" dirty="0" err="1" smtClean="0"/>
              <a:t>xml</a:t>
            </a:r>
            <a:r>
              <a:rPr lang="es-ES_tradnl" sz="1800" dirty="0" smtClean="0"/>
              <a:t> </a:t>
            </a:r>
            <a:r>
              <a:rPr lang="es-ES_tradnl" sz="1800" dirty="0" err="1" smtClean="0"/>
              <a:t>version</a:t>
            </a:r>
            <a:r>
              <a:rPr lang="es-ES_tradnl" sz="1800" dirty="0" smtClean="0"/>
              <a:t>=\"1.0\" </a:t>
            </a:r>
            <a:r>
              <a:rPr lang="es-ES_tradnl" sz="1800" dirty="0" err="1" smtClean="0"/>
              <a:t>encoding</a:t>
            </a:r>
            <a:r>
              <a:rPr lang="es-ES_tradnl" sz="1800" dirty="0" smtClean="0"/>
              <a:t>=\"UTF-8\"?&gt; &lt;</a:t>
            </a:r>
            <a:r>
              <a:rPr lang="es-ES_tradnl" sz="1800" dirty="0" err="1" smtClean="0"/>
              <a:t>tupleDescription</a:t>
            </a:r>
            <a:r>
              <a:rPr lang="es-ES_tradnl" sz="1800" dirty="0" smtClean="0"/>
              <a:t>&gt;   &lt;</a:t>
            </a:r>
            <a:r>
              <a:rPr lang="es-ES_tradnl" sz="1800" dirty="0" err="1" smtClean="0"/>
              <a:t>tuple</a:t>
            </a:r>
            <a:r>
              <a:rPr lang="es-ES_tradnl" sz="1800" dirty="0" smtClean="0"/>
              <a:t>&gt;     &lt;</a:t>
            </a:r>
            <a:r>
              <a:rPr lang="es-ES_tradnl" sz="1800" dirty="0" err="1" smtClean="0"/>
              <a:t>string</a:t>
            </a:r>
            <a:r>
              <a:rPr lang="es-ES_tradnl" sz="1800" dirty="0" smtClean="0"/>
              <a:t>&gt;MESA&lt;/</a:t>
            </a:r>
            <a:r>
              <a:rPr lang="es-ES_tradnl" sz="1800" dirty="0" err="1" smtClean="0"/>
              <a:t>string</a:t>
            </a:r>
            <a:r>
              <a:rPr lang="es-ES_tradnl" sz="1800" dirty="0" smtClean="0"/>
              <a:t>&gt;     &lt;</a:t>
            </a:r>
            <a:r>
              <a:rPr lang="es-ES_tradnl" sz="1800" dirty="0" err="1" smtClean="0"/>
              <a:t>string</a:t>
            </a:r>
            <a:r>
              <a:rPr lang="es-ES_tradnl" sz="1800" dirty="0" smtClean="0"/>
              <a:t>&gt;KANT&lt;/</a:t>
            </a:r>
            <a:r>
              <a:rPr lang="es-ES_tradnl" sz="1800" dirty="0" err="1" smtClean="0"/>
              <a:t>string</a:t>
            </a:r>
            <a:r>
              <a:rPr lang="es-ES_tradnl" sz="1800" dirty="0" smtClean="0"/>
              <a:t>&gt;     &lt;</a:t>
            </a:r>
            <a:r>
              <a:rPr lang="es-ES_tradnl" sz="1800" dirty="0" err="1" smtClean="0"/>
              <a:t>string</a:t>
            </a:r>
            <a:r>
              <a:rPr lang="es-ES_tradnl" sz="1800" dirty="0" smtClean="0"/>
              <a:t>&gt;GROUCHO-MARX&lt;/</a:t>
            </a:r>
            <a:r>
              <a:rPr lang="es-ES_tradnl" sz="1800" dirty="0" err="1" smtClean="0"/>
              <a:t>string</a:t>
            </a:r>
            <a:r>
              <a:rPr lang="es-ES_tradnl" sz="1800" dirty="0" smtClean="0"/>
              <a:t>&gt;   &lt;/</a:t>
            </a:r>
            <a:r>
              <a:rPr lang="es-ES_tradnl" sz="1800" dirty="0" err="1" smtClean="0"/>
              <a:t>tuple</a:t>
            </a:r>
            <a:r>
              <a:rPr lang="es-ES_tradnl" sz="1800" dirty="0" smtClean="0"/>
              <a:t>&gt; &lt;/</a:t>
            </a:r>
            <a:r>
              <a:rPr lang="es-ES_tradnl" sz="1800" dirty="0" err="1" smtClean="0"/>
              <a:t>tupleDescription</a:t>
            </a:r>
            <a:r>
              <a:rPr lang="es-ES_tradnl" sz="1800" dirty="0" smtClean="0"/>
              <a:t>&gt;  "))</a:t>
            </a:r>
          </a:p>
          <a:p>
            <a:pPr>
              <a:buNone/>
            </a:pPr>
            <a:r>
              <a:rPr lang="es-ES_tradnl" sz="1800" dirty="0" smtClean="0"/>
              <a:t>NIL</a:t>
            </a:r>
          </a:p>
          <a:p>
            <a:pPr>
              <a:buNone/>
            </a:pPr>
            <a:r>
              <a:rPr lang="es-ES_tradnl" sz="1800" dirty="0" smtClean="0"/>
              <a:t>#&lt;SOAP-ASERVE-CLIENT-STRING-IN-OUT-CONNECTOR @ #x22224ee2&gt;</a:t>
            </a:r>
          </a:p>
          <a:p>
            <a:pPr>
              <a:buNone/>
            </a:pPr>
            <a:endParaRPr lang="es-ES_tradnl" sz="1800" dirty="0" smtClean="0"/>
          </a:p>
          <a:p>
            <a:pPr>
              <a:buNone/>
            </a:pPr>
            <a:endParaRPr lang="es-ES_tradnl"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pPr>
              <a:buNone/>
            </a:pPr>
            <a:r>
              <a:rPr lang="es-ES_tradnl" sz="1050" dirty="0" smtClean="0"/>
              <a:t>(</a:t>
            </a:r>
            <a:r>
              <a:rPr lang="es-ES_tradnl" sz="1050" dirty="0" err="1" smtClean="0"/>
              <a:t>defun</a:t>
            </a:r>
            <a:r>
              <a:rPr lang="es-ES_tradnl" sz="1050" dirty="0" smtClean="0"/>
              <a:t> RD-LST (</a:t>
            </a:r>
            <a:r>
              <a:rPr lang="es-ES_tradnl" sz="1050" dirty="0" err="1" smtClean="0"/>
              <a:t>template</a:t>
            </a:r>
            <a:r>
              <a:rPr lang="es-ES_tradnl" sz="1050" dirty="0" smtClean="0"/>
              <a:t>)</a:t>
            </a:r>
          </a:p>
          <a:p>
            <a:pPr>
              <a:buNone/>
            </a:pPr>
            <a:r>
              <a:rPr lang="es-ES_tradnl" sz="1050" dirty="0" smtClean="0"/>
              <a:t> (MAPCAR #'SECOND </a:t>
            </a:r>
          </a:p>
          <a:p>
            <a:pPr>
              <a:buNone/>
            </a:pPr>
            <a:r>
              <a:rPr lang="es-ES_tradnl" sz="1050" dirty="0" smtClean="0"/>
              <a:t> (</a:t>
            </a:r>
            <a:r>
              <a:rPr lang="es-ES_tradnl" sz="1050" dirty="0" err="1" smtClean="0"/>
              <a:t>remove-if-not</a:t>
            </a:r>
            <a:r>
              <a:rPr lang="es-ES_tradnl" sz="1050" dirty="0" smtClean="0"/>
              <a:t> #'</a:t>
            </a:r>
            <a:r>
              <a:rPr lang="es-ES_tradnl" sz="1050" dirty="0" err="1" smtClean="0"/>
              <a:t>listp</a:t>
            </a:r>
            <a:r>
              <a:rPr lang="es-ES_tradnl" sz="1050" dirty="0" smtClean="0"/>
              <a:t> </a:t>
            </a:r>
          </a:p>
          <a:p>
            <a:pPr>
              <a:buNone/>
            </a:pPr>
            <a:r>
              <a:rPr lang="es-ES_tradnl" sz="1050" dirty="0" smtClean="0"/>
              <a:t>  (CDDAR</a:t>
            </a:r>
          </a:p>
          <a:p>
            <a:pPr>
              <a:buNone/>
            </a:pPr>
            <a:r>
              <a:rPr lang="es-ES_tradnl" sz="1050" dirty="0" smtClean="0"/>
              <a:t>      (CDDADR</a:t>
            </a:r>
          </a:p>
          <a:p>
            <a:pPr>
              <a:buNone/>
            </a:pPr>
            <a:r>
              <a:rPr lang="es-ES_tradnl" sz="1050" dirty="0" smtClean="0"/>
              <a:t>       (</a:t>
            </a:r>
            <a:r>
              <a:rPr lang="es-ES_tradnl" sz="1050" dirty="0" err="1" smtClean="0"/>
              <a:t>net.xml.parser:PARSE</a:t>
            </a:r>
            <a:r>
              <a:rPr lang="es-ES_tradnl" sz="1050" dirty="0" smtClean="0"/>
              <a:t>-XML</a:t>
            </a:r>
          </a:p>
          <a:p>
            <a:pPr>
              <a:buNone/>
            </a:pPr>
            <a:r>
              <a:rPr lang="es-ES_tradnl" sz="1050" dirty="0" smtClean="0"/>
              <a:t>        (car</a:t>
            </a:r>
          </a:p>
          <a:p>
            <a:pPr>
              <a:buNone/>
            </a:pPr>
            <a:r>
              <a:rPr lang="es-ES_tradnl" sz="1050" dirty="0" smtClean="0"/>
              <a:t>         (</a:t>
            </a:r>
            <a:r>
              <a:rPr lang="es-ES_tradnl" sz="1050" dirty="0" err="1" smtClean="0"/>
              <a:t>cdaDR</a:t>
            </a:r>
            <a:r>
              <a:rPr lang="es-ES_tradnl" sz="1050" dirty="0" smtClean="0"/>
              <a:t>  (MULTIPLE-VALUE-BIND (X Y) </a:t>
            </a:r>
          </a:p>
          <a:p>
            <a:pPr>
              <a:buNone/>
            </a:pPr>
            <a:r>
              <a:rPr lang="es-ES_tradnl" sz="1050" dirty="0" smtClean="0"/>
              <a:t>                     (RD :in0   </a:t>
            </a:r>
            <a:r>
              <a:rPr lang="es-ES_tradnl" sz="1050" dirty="0" err="1" smtClean="0"/>
              <a:t>template</a:t>
            </a:r>
            <a:r>
              <a:rPr lang="es-ES_tradnl" sz="1050" dirty="0" smtClean="0"/>
              <a:t>) X)))))))))</a:t>
            </a:r>
          </a:p>
          <a:p>
            <a:pPr>
              <a:buNone/>
            </a:pPr>
            <a:endParaRPr lang="es-ES_tradnl" sz="1800" dirty="0"/>
          </a:p>
          <a:p>
            <a:pPr>
              <a:buNone/>
            </a:pPr>
            <a:r>
              <a:rPr lang="es-ES_tradnl" sz="1800" dirty="0" smtClean="0"/>
              <a:t>CL-USER(179):  </a:t>
            </a:r>
          </a:p>
          <a:p>
            <a:pPr>
              <a:buNone/>
            </a:pPr>
            <a:r>
              <a:rPr lang="es-ES_tradnl" sz="1800" dirty="0" smtClean="0"/>
              <a:t> RD-LST hace un RD con un </a:t>
            </a:r>
            <a:r>
              <a:rPr lang="es-ES_tradnl" sz="1800" dirty="0" err="1" smtClean="0"/>
              <a:t>template</a:t>
            </a:r>
            <a:r>
              <a:rPr lang="es-ES_tradnl" sz="1800" dirty="0" smtClean="0"/>
              <a:t> en XML y devuelve una lista</a:t>
            </a:r>
          </a:p>
          <a:p>
            <a:pPr>
              <a:buNone/>
            </a:pPr>
            <a:r>
              <a:rPr lang="es-ES_tradnl" sz="1800" dirty="0" smtClean="0"/>
              <a:t>CL-USER(182): (RD-LST "&lt;</a:t>
            </a:r>
            <a:r>
              <a:rPr lang="es-ES_tradnl" sz="1800" dirty="0" err="1" smtClean="0"/>
              <a:t>tupleDescription</a:t>
            </a:r>
            <a:r>
              <a:rPr lang="es-ES_tradnl" sz="1800" dirty="0" smtClean="0"/>
              <a:t>&gt;&lt;</a:t>
            </a:r>
            <a:r>
              <a:rPr lang="es-ES_tradnl" sz="1800" dirty="0" err="1" smtClean="0"/>
              <a:t>tuple</a:t>
            </a:r>
            <a:r>
              <a:rPr lang="es-ES_tradnl" sz="1800" dirty="0" smtClean="0"/>
              <a:t>&gt;&lt;</a:t>
            </a:r>
            <a:r>
              <a:rPr lang="es-ES_tradnl" sz="1800" dirty="0" err="1" smtClean="0"/>
              <a:t>string</a:t>
            </a:r>
            <a:r>
              <a:rPr lang="es-ES_tradnl" sz="1800" dirty="0" smtClean="0"/>
              <a:t>&gt;MESA&lt;/</a:t>
            </a:r>
            <a:r>
              <a:rPr lang="es-ES_tradnl" sz="1800" dirty="0" err="1" smtClean="0"/>
              <a:t>string</a:t>
            </a:r>
            <a:r>
              <a:rPr lang="es-ES_tradnl" sz="1800" dirty="0" smtClean="0"/>
              <a:t>&gt;&lt;</a:t>
            </a:r>
            <a:r>
              <a:rPr lang="es-ES_tradnl" sz="1800" dirty="0" err="1" smtClean="0"/>
              <a:t>string</a:t>
            </a:r>
            <a:r>
              <a:rPr lang="es-ES_tradnl" sz="1800" dirty="0" smtClean="0"/>
              <a:t>&gt;?&lt;/</a:t>
            </a:r>
            <a:r>
              <a:rPr lang="es-ES_tradnl" sz="1800" dirty="0" err="1" smtClean="0"/>
              <a:t>string</a:t>
            </a:r>
            <a:r>
              <a:rPr lang="es-ES_tradnl" sz="1800" dirty="0" smtClean="0"/>
              <a:t>&gt;</a:t>
            </a:r>
          </a:p>
          <a:p>
            <a:pPr>
              <a:buNone/>
            </a:pPr>
            <a:r>
              <a:rPr lang="es-ES_tradnl" sz="1800" dirty="0"/>
              <a:t>	</a:t>
            </a:r>
            <a:r>
              <a:rPr lang="es-ES_tradnl" sz="1800" dirty="0" smtClean="0"/>
              <a:t>       </a:t>
            </a:r>
            <a:r>
              <a:rPr lang="es-ES_tradnl" sz="1800" dirty="0" smtClean="0"/>
              <a:t>&lt;</a:t>
            </a:r>
            <a:r>
              <a:rPr lang="es-ES_tradnl" sz="1800" dirty="0" err="1" smtClean="0"/>
              <a:t>string</a:t>
            </a:r>
            <a:r>
              <a:rPr lang="es-ES_tradnl" sz="1800" dirty="0" smtClean="0"/>
              <a:t>&gt;?&lt;/</a:t>
            </a:r>
            <a:r>
              <a:rPr lang="es-ES_tradnl" sz="1800" dirty="0" err="1" smtClean="0"/>
              <a:t>string</a:t>
            </a:r>
            <a:r>
              <a:rPr lang="es-ES_tradnl" sz="1800" dirty="0" smtClean="0"/>
              <a:t>&gt;&lt;/</a:t>
            </a:r>
            <a:r>
              <a:rPr lang="es-ES_tradnl" sz="1800" dirty="0" err="1" smtClean="0"/>
              <a:t>tuple</a:t>
            </a:r>
            <a:r>
              <a:rPr lang="es-ES_tradnl" sz="1800" dirty="0" smtClean="0"/>
              <a:t>&gt;&lt;/</a:t>
            </a:r>
            <a:r>
              <a:rPr lang="es-ES_tradnl" sz="1800" dirty="0" err="1" smtClean="0"/>
              <a:t>tupleDescription</a:t>
            </a:r>
            <a:r>
              <a:rPr lang="es-ES_tradnl" sz="1800" dirty="0" smtClean="0"/>
              <a:t>&gt;")</a:t>
            </a:r>
          </a:p>
          <a:p>
            <a:pPr>
              <a:buNone/>
            </a:pPr>
            <a:r>
              <a:rPr lang="es-ES_tradnl" sz="1800" dirty="0" smtClean="0"/>
              <a:t>("MESA" "KANT" "GROUCHO-MARX")</a:t>
            </a:r>
            <a:endParaRPr lang="es-ES_tradnl"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s-ES_tradnl"/>
              <a:t>Lisp example</a:t>
            </a:r>
          </a:p>
        </p:txBody>
      </p:sp>
      <p:sp>
        <p:nvSpPr>
          <p:cNvPr id="277508" name="Rectangle 4"/>
          <p:cNvSpPr>
            <a:spLocks noChangeArrowheads="1"/>
          </p:cNvSpPr>
          <p:nvPr/>
        </p:nvSpPr>
        <p:spPr bwMode="auto">
          <a:xfrm>
            <a:off x="457200" y="2286000"/>
            <a:ext cx="8458200" cy="4065588"/>
          </a:xfrm>
          <a:prstGeom prst="rect">
            <a:avLst/>
          </a:prstGeom>
          <a:noFill/>
          <a:ln w="9525">
            <a:noFill/>
            <a:miter lim="800000"/>
            <a:headEnd/>
            <a:tailEnd/>
          </a:ln>
          <a:effectLst/>
        </p:spPr>
        <p:txBody>
          <a:bodyPr>
            <a:spAutoFit/>
          </a:bodyPr>
          <a:lstStyle/>
          <a:p>
            <a:pPr algn="l">
              <a:lnSpc>
                <a:spcPct val="80000"/>
              </a:lnSpc>
              <a:spcBef>
                <a:spcPct val="50000"/>
              </a:spcBef>
            </a:pPr>
            <a:r>
              <a:rPr lang="es-ES_tradnl" sz="1400" dirty="0">
                <a:latin typeface="Courier New" pitchFamily="49" charset="0"/>
              </a:rPr>
              <a:t>CG-USER(14):</a:t>
            </a:r>
            <a:r>
              <a:rPr lang="es-ES_tradnl" sz="1400" b="1" dirty="0">
                <a:latin typeface="Courier New" pitchFamily="49" charset="0"/>
              </a:rPr>
              <a:t>(</a:t>
            </a:r>
            <a:r>
              <a:rPr lang="es-ES_tradnl" sz="1400" dirty="0" err="1">
                <a:latin typeface="Courier New" pitchFamily="49" charset="0"/>
              </a:rPr>
              <a:t>net.aserve.client:do</a:t>
            </a:r>
            <a:r>
              <a:rPr lang="es-ES_tradnl" sz="1400" dirty="0">
                <a:latin typeface="Courier New" pitchFamily="49" charset="0"/>
              </a:rPr>
              <a:t>-http-</a:t>
            </a:r>
            <a:r>
              <a:rPr lang="es-ES_tradnl" sz="1400" dirty="0" err="1">
                <a:latin typeface="Courier New" pitchFamily="49" charset="0"/>
              </a:rPr>
              <a:t>request</a:t>
            </a:r>
            <a:r>
              <a:rPr lang="es-ES_tradnl" sz="1400" dirty="0">
                <a:latin typeface="Courier New" pitchFamily="49" charset="0"/>
              </a:rPr>
              <a:t> </a:t>
            </a:r>
            <a:r>
              <a:rPr lang="es-ES_tradnl" sz="1400" dirty="0">
                <a:latin typeface="Courier New" pitchFamily="49" charset="0"/>
                <a:hlinkClick r:id="rId3"/>
              </a:rPr>
              <a:t>http://bubu.cps.unizar.es:8080/CoordinationServlet</a:t>
            </a:r>
            <a:r>
              <a:rPr lang="es-ES_tradnl" sz="1400" dirty="0">
                <a:latin typeface="Courier New" pitchFamily="49" charset="0"/>
              </a:rPr>
              <a:t> :</a:t>
            </a:r>
            <a:r>
              <a:rPr lang="es-ES_tradnl" sz="1400" dirty="0" err="1">
                <a:latin typeface="Courier New" pitchFamily="49" charset="0"/>
              </a:rPr>
              <a:t>method</a:t>
            </a:r>
            <a:r>
              <a:rPr lang="es-ES_tradnl" sz="1400" dirty="0">
                <a:latin typeface="Courier New" pitchFamily="49" charset="0"/>
              </a:rPr>
              <a:t> :post</a:t>
            </a:r>
          </a:p>
          <a:p>
            <a:pPr algn="l">
              <a:lnSpc>
                <a:spcPct val="80000"/>
              </a:lnSpc>
              <a:spcBef>
                <a:spcPct val="50000"/>
              </a:spcBef>
            </a:pPr>
            <a:r>
              <a:rPr lang="es-ES_tradnl" sz="1400" dirty="0">
                <a:latin typeface="Courier New" pitchFamily="49" charset="0"/>
              </a:rPr>
              <a:t>:</a:t>
            </a:r>
            <a:r>
              <a:rPr lang="es-ES_tradnl" sz="1400" dirty="0" err="1">
                <a:latin typeface="Courier New" pitchFamily="49" charset="0"/>
              </a:rPr>
              <a:t>content-type</a:t>
            </a:r>
            <a:r>
              <a:rPr lang="es-ES_tradnl" sz="1400" dirty="0">
                <a:latin typeface="Courier New" pitchFamily="49" charset="0"/>
              </a:rPr>
              <a:t>  "</a:t>
            </a:r>
            <a:r>
              <a:rPr lang="es-ES_tradnl" sz="1400" dirty="0" err="1">
                <a:latin typeface="Courier New" pitchFamily="49" charset="0"/>
              </a:rPr>
              <a:t>application</a:t>
            </a:r>
            <a:r>
              <a:rPr lang="es-ES_tradnl" sz="1400" dirty="0">
                <a:latin typeface="Courier New" pitchFamily="49" charset="0"/>
              </a:rPr>
              <a:t>/x-</a:t>
            </a:r>
            <a:r>
              <a:rPr lang="es-ES_tradnl" sz="1400" dirty="0" err="1">
                <a:latin typeface="Courier New" pitchFamily="49" charset="0"/>
              </a:rPr>
              <a:t>www</a:t>
            </a:r>
            <a:r>
              <a:rPr lang="es-ES_tradnl" sz="1400" dirty="0">
                <a:latin typeface="Courier New" pitchFamily="49" charset="0"/>
              </a:rPr>
              <a:t>-</a:t>
            </a:r>
            <a:r>
              <a:rPr lang="es-ES_tradnl" sz="1400" dirty="0" err="1">
                <a:latin typeface="Courier New" pitchFamily="49" charset="0"/>
              </a:rPr>
              <a:t>form</a:t>
            </a:r>
            <a:r>
              <a:rPr lang="es-ES_tradnl" sz="1400" dirty="0">
                <a:latin typeface="Courier New" pitchFamily="49" charset="0"/>
              </a:rPr>
              <a:t>-</a:t>
            </a:r>
            <a:r>
              <a:rPr lang="es-ES_tradnl" sz="1400" dirty="0" err="1">
                <a:latin typeface="Courier New" pitchFamily="49" charset="0"/>
              </a:rPr>
              <a:t>urlencoded</a:t>
            </a:r>
            <a:r>
              <a:rPr lang="es-ES_tradnl" sz="1400" dirty="0">
                <a:latin typeface="Courier New" pitchFamily="49" charset="0"/>
              </a:rPr>
              <a:t>"</a:t>
            </a:r>
          </a:p>
          <a:p>
            <a:pPr algn="l">
              <a:lnSpc>
                <a:spcPct val="80000"/>
              </a:lnSpc>
              <a:spcBef>
                <a:spcPct val="50000"/>
              </a:spcBef>
            </a:pPr>
            <a:r>
              <a:rPr lang="es-ES_tradnl" sz="1400" dirty="0">
                <a:latin typeface="Courier New" pitchFamily="49" charset="0"/>
              </a:rPr>
              <a:t>:</a:t>
            </a:r>
            <a:r>
              <a:rPr lang="es-ES_tradnl" sz="1400" dirty="0" err="1">
                <a:latin typeface="Courier New" pitchFamily="49" charset="0"/>
              </a:rPr>
              <a:t>query</a:t>
            </a:r>
            <a:r>
              <a:rPr lang="es-ES_tradnl" sz="1400" dirty="0">
                <a:latin typeface="Courier New" pitchFamily="49" charset="0"/>
              </a:rPr>
              <a:t> '(("REQUEST" . </a:t>
            </a:r>
          </a:p>
          <a:p>
            <a:pPr algn="l">
              <a:lnSpc>
                <a:spcPct val="80000"/>
              </a:lnSpc>
              <a:spcBef>
                <a:spcPct val="50000"/>
              </a:spcBef>
            </a:pPr>
            <a:r>
              <a:rPr lang="es-ES_tradnl" sz="1400" dirty="0">
                <a:latin typeface="Courier New" pitchFamily="49" charset="0"/>
              </a:rPr>
              <a:t>"&lt;?</a:t>
            </a:r>
            <a:r>
              <a:rPr lang="es-ES_tradnl" sz="1400" dirty="0" err="1">
                <a:latin typeface="Courier New" pitchFamily="49" charset="0"/>
              </a:rPr>
              <a:t>xml</a:t>
            </a:r>
            <a:r>
              <a:rPr lang="es-ES_tradnl" sz="1400" dirty="0">
                <a:latin typeface="Courier New" pitchFamily="49" charset="0"/>
              </a:rPr>
              <a:t> </a:t>
            </a:r>
            <a:r>
              <a:rPr lang="es-ES_tradnl" sz="1400" dirty="0" err="1">
                <a:latin typeface="Courier New" pitchFamily="49" charset="0"/>
              </a:rPr>
              <a:t>version</a:t>
            </a:r>
            <a:r>
              <a:rPr lang="es-ES_tradnl" sz="1400" dirty="0">
                <a:latin typeface="Courier New" pitchFamily="49" charset="0"/>
              </a:rPr>
              <a:t>=\"1.0\"?&gt;     	</a:t>
            </a:r>
          </a:p>
          <a:p>
            <a:pPr algn="l">
              <a:lnSpc>
                <a:spcPct val="80000"/>
              </a:lnSpc>
              <a:spcBef>
                <a:spcPct val="50000"/>
              </a:spcBef>
            </a:pPr>
            <a:r>
              <a:rPr lang="es-ES_tradnl" sz="1400" dirty="0">
                <a:latin typeface="Courier New" pitchFamily="49" charset="0"/>
              </a:rPr>
              <a:t>&lt;</a:t>
            </a:r>
            <a:r>
              <a:rPr lang="es-ES_tradnl" sz="1400" dirty="0" err="1">
                <a:latin typeface="Courier New" pitchFamily="49" charset="0"/>
              </a:rPr>
              <a:t>CoordinationService</a:t>
            </a:r>
            <a:r>
              <a:rPr lang="es-ES_tradnl" sz="1400" dirty="0">
                <a:latin typeface="Courier New" pitchFamily="49" charset="0"/>
              </a:rPr>
              <a:t>&gt;</a:t>
            </a:r>
          </a:p>
          <a:p>
            <a:pPr algn="l">
              <a:lnSpc>
                <a:spcPct val="80000"/>
              </a:lnSpc>
              <a:spcBef>
                <a:spcPct val="50000"/>
              </a:spcBef>
            </a:pPr>
            <a:r>
              <a:rPr lang="es-ES_tradnl" sz="1400" dirty="0">
                <a:latin typeface="Courier New" pitchFamily="49" charset="0"/>
              </a:rPr>
              <a:t>   &lt;</a:t>
            </a:r>
            <a:r>
              <a:rPr lang="es-ES_tradnl" sz="1400" dirty="0" err="1">
                <a:latin typeface="Courier New" pitchFamily="49" charset="0"/>
              </a:rPr>
              <a:t>function</a:t>
            </a:r>
            <a:r>
              <a:rPr lang="es-ES_tradnl" sz="1400" dirty="0">
                <a:latin typeface="Courier New" pitchFamily="49" charset="0"/>
              </a:rPr>
              <a:t>&gt;</a:t>
            </a:r>
            <a:r>
              <a:rPr lang="es-ES_tradnl" sz="1400" b="1" dirty="0" err="1">
                <a:latin typeface="Courier New" pitchFamily="49" charset="0"/>
              </a:rPr>
              <a:t>write</a:t>
            </a:r>
            <a:r>
              <a:rPr lang="es-ES_tradnl" sz="1400" dirty="0">
                <a:latin typeface="Courier New" pitchFamily="49" charset="0"/>
              </a:rPr>
              <a:t>&lt;/</a:t>
            </a:r>
            <a:r>
              <a:rPr lang="es-ES_tradnl" sz="1400" dirty="0" err="1">
                <a:latin typeface="Courier New" pitchFamily="49" charset="0"/>
              </a:rPr>
              <a:t>function</a:t>
            </a:r>
            <a:r>
              <a:rPr lang="es-ES_tradnl" sz="1400" dirty="0">
                <a:latin typeface="Courier New" pitchFamily="49" charset="0"/>
              </a:rPr>
              <a:t>&gt;  				</a:t>
            </a:r>
          </a:p>
          <a:p>
            <a:pPr algn="l">
              <a:lnSpc>
                <a:spcPct val="80000"/>
              </a:lnSpc>
              <a:spcBef>
                <a:spcPct val="50000"/>
              </a:spcBef>
            </a:pPr>
            <a:r>
              <a:rPr lang="es-ES_tradnl" sz="1400" dirty="0">
                <a:latin typeface="Courier New" pitchFamily="49" charset="0"/>
              </a:rPr>
              <a:t>      &lt;</a:t>
            </a:r>
            <a:r>
              <a:rPr lang="es-ES_tradnl" sz="1400" dirty="0" err="1">
                <a:latin typeface="Courier New" pitchFamily="49" charset="0"/>
              </a:rPr>
              <a:t>tuple</a:t>
            </a:r>
            <a:r>
              <a:rPr lang="es-ES_tradnl" sz="1400" dirty="0">
                <a:latin typeface="Courier New" pitchFamily="49" charset="0"/>
              </a:rPr>
              <a:t>&gt;</a:t>
            </a:r>
          </a:p>
          <a:p>
            <a:pPr algn="l">
              <a:lnSpc>
                <a:spcPct val="80000"/>
              </a:lnSpc>
              <a:spcBef>
                <a:spcPct val="50000"/>
              </a:spcBef>
            </a:pPr>
            <a:r>
              <a:rPr lang="es-ES_tradnl" sz="1400" dirty="0">
                <a:latin typeface="Courier New" pitchFamily="49" charset="0"/>
              </a:rPr>
              <a:t>         &lt;</a:t>
            </a:r>
            <a:r>
              <a:rPr lang="es-ES_tradnl" sz="1400" dirty="0" err="1">
                <a:latin typeface="Courier New" pitchFamily="49" charset="0"/>
              </a:rPr>
              <a:t>examplePhilosopher</a:t>
            </a:r>
            <a:r>
              <a:rPr lang="es-ES_tradnl" sz="1400" dirty="0">
                <a:latin typeface="Courier New" pitchFamily="49" charset="0"/>
              </a:rPr>
              <a:t>&gt;</a:t>
            </a:r>
            <a:r>
              <a:rPr lang="es-ES_tradnl" sz="1400" b="1" dirty="0">
                <a:latin typeface="Courier New" pitchFamily="49" charset="0"/>
              </a:rPr>
              <a:t>&lt;</a:t>
            </a:r>
            <a:r>
              <a:rPr lang="es-ES_tradnl" sz="1400" b="1" dirty="0" err="1">
                <a:latin typeface="Courier New" pitchFamily="49" charset="0"/>
              </a:rPr>
              <a:t>chopstick</a:t>
            </a:r>
            <a:r>
              <a:rPr lang="es-ES_tradnl" sz="1400" b="1" dirty="0">
                <a:latin typeface="Courier New" pitchFamily="49" charset="0"/>
              </a:rPr>
              <a:t>&gt;Kant&lt;/</a:t>
            </a:r>
            <a:r>
              <a:rPr lang="es-ES_tradnl" sz="1400" b="1" dirty="0" err="1">
                <a:latin typeface="Courier New" pitchFamily="49" charset="0"/>
              </a:rPr>
              <a:t>chopstick</a:t>
            </a:r>
            <a:r>
              <a:rPr lang="es-ES_tradnl" sz="1400" b="1" dirty="0">
                <a:latin typeface="Courier New" pitchFamily="49" charset="0"/>
              </a:rPr>
              <a:t>&gt;</a:t>
            </a:r>
            <a:r>
              <a:rPr lang="es-ES_tradnl" sz="1400" dirty="0">
                <a:latin typeface="Courier New" pitchFamily="49" charset="0"/>
              </a:rPr>
              <a:t>&lt;/</a:t>
            </a:r>
            <a:r>
              <a:rPr lang="es-ES_tradnl" sz="1400" dirty="0" err="1">
                <a:latin typeface="Courier New" pitchFamily="49" charset="0"/>
              </a:rPr>
              <a:t>examplePhilosopher</a:t>
            </a:r>
            <a:r>
              <a:rPr lang="es-ES_tradnl" sz="1400" dirty="0">
                <a:latin typeface="Courier New" pitchFamily="49" charset="0"/>
              </a:rPr>
              <a:t>&gt;</a:t>
            </a:r>
          </a:p>
          <a:p>
            <a:pPr algn="l">
              <a:lnSpc>
                <a:spcPct val="80000"/>
              </a:lnSpc>
              <a:spcBef>
                <a:spcPct val="50000"/>
              </a:spcBef>
            </a:pPr>
            <a:r>
              <a:rPr lang="es-ES_tradnl" sz="1400" dirty="0">
                <a:latin typeface="Courier New" pitchFamily="49" charset="0"/>
              </a:rPr>
              <a:t>      &lt;/</a:t>
            </a:r>
            <a:r>
              <a:rPr lang="es-ES_tradnl" sz="1400" dirty="0" err="1">
                <a:latin typeface="Courier New" pitchFamily="49" charset="0"/>
              </a:rPr>
              <a:t>tuple</a:t>
            </a:r>
            <a:r>
              <a:rPr lang="es-ES_tradnl" sz="1400" dirty="0">
                <a:latin typeface="Courier New" pitchFamily="49" charset="0"/>
              </a:rPr>
              <a:t>&gt;</a:t>
            </a:r>
          </a:p>
          <a:p>
            <a:pPr algn="l">
              <a:lnSpc>
                <a:spcPct val="80000"/>
              </a:lnSpc>
              <a:spcBef>
                <a:spcPct val="50000"/>
              </a:spcBef>
            </a:pPr>
            <a:r>
              <a:rPr lang="es-ES_tradnl" sz="1400" dirty="0">
                <a:latin typeface="Courier New" pitchFamily="49" charset="0"/>
              </a:rPr>
              <a:t>&lt;/</a:t>
            </a:r>
            <a:r>
              <a:rPr lang="es-ES_tradnl" sz="1400" dirty="0" err="1">
                <a:latin typeface="Courier New" pitchFamily="49" charset="0"/>
              </a:rPr>
              <a:t>CoordinationService</a:t>
            </a:r>
            <a:r>
              <a:rPr lang="es-ES_tradnl" sz="1400" dirty="0">
                <a:latin typeface="Courier New" pitchFamily="49" charset="0"/>
              </a:rPr>
              <a:t>&gt;"))</a:t>
            </a:r>
            <a:r>
              <a:rPr lang="es-ES_tradnl" sz="1400" b="1" dirty="0">
                <a:latin typeface="Courier New" pitchFamily="49" charset="0"/>
              </a:rPr>
              <a:t>)</a:t>
            </a:r>
          </a:p>
          <a:p>
            <a:pPr algn="l">
              <a:lnSpc>
                <a:spcPct val="80000"/>
              </a:lnSpc>
              <a:spcBef>
                <a:spcPct val="50000"/>
              </a:spcBef>
            </a:pPr>
            <a:r>
              <a:rPr lang="es-ES_tradnl" sz="1400" dirty="0">
                <a:latin typeface="Courier New" pitchFamily="49" charset="0"/>
              </a:rPr>
              <a:t>""</a:t>
            </a:r>
          </a:p>
          <a:p>
            <a:pPr algn="l">
              <a:lnSpc>
                <a:spcPct val="80000"/>
              </a:lnSpc>
              <a:spcBef>
                <a:spcPct val="50000"/>
              </a:spcBef>
            </a:pPr>
            <a:r>
              <a:rPr lang="es-ES_tradnl" sz="1400" dirty="0">
                <a:latin typeface="Courier New" pitchFamily="49" charset="0"/>
              </a:rPr>
              <a:t>200</a:t>
            </a:r>
          </a:p>
          <a:p>
            <a:pPr algn="l">
              <a:lnSpc>
                <a:spcPct val="80000"/>
              </a:lnSpc>
              <a:spcBef>
                <a:spcPct val="50000"/>
              </a:spcBef>
            </a:pPr>
            <a:r>
              <a:rPr lang="es-ES_tradnl" sz="1400" dirty="0">
                <a:latin typeface="Courier New" pitchFamily="49" charset="0"/>
              </a:rPr>
              <a:t>NIL</a:t>
            </a:r>
          </a:p>
          <a:p>
            <a:pPr algn="l">
              <a:spcBef>
                <a:spcPct val="50000"/>
              </a:spcBef>
            </a:pPr>
            <a:r>
              <a:rPr lang="es-ES_tradnl" sz="1400" dirty="0">
                <a:latin typeface="Courier New" pitchFamily="49" charset="0"/>
              </a:rPr>
              <a:t>#&lt;URI http://bubu.cps.unizar.es:8080/CoordinationServlet&gt;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066800" y="304800"/>
            <a:ext cx="7772400" cy="1143000"/>
          </a:xfrm>
        </p:spPr>
        <p:txBody>
          <a:bodyPr/>
          <a:lstStyle/>
          <a:p>
            <a:r>
              <a:rPr lang="es-ES_tradnl"/>
              <a:t>Java example</a:t>
            </a:r>
          </a:p>
        </p:txBody>
      </p:sp>
      <p:sp>
        <p:nvSpPr>
          <p:cNvPr id="278532" name="Rectangle 4"/>
          <p:cNvSpPr>
            <a:spLocks noChangeArrowheads="1"/>
          </p:cNvSpPr>
          <p:nvPr/>
        </p:nvSpPr>
        <p:spPr bwMode="auto">
          <a:xfrm>
            <a:off x="0" y="1676400"/>
            <a:ext cx="9220200" cy="4773613"/>
          </a:xfrm>
          <a:prstGeom prst="rect">
            <a:avLst/>
          </a:prstGeom>
          <a:noFill/>
          <a:ln w="9525">
            <a:noFill/>
            <a:miter lim="800000"/>
            <a:headEnd/>
            <a:tailEnd/>
          </a:ln>
          <a:effectLst/>
        </p:spPr>
        <p:txBody>
          <a:bodyPr>
            <a:spAutoFit/>
          </a:bodyPr>
          <a:lstStyle/>
          <a:p>
            <a:pPr algn="l">
              <a:lnSpc>
                <a:spcPct val="80000"/>
              </a:lnSpc>
              <a:spcBef>
                <a:spcPct val="50000"/>
              </a:spcBef>
            </a:pPr>
            <a:r>
              <a:rPr lang="en-US" sz="1400">
                <a:latin typeface="Courier New" pitchFamily="49" charset="0"/>
              </a:rPr>
              <a:t>      </a:t>
            </a:r>
            <a:r>
              <a:rPr lang="en-US" sz="1200">
                <a:latin typeface="Courier New" pitchFamily="49" charset="0"/>
              </a:rPr>
              <a:t> //</a:t>
            </a:r>
            <a:r>
              <a:rPr lang="en-US" sz="1200" b="1">
                <a:latin typeface="Courier New" pitchFamily="49" charset="0"/>
              </a:rPr>
              <a:t>servlet Address</a:t>
            </a:r>
            <a:br>
              <a:rPr lang="en-US" sz="1200" b="1">
                <a:latin typeface="Courier New" pitchFamily="49" charset="0"/>
              </a:rPr>
            </a:br>
            <a:r>
              <a:rPr lang="en-US" sz="1200">
                <a:latin typeface="Courier New" pitchFamily="49" charset="0"/>
              </a:rPr>
              <a:t>        String ref = "</a:t>
            </a:r>
            <a:r>
              <a:rPr lang="en-US" sz="1200" u="sng">
                <a:solidFill>
                  <a:srgbClr val="0000FF"/>
                </a:solidFill>
                <a:latin typeface="Courier New" pitchFamily="49" charset="0"/>
                <a:hlinkClick r:id="rId3"/>
              </a:rPr>
              <a:t>http://bubu.cps.unizar.es:8080/</a:t>
            </a:r>
            <a:r>
              <a:rPr lang="en-US" sz="1200">
                <a:latin typeface="Courier New" pitchFamily="49" charset="0"/>
                <a:hlinkClick r:id="rId3"/>
              </a:rPr>
              <a:t>CoordinationServlet</a:t>
            </a:r>
            <a:r>
              <a:rPr lang="en-US" sz="1200">
                <a:latin typeface="Courier New" pitchFamily="49" charset="0"/>
              </a:rPr>
              <a:t>";</a:t>
            </a:r>
            <a:br>
              <a:rPr lang="en-US" sz="1200">
                <a:latin typeface="Courier New" pitchFamily="49" charset="0"/>
              </a:rPr>
            </a:br>
            <a:r>
              <a:rPr lang="en-US" sz="1200">
                <a:latin typeface="Courier New" pitchFamily="49" charset="0"/>
              </a:rPr>
              <a:t>       //Request to the servlet</a:t>
            </a:r>
            <a:br>
              <a:rPr lang="en-US" sz="1200">
                <a:latin typeface="Courier New" pitchFamily="49" charset="0"/>
              </a:rPr>
            </a:br>
            <a:r>
              <a:rPr lang="en-US" sz="1200">
                <a:latin typeface="Courier New" pitchFamily="49" charset="0"/>
              </a:rPr>
              <a:t>        String EncodedTLRR = java.net.URLEncoder.encode("REQUEST="+</a:t>
            </a:r>
          </a:p>
          <a:p>
            <a:pPr algn="l">
              <a:lnSpc>
                <a:spcPct val="80000"/>
              </a:lnSpc>
              <a:spcBef>
                <a:spcPct val="50000"/>
              </a:spcBef>
            </a:pPr>
            <a:r>
              <a:rPr lang="en-US" sz="1200">
                <a:latin typeface="Courier New" pitchFamily="49" charset="0"/>
              </a:rPr>
              <a:t>	"=&lt;?xml version=\"1.0\"?&gt;</a:t>
            </a:r>
          </a:p>
          <a:p>
            <a:pPr algn="l">
              <a:lnSpc>
                <a:spcPct val="80000"/>
              </a:lnSpc>
              <a:spcBef>
                <a:spcPct val="50000"/>
              </a:spcBef>
            </a:pPr>
            <a:r>
              <a:rPr lang="en-US" sz="1200" b="1">
                <a:latin typeface="Courier New" pitchFamily="49" charset="0"/>
              </a:rPr>
              <a:t>            &lt;CoordinationService&gt;......&lt;/CoordinationService&gt;</a:t>
            </a:r>
            <a:r>
              <a:rPr lang="en-US" sz="1200">
                <a:latin typeface="Courier New" pitchFamily="49" charset="0"/>
              </a:rPr>
              <a:t>  ");</a:t>
            </a:r>
            <a:br>
              <a:rPr lang="en-US" sz="1200">
                <a:latin typeface="Courier New" pitchFamily="49" charset="0"/>
              </a:rPr>
            </a:br>
            <a:r>
              <a:rPr lang="en-US" sz="1200">
                <a:latin typeface="Courier New" pitchFamily="49" charset="0"/>
              </a:rPr>
              <a:t>       // </a:t>
            </a:r>
            <a:r>
              <a:rPr lang="en-US" sz="1200" b="1">
                <a:latin typeface="Courier New" pitchFamily="49" charset="0"/>
              </a:rPr>
              <a:t>Build connection </a:t>
            </a:r>
            <a:br>
              <a:rPr lang="en-US" sz="1200" b="1">
                <a:latin typeface="Courier New" pitchFamily="49" charset="0"/>
              </a:rPr>
            </a:br>
            <a:r>
              <a:rPr lang="en-US" sz="1200">
                <a:latin typeface="Courier New" pitchFamily="49" charset="0"/>
              </a:rPr>
              <a:t>        url = new URL(ref);</a:t>
            </a:r>
            <a:br>
              <a:rPr lang="en-US" sz="1200">
                <a:latin typeface="Courier New" pitchFamily="49" charset="0"/>
              </a:rPr>
            </a:br>
            <a:r>
              <a:rPr lang="en-US" sz="1200">
                <a:latin typeface="Courier New" pitchFamily="49" charset="0"/>
              </a:rPr>
              <a:t>        con = (HttpURLConnection)url.openConnection();</a:t>
            </a:r>
            <a:br>
              <a:rPr lang="en-US" sz="1200">
                <a:latin typeface="Courier New" pitchFamily="49" charset="0"/>
              </a:rPr>
            </a:br>
            <a:r>
              <a:rPr lang="en-US" sz="1200">
                <a:latin typeface="Courier New" pitchFamily="49" charset="0"/>
              </a:rPr>
              <a:t>        con.setRequestMethod("POST");</a:t>
            </a:r>
            <a:br>
              <a:rPr lang="en-US" sz="1200">
                <a:latin typeface="Courier New" pitchFamily="49" charset="0"/>
              </a:rPr>
            </a:br>
            <a:r>
              <a:rPr lang="en-US" sz="1200">
                <a:latin typeface="Courier New" pitchFamily="49" charset="0"/>
              </a:rPr>
              <a:t>        con.setDoOutput(true);</a:t>
            </a:r>
            <a:br>
              <a:rPr lang="en-US" sz="1200">
                <a:latin typeface="Courier New" pitchFamily="49" charset="0"/>
              </a:rPr>
            </a:br>
            <a:r>
              <a:rPr lang="en-US" sz="1200">
                <a:latin typeface="Courier New" pitchFamily="49" charset="0"/>
              </a:rPr>
              <a:t>        con.setDoInput(true);</a:t>
            </a:r>
            <a:br>
              <a:rPr lang="en-US" sz="1200">
                <a:latin typeface="Courier New" pitchFamily="49" charset="0"/>
              </a:rPr>
            </a:br>
            <a:r>
              <a:rPr lang="en-US" sz="1200">
                <a:latin typeface="Courier New" pitchFamily="49" charset="0"/>
              </a:rPr>
              <a:t>        con.setUseCaches(false);</a:t>
            </a:r>
            <a:br>
              <a:rPr lang="en-US" sz="1200">
                <a:latin typeface="Courier New" pitchFamily="49" charset="0"/>
              </a:rPr>
            </a:br>
            <a:r>
              <a:rPr lang="en-US" sz="1200">
                <a:latin typeface="Courier New" pitchFamily="49" charset="0"/>
              </a:rPr>
              <a:t>        con.setAllowUserInteraction(false);</a:t>
            </a:r>
            <a:br>
              <a:rPr lang="en-US" sz="1200">
                <a:latin typeface="Courier New" pitchFamily="49" charset="0"/>
              </a:rPr>
            </a:br>
            <a:r>
              <a:rPr lang="en-US" sz="1200">
                <a:latin typeface="Courier New" pitchFamily="49" charset="0"/>
              </a:rPr>
              <a:t>        con.setRequestProperty("Content-type","application/x-www-form-urlencoded");</a:t>
            </a:r>
            <a:br>
              <a:rPr lang="en-US" sz="1200">
                <a:latin typeface="Courier New" pitchFamily="49" charset="0"/>
              </a:rPr>
            </a:br>
            <a:r>
              <a:rPr lang="en-US" sz="1200">
                <a:latin typeface="Courier New" pitchFamily="49" charset="0"/>
              </a:rPr>
              <a:t>        con.setRequestProperty ("Content-length", String.valueOf(EncodedTLRR.length()));</a:t>
            </a:r>
            <a:br>
              <a:rPr lang="en-US" sz="1200">
                <a:latin typeface="Courier New" pitchFamily="49" charset="0"/>
              </a:rPr>
            </a:br>
            <a:r>
              <a:rPr lang="en-US" sz="1200">
                <a:latin typeface="Courier New" pitchFamily="49" charset="0"/>
              </a:rPr>
              <a:t/>
            </a:r>
            <a:br>
              <a:rPr lang="en-US" sz="1200">
                <a:latin typeface="Courier New" pitchFamily="49" charset="0"/>
              </a:rPr>
            </a:br>
            <a:r>
              <a:rPr lang="en-US" sz="1200">
                <a:latin typeface="Courier New" pitchFamily="49" charset="0"/>
              </a:rPr>
              <a:t>       // </a:t>
            </a:r>
            <a:r>
              <a:rPr lang="en-US" sz="1200" b="1">
                <a:latin typeface="Courier New" pitchFamily="49" charset="0"/>
              </a:rPr>
              <a:t>writing parameters</a:t>
            </a:r>
            <a:r>
              <a:rPr lang="en-US" sz="1200">
                <a:latin typeface="Courier New" pitchFamily="49" charset="0"/>
              </a:rPr>
              <a:t/>
            </a:r>
            <a:br>
              <a:rPr lang="en-US" sz="1200">
                <a:latin typeface="Courier New" pitchFamily="49" charset="0"/>
              </a:rPr>
            </a:br>
            <a:r>
              <a:rPr lang="en-US" sz="1200">
                <a:latin typeface="Courier New" pitchFamily="49" charset="0"/>
              </a:rPr>
              <a:t>        wr = new OutputStreamWriter(con.getOutputStream());</a:t>
            </a:r>
            <a:br>
              <a:rPr lang="en-US" sz="1200">
                <a:latin typeface="Courier New" pitchFamily="49" charset="0"/>
              </a:rPr>
            </a:br>
            <a:r>
              <a:rPr lang="en-US" sz="1200">
                <a:latin typeface="Courier New" pitchFamily="49" charset="0"/>
              </a:rPr>
              <a:t>        wr.write(EncodedTLRR);</a:t>
            </a:r>
            <a:br>
              <a:rPr lang="en-US" sz="1200">
                <a:latin typeface="Courier New" pitchFamily="49" charset="0"/>
              </a:rPr>
            </a:br>
            <a:r>
              <a:rPr lang="en-US" sz="1200">
                <a:latin typeface="Courier New" pitchFamily="49" charset="0"/>
              </a:rPr>
              <a:t>        wr.flush();</a:t>
            </a:r>
            <a:br>
              <a:rPr lang="en-US" sz="1200">
                <a:latin typeface="Courier New" pitchFamily="49" charset="0"/>
              </a:rPr>
            </a:br>
            <a:r>
              <a:rPr lang="en-US" sz="1200">
                <a:latin typeface="Courier New" pitchFamily="49" charset="0"/>
              </a:rPr>
              <a:t>        wr.close();</a:t>
            </a:r>
            <a:br>
              <a:rPr lang="en-US" sz="1200">
                <a:latin typeface="Courier New" pitchFamily="49" charset="0"/>
              </a:rPr>
            </a:br>
            <a:r>
              <a:rPr lang="en-US" sz="1200">
                <a:latin typeface="Courier New" pitchFamily="49" charset="0"/>
              </a:rPr>
              <a:t/>
            </a:r>
            <a:br>
              <a:rPr lang="en-US" sz="1200">
                <a:latin typeface="Courier New" pitchFamily="49" charset="0"/>
              </a:rPr>
            </a:br>
            <a:r>
              <a:rPr lang="en-US" sz="1200">
                <a:latin typeface="Courier New" pitchFamily="49" charset="0"/>
              </a:rPr>
              <a:t>       // </a:t>
            </a:r>
            <a:r>
              <a:rPr lang="en-US" sz="1200" b="1">
                <a:latin typeface="Courier New" pitchFamily="49" charset="0"/>
              </a:rPr>
              <a:t>Read response</a:t>
            </a:r>
            <a:br>
              <a:rPr lang="en-US" sz="1200" b="1">
                <a:latin typeface="Courier New" pitchFamily="49" charset="0"/>
              </a:rPr>
            </a:br>
            <a:r>
              <a:rPr lang="en-US" sz="1200">
                <a:latin typeface="Courier New" pitchFamily="49" charset="0"/>
              </a:rPr>
              <a:t>        in = new BufferedReader(new InputStreamReader (con.getInputStream()));</a:t>
            </a:r>
            <a:br>
              <a:rPr lang="en-US" sz="1200">
                <a:latin typeface="Courier New" pitchFamily="49" charset="0"/>
              </a:rPr>
            </a:br>
            <a:r>
              <a:rPr lang="en-US" sz="1200">
                <a:latin typeface="Courier New" pitchFamily="49" charset="0"/>
              </a:rPr>
              <a:t>        String resultado = in.readLine();</a:t>
            </a:r>
            <a:br>
              <a:rPr lang="en-US" sz="1200">
                <a:latin typeface="Courier New" pitchFamily="49" charset="0"/>
              </a:rPr>
            </a:br>
            <a:r>
              <a:rPr lang="en-US" sz="1200">
                <a:latin typeface="Courier New" pitchFamily="49" charset="0"/>
              </a:rPr>
              <a:t/>
            </a:r>
            <a:br>
              <a:rPr lang="en-US" sz="1200">
                <a:latin typeface="Courier New" pitchFamily="49" charset="0"/>
              </a:rPr>
            </a:br>
            <a:r>
              <a:rPr lang="en-US" sz="1200">
                <a:latin typeface="Courier New" pitchFamily="49" charset="0"/>
              </a:rPr>
              <a:t>       // </a:t>
            </a:r>
            <a:r>
              <a:rPr lang="en-US" sz="1200" b="1">
                <a:latin typeface="Courier New" pitchFamily="49" charset="0"/>
              </a:rPr>
              <a:t>close</a:t>
            </a:r>
            <a:r>
              <a:rPr lang="en-US" sz="1200">
                <a:latin typeface="Courier New" pitchFamily="49" charset="0"/>
              </a:rPr>
              <a:t> </a:t>
            </a:r>
            <a:r>
              <a:rPr lang="en-US" sz="1200" b="1">
                <a:latin typeface="Courier New" pitchFamily="49" charset="0"/>
              </a:rPr>
              <a:t>connection </a:t>
            </a:r>
          </a:p>
          <a:p>
            <a:pPr algn="l">
              <a:lnSpc>
                <a:spcPct val="80000"/>
              </a:lnSpc>
              <a:spcBef>
                <a:spcPct val="50000"/>
              </a:spcBef>
            </a:pPr>
            <a:r>
              <a:rPr lang="en-US" sz="1200">
                <a:latin typeface="Courier New" pitchFamily="49" charset="0"/>
              </a:rPr>
              <a:t>         con.disconnect();</a:t>
            </a:r>
            <a:br>
              <a:rPr lang="en-US" sz="1200">
                <a:latin typeface="Courier New" pitchFamily="49" charset="0"/>
              </a:rPr>
            </a:br>
            <a:endParaRPr lang="en-US" sz="1200">
              <a:latin typeface="Courier New"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076575" y="0"/>
            <a:ext cx="3600450" cy="738188"/>
          </a:xfrm>
        </p:spPr>
        <p:txBody>
          <a:bodyPr/>
          <a:lstStyle/>
          <a:p>
            <a:pPr defTabSz="957263"/>
            <a:r>
              <a:rPr lang="es-ES_tradnl" sz="4000"/>
              <a:t>Middleware</a:t>
            </a:r>
            <a:endParaRPr lang="es-ES" sz="4000"/>
          </a:p>
        </p:txBody>
      </p:sp>
      <p:sp>
        <p:nvSpPr>
          <p:cNvPr id="321539" name="Rectangle 3"/>
          <p:cNvSpPr>
            <a:spLocks noGrp="1" noChangeArrowheads="1"/>
          </p:cNvSpPr>
          <p:nvPr>
            <p:ph type="body" idx="1"/>
          </p:nvPr>
        </p:nvSpPr>
        <p:spPr>
          <a:xfrm>
            <a:off x="611188" y="765175"/>
            <a:ext cx="8077200" cy="4419600"/>
          </a:xfrm>
        </p:spPr>
        <p:txBody>
          <a:bodyPr/>
          <a:lstStyle/>
          <a:p>
            <a:pPr marL="358775" indent="-358775" algn="just" defTabSz="957263"/>
            <a:r>
              <a:rPr lang="es-ES_tradnl"/>
              <a:t>Un </a:t>
            </a:r>
            <a:r>
              <a:rPr lang="es-ES_tradnl" b="1">
                <a:solidFill>
                  <a:srgbClr val="FF3300"/>
                </a:solidFill>
              </a:rPr>
              <a:t>middleware</a:t>
            </a:r>
            <a:r>
              <a:rPr lang="es-ES_tradnl"/>
              <a:t> proporciona un conjunto de primitivas de comunicación de alto nivel que son requeridas para el </a:t>
            </a:r>
            <a:r>
              <a:rPr lang="es-ES_tradnl">
                <a:solidFill>
                  <a:srgbClr val="0000FF"/>
                </a:solidFill>
              </a:rPr>
              <a:t>desarrollo de aplicaciones distribuidas en red</a:t>
            </a:r>
          </a:p>
          <a:p>
            <a:pPr marL="358775" indent="-358775" algn="just" defTabSz="957263"/>
            <a:r>
              <a:rPr lang="es-ES_tradnl"/>
              <a:t>El programador es liberado de detalles relacionados con la comunicación en red, control de concurrencia y/o gestión de transacciones, y puede focalizar todo su atención en el nivel de aplicación</a:t>
            </a:r>
            <a:endParaRPr lang="es-ES"/>
          </a:p>
        </p:txBody>
      </p:sp>
      <p:sp>
        <p:nvSpPr>
          <p:cNvPr id="321540" name="Rectangle 4"/>
          <p:cNvSpPr>
            <a:spLocks noChangeArrowheads="1"/>
          </p:cNvSpPr>
          <p:nvPr/>
        </p:nvSpPr>
        <p:spPr bwMode="auto">
          <a:xfrm>
            <a:off x="630238" y="228600"/>
            <a:ext cx="4876800" cy="419100"/>
          </a:xfrm>
          <a:prstGeom prst="rect">
            <a:avLst/>
          </a:prstGeom>
          <a:noFill/>
          <a:ln w="9525">
            <a:noFill/>
            <a:miter lim="800000"/>
            <a:headEnd/>
            <a:tailEnd/>
          </a:ln>
          <a:effectLst/>
        </p:spPr>
        <p:txBody>
          <a:bodyPr lIns="96451" tIns="48225" rIns="96451" bIns="48225" anchor="b"/>
          <a:lstStyle/>
          <a:p>
            <a:pPr algn="l" defTabSz="957263" eaLnBrk="0" hangingPunct="0"/>
            <a:r>
              <a:rPr lang="es-ES_tradnl" sz="2000">
                <a:solidFill>
                  <a:srgbClr val="336699"/>
                </a:solidFill>
              </a:rPr>
              <a:t>Conceptos de partida</a:t>
            </a:r>
            <a:r>
              <a:rPr lang="es-ES" sz="2000">
                <a:solidFill>
                  <a:srgbClr val="336699"/>
                </a:solidFill>
              </a:rPr>
              <a:t> </a:t>
            </a:r>
          </a:p>
        </p:txBody>
      </p:sp>
      <p:sp>
        <p:nvSpPr>
          <p:cNvPr id="321541" name="Oval 5"/>
          <p:cNvSpPr>
            <a:spLocks noChangeArrowheads="1"/>
          </p:cNvSpPr>
          <p:nvPr/>
        </p:nvSpPr>
        <p:spPr bwMode="auto">
          <a:xfrm>
            <a:off x="228600" y="228600"/>
            <a:ext cx="304800" cy="304800"/>
          </a:xfrm>
          <a:prstGeom prst="ellipse">
            <a:avLst/>
          </a:prstGeom>
          <a:solidFill>
            <a:srgbClr val="FF0000"/>
          </a:solidFill>
          <a:ln w="9525">
            <a:solidFill>
              <a:srgbClr val="333333"/>
            </a:solidFill>
            <a:round/>
            <a:headEnd/>
            <a:tailEnd/>
          </a:ln>
          <a:effectLst/>
        </p:spPr>
        <p:txBody>
          <a:bodyPr lIns="90000" tIns="46800" rIns="90000" bIns="46800" anchor="ctr">
            <a:spAutoFit/>
          </a:bodyPr>
          <a:lstStyle/>
          <a:p>
            <a:endParaRPr lang="es-ES_trad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s-ES"/>
              <a:t>Problema</a:t>
            </a:r>
          </a:p>
        </p:txBody>
      </p:sp>
      <p:sp>
        <p:nvSpPr>
          <p:cNvPr id="333827" name="Rectangle 3"/>
          <p:cNvSpPr>
            <a:spLocks noGrp="1" noChangeArrowheads="1"/>
          </p:cNvSpPr>
          <p:nvPr>
            <p:ph type="body" idx="1"/>
          </p:nvPr>
        </p:nvSpPr>
        <p:spPr>
          <a:xfrm>
            <a:off x="1066800" y="2101850"/>
            <a:ext cx="7772400" cy="4541860"/>
          </a:xfrm>
        </p:spPr>
        <p:txBody>
          <a:bodyPr/>
          <a:lstStyle/>
          <a:p>
            <a:r>
              <a:rPr lang="es-ES" sz="2800" dirty="0"/>
              <a:t>Problema de los filósofos alrededor de una mesa</a:t>
            </a:r>
          </a:p>
          <a:p>
            <a:pPr lvl="1"/>
            <a:r>
              <a:rPr lang="es-ES" sz="2400" dirty="0"/>
              <a:t>La mesa se representará en el espacio de </a:t>
            </a:r>
            <a:r>
              <a:rPr lang="es-ES" sz="2400" dirty="0" err="1"/>
              <a:t>tuplas</a:t>
            </a:r>
            <a:r>
              <a:rPr lang="es-ES" sz="2400" dirty="0"/>
              <a:t> con los comensales</a:t>
            </a:r>
          </a:p>
          <a:p>
            <a:pPr lvl="1"/>
            <a:r>
              <a:rPr lang="es-ES" sz="2400" dirty="0"/>
              <a:t>El programa deberá introducirnos como comensales en la mesa.</a:t>
            </a:r>
          </a:p>
          <a:p>
            <a:pPr lvl="1"/>
            <a:r>
              <a:rPr lang="es-ES" sz="2400" dirty="0"/>
              <a:t>Deberemos mostrar la distribución en la mesa</a:t>
            </a:r>
          </a:p>
          <a:p>
            <a:pPr lvl="1"/>
            <a:r>
              <a:rPr lang="es-ES" sz="2400" dirty="0" smtClean="0"/>
              <a:t>En la segunda parte del ejercicio habrá que realizar algún tipo de razonamiento para elegir el lugar en el que nos sentamos, y o bien habrá que obtener permiso de un coordinador que decide a quienes les da permiso para comer evitando bloqueos.</a:t>
            </a:r>
            <a:endParaRPr lang="es-ES" sz="2400" dirty="0"/>
          </a:p>
          <a:p>
            <a:pPr lvl="1"/>
            <a:endParaRPr lang="es-E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990600" y="0"/>
            <a:ext cx="7772400" cy="1143000"/>
          </a:xfrm>
        </p:spPr>
        <p:txBody>
          <a:bodyPr/>
          <a:lstStyle/>
          <a:p>
            <a:pPr defTabSz="957263"/>
            <a:r>
              <a:rPr lang="es-ES"/>
              <a:t>Comunicación en Servicios Web</a:t>
            </a:r>
          </a:p>
        </p:txBody>
      </p:sp>
      <p:sp>
        <p:nvSpPr>
          <p:cNvPr id="335875" name="Rectangle 3"/>
          <p:cNvSpPr>
            <a:spLocks noGrp="1" noChangeArrowheads="1"/>
          </p:cNvSpPr>
          <p:nvPr>
            <p:ph type="body" idx="1"/>
          </p:nvPr>
        </p:nvSpPr>
        <p:spPr>
          <a:xfrm>
            <a:off x="990600" y="1484313"/>
            <a:ext cx="7772400" cy="3192462"/>
          </a:xfrm>
          <a:solidFill>
            <a:srgbClr val="FFFF66"/>
          </a:solidFill>
        </p:spPr>
        <p:txBody>
          <a:bodyPr/>
          <a:lstStyle/>
          <a:p>
            <a:pPr marL="358775" indent="-358775" algn="just" defTabSz="957263">
              <a:buFont typeface="Wingdings" pitchFamily="2" charset="2"/>
              <a:buNone/>
            </a:pPr>
            <a:r>
              <a:rPr lang="en-GB" sz="1600" i="1"/>
              <a:t>     </a:t>
            </a:r>
            <a:r>
              <a:rPr lang="en-GB" sz="1600" i="1">
                <a:latin typeface="Arial" pitchFamily="34" charset="0"/>
              </a:rPr>
              <a:t>Services are defined as exchange of messages between participants. This separation of participants in a exchange is a key to decoupling applications. Service-oriented systems hide the internal abstractions that provides the service such as classes, objects, methods, or remote procedures. By avoiding any knowledge of the internal structure, it is possible to incorporate any software component or application that can be "wrapped" in message handling code that allows it to adhere to the formal service definition </a:t>
            </a:r>
          </a:p>
          <a:p>
            <a:pPr marL="358775" indent="-358775" defTabSz="957263">
              <a:lnSpc>
                <a:spcPct val="80000"/>
              </a:lnSpc>
              <a:buFont typeface="Wingdings" pitchFamily="2" charset="2"/>
              <a:buNone/>
            </a:pPr>
            <a:endParaRPr lang="en-GB" sz="1600" b="1">
              <a:latin typeface="Arial" pitchFamily="34" charset="0"/>
            </a:endParaRPr>
          </a:p>
          <a:p>
            <a:pPr marL="358775" indent="-358775" defTabSz="957263">
              <a:lnSpc>
                <a:spcPct val="80000"/>
              </a:lnSpc>
              <a:buFont typeface="Wingdings" pitchFamily="2" charset="2"/>
              <a:buNone/>
            </a:pPr>
            <a:r>
              <a:rPr lang="en-GB" sz="1600" b="1"/>
              <a:t>Web Services Architecture</a:t>
            </a:r>
          </a:p>
          <a:p>
            <a:pPr marL="358775" indent="-358775" defTabSz="957263">
              <a:lnSpc>
                <a:spcPct val="80000"/>
              </a:lnSpc>
              <a:buFont typeface="Wingdings" pitchFamily="2" charset="2"/>
              <a:buNone/>
            </a:pPr>
            <a:r>
              <a:rPr lang="en-GB" sz="1600" b="1"/>
              <a:t>W3C Working Group Note 11 February 2004</a:t>
            </a:r>
            <a:endParaRPr lang="en-GB" sz="1600"/>
          </a:p>
          <a:p>
            <a:pPr marL="358775" indent="-358775" algn="just" defTabSz="957263">
              <a:lnSpc>
                <a:spcPct val="80000"/>
              </a:lnSpc>
              <a:buFont typeface="Wingdings" pitchFamily="2" charset="2"/>
              <a:buNone/>
            </a:pPr>
            <a:r>
              <a:rPr lang="en-GB" sz="1600" i="1">
                <a:hlinkClick r:id="rId3"/>
              </a:rPr>
              <a:t>http://www.w3.org/TR/ws-arch/wsa.pdf</a:t>
            </a:r>
            <a:endParaRPr lang="en-GB" sz="1600" i="1"/>
          </a:p>
          <a:p>
            <a:pPr marL="358775" indent="-358775" algn="just" defTabSz="957263">
              <a:lnSpc>
                <a:spcPct val="80000"/>
              </a:lnSpc>
              <a:buFont typeface="Wingdings" pitchFamily="2" charset="2"/>
              <a:buNone/>
            </a:pPr>
            <a:endParaRPr lang="en-GB" sz="1600" i="1"/>
          </a:p>
        </p:txBody>
      </p:sp>
      <p:sp>
        <p:nvSpPr>
          <p:cNvPr id="335876" name="Rectangle 4"/>
          <p:cNvSpPr>
            <a:spLocks noChangeArrowheads="1"/>
          </p:cNvSpPr>
          <p:nvPr/>
        </p:nvSpPr>
        <p:spPr bwMode="auto">
          <a:xfrm>
            <a:off x="663575" y="5257800"/>
            <a:ext cx="8320088" cy="641350"/>
          </a:xfrm>
          <a:prstGeom prst="rect">
            <a:avLst/>
          </a:prstGeom>
          <a:noFill/>
          <a:ln w="12700">
            <a:noFill/>
            <a:miter lim="800000"/>
            <a:headEnd type="none" w="sm" len="sm"/>
            <a:tailEnd type="none" w="sm" len="sm"/>
          </a:ln>
          <a:effectLst/>
        </p:spPr>
        <p:txBody>
          <a:bodyPr wrap="none">
            <a:spAutoFit/>
          </a:bodyPr>
          <a:lstStyle/>
          <a:p>
            <a:pPr algn="l" eaLnBrk="0" hangingPunct="0">
              <a:lnSpc>
                <a:spcPct val="80000"/>
              </a:lnSpc>
              <a:spcBef>
                <a:spcPct val="20000"/>
              </a:spcBef>
              <a:buClr>
                <a:schemeClr val="tx1"/>
              </a:buClr>
              <a:buSzPct val="75000"/>
              <a:buFont typeface="Monotype Sorts" charset="2"/>
              <a:buNone/>
            </a:pPr>
            <a:r>
              <a:rPr lang="es-ES" sz="2000" i="1"/>
              <a:t>Si además, las interacciones son asíncronas, los participantes nunca comparten</a:t>
            </a:r>
          </a:p>
          <a:p>
            <a:pPr algn="l" eaLnBrk="0" hangingPunct="0">
              <a:lnSpc>
                <a:spcPct val="80000"/>
              </a:lnSpc>
              <a:spcBef>
                <a:spcPct val="20000"/>
              </a:spcBef>
              <a:buClr>
                <a:schemeClr val="tx1"/>
              </a:buClr>
              <a:buSzPct val="75000"/>
              <a:buFont typeface="Monotype Sorts" charset="2"/>
              <a:buNone/>
            </a:pPr>
            <a:r>
              <a:rPr lang="es-ES" sz="2000" i="1"/>
              <a:t> procesos. Esto ayuda a mantener las componentes desacopladas.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990600" y="0"/>
            <a:ext cx="7772400" cy="738188"/>
          </a:xfrm>
        </p:spPr>
        <p:txBody>
          <a:bodyPr/>
          <a:lstStyle/>
          <a:p>
            <a:pPr defTabSz="957263"/>
            <a:r>
              <a:rPr lang="es-ES" sz="4000"/>
              <a:t>Vamos a ver un ejemplo ya!</a:t>
            </a:r>
          </a:p>
        </p:txBody>
      </p:sp>
      <p:sp>
        <p:nvSpPr>
          <p:cNvPr id="327683" name="Rectangle 3"/>
          <p:cNvSpPr>
            <a:spLocks noGrp="1" noChangeArrowheads="1"/>
          </p:cNvSpPr>
          <p:nvPr>
            <p:ph type="body" idx="1"/>
          </p:nvPr>
        </p:nvSpPr>
        <p:spPr>
          <a:xfrm>
            <a:off x="539750" y="1125538"/>
            <a:ext cx="7772400" cy="4114800"/>
          </a:xfrm>
        </p:spPr>
        <p:txBody>
          <a:bodyPr/>
          <a:lstStyle/>
          <a:p>
            <a:pPr marL="358775" indent="-358775" defTabSz="957263">
              <a:buFont typeface="Wingdings" pitchFamily="2" charset="2"/>
              <a:buNone/>
            </a:pPr>
            <a:r>
              <a:rPr lang="es-ES">
                <a:latin typeface="Courier" charset="0"/>
              </a:rPr>
              <a:t>	</a:t>
            </a:r>
            <a:r>
              <a:rPr lang="es-ES">
                <a:latin typeface="Courier" charset="0"/>
                <a:hlinkClick r:id="rId3"/>
              </a:rPr>
              <a:t>http://webservices.amazon.com/onca/xml?Service=AWSECommerceService&amp;AWSAccessKeyId=1JFWX63WKHTWX34G4KG2&amp;Operation=ItemSearch&amp;Keywords=Aragon&amp;SearchIndex=Books</a:t>
            </a:r>
            <a:endParaRPr lang="es-ES">
              <a:latin typeface="Courier" charset="0"/>
            </a:endParaRPr>
          </a:p>
          <a:p>
            <a:pPr marL="358775" indent="-358775" defTabSz="957263">
              <a:buFont typeface="Wingdings" pitchFamily="2" charset="2"/>
              <a:buNone/>
            </a:pPr>
            <a:endParaRPr lang="es-ES">
              <a:latin typeface="Courier" charset="0"/>
            </a:endParaRPr>
          </a:p>
          <a:p>
            <a:pPr marL="358775" indent="-358775" defTabSz="957263">
              <a:buFont typeface="Wingdings" pitchFamily="2" charset="2"/>
              <a:buNone/>
            </a:pPr>
            <a:r>
              <a:rPr lang="es-ES" sz="1800">
                <a:latin typeface="Courier" charset="0"/>
              </a:rPr>
              <a:t>LIBROS EN AMAZON QUE TRATAN DE ARAGON</a:t>
            </a:r>
          </a:p>
          <a:p>
            <a:pPr marL="358775" indent="-358775" defTabSz="957263">
              <a:buFont typeface="Wingdings" pitchFamily="2" charset="2"/>
              <a:buNone/>
            </a:pPr>
            <a:endParaRPr lang="es-ES" sz="1800">
              <a:latin typeface="Courier" charset="0"/>
            </a:endParaRPr>
          </a:p>
          <a:p>
            <a:pPr marL="358775" indent="-358775" defTabSz="957263">
              <a:buFont typeface="Wingdings" pitchFamily="2" charset="2"/>
              <a:buNone/>
            </a:pPr>
            <a:r>
              <a:rPr lang="es-ES" sz="1800">
                <a:latin typeface="Courier" charset="0"/>
              </a:rPr>
              <a:t>	ESTILO REST de invocación de servicios WEB</a:t>
            </a:r>
          </a:p>
          <a:p>
            <a:pPr marL="358775" indent="-358775" defTabSz="957263">
              <a:buFont typeface="Wingdings" pitchFamily="2" charset="2"/>
              <a:buNone/>
            </a:pPr>
            <a:r>
              <a:rPr lang="es-ES" sz="1800">
                <a:latin typeface="Courier" charset="0"/>
              </a:rPr>
              <a:t>	   No hay SOAP, NI UDDI, NI WSDL!!!</a:t>
            </a:r>
          </a:p>
          <a:p>
            <a:pPr marL="358775" indent="-358775" defTabSz="957263">
              <a:buFont typeface="Wingdings" pitchFamily="2" charset="2"/>
              <a:buNone/>
            </a:pPr>
            <a:endParaRPr lang="es-ES" sz="1800">
              <a:latin typeface="Courier" charset="0"/>
            </a:endParaRPr>
          </a:p>
          <a:p>
            <a:pPr marL="358775" indent="-358775" defTabSz="957263">
              <a:buFont typeface="Wingdings" pitchFamily="2" charset="2"/>
              <a:buNone/>
            </a:pPr>
            <a:r>
              <a:rPr lang="es-ES" sz="1800">
                <a:latin typeface="Courier" charset="0"/>
              </a:rPr>
              <a:t>           ¡¡¡SOLO HTTP y XML!!!</a:t>
            </a:r>
          </a:p>
          <a:p>
            <a:pPr marL="358775" indent="-358775" defTabSz="957263">
              <a:buFont typeface="Wingdings" pitchFamily="2" charset="2"/>
              <a:buNone/>
            </a:pPr>
            <a:endParaRPr lang="es-ES" sz="1800">
              <a:latin typeface="Courier"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defTabSz="957263"/>
            <a:endParaRPr lang="es-ES"/>
          </a:p>
        </p:txBody>
      </p:sp>
      <p:sp>
        <p:nvSpPr>
          <p:cNvPr id="329731" name="Rectangle 3"/>
          <p:cNvSpPr>
            <a:spLocks noGrp="1" noChangeArrowheads="1"/>
          </p:cNvSpPr>
          <p:nvPr>
            <p:ph type="body" idx="1"/>
          </p:nvPr>
        </p:nvSpPr>
        <p:spPr/>
        <p:txBody>
          <a:bodyPr/>
          <a:lstStyle/>
          <a:p>
            <a:pPr marL="358775" indent="-358775" defTabSz="957263"/>
            <a:endParaRPr lang="es-ES"/>
          </a:p>
        </p:txBody>
      </p:sp>
      <p:pic>
        <p:nvPicPr>
          <p:cNvPr id="329732" name="Picture 4"/>
          <p:cNvPicPr>
            <a:picLocks noChangeAspect="1" noChangeArrowheads="1"/>
          </p:cNvPicPr>
          <p:nvPr/>
        </p:nvPicPr>
        <p:blipFill>
          <a:blip r:embed="rId3"/>
          <a:srcRect/>
          <a:stretch>
            <a:fillRect/>
          </a:stretch>
        </p:blipFill>
        <p:spPr bwMode="auto">
          <a:xfrm>
            <a:off x="0" y="0"/>
            <a:ext cx="8915400" cy="668655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defTabSz="957263"/>
            <a:r>
              <a:rPr lang="es-ES"/>
              <a:t>Idea clave: Intercambio de documentos</a:t>
            </a:r>
          </a:p>
        </p:txBody>
      </p:sp>
      <p:pic>
        <p:nvPicPr>
          <p:cNvPr id="338947" name="Picture 3" descr="javaspaces"/>
          <p:cNvPicPr>
            <a:picLocks noChangeAspect="1" noChangeArrowheads="1"/>
          </p:cNvPicPr>
          <p:nvPr/>
        </p:nvPicPr>
        <p:blipFill>
          <a:blip r:embed="rId3"/>
          <a:srcRect/>
          <a:stretch>
            <a:fillRect/>
          </a:stretch>
        </p:blipFill>
        <p:spPr bwMode="auto">
          <a:xfrm>
            <a:off x="1447800" y="2438400"/>
            <a:ext cx="5486400" cy="3352800"/>
          </a:xfrm>
          <a:prstGeom prst="rect">
            <a:avLst/>
          </a:prstGeom>
          <a:noFill/>
        </p:spPr>
      </p:pic>
      <p:sp>
        <p:nvSpPr>
          <p:cNvPr id="338948" name="Text Box 4"/>
          <p:cNvSpPr txBox="1">
            <a:spLocks noChangeArrowheads="1"/>
          </p:cNvSpPr>
          <p:nvPr/>
        </p:nvSpPr>
        <p:spPr bwMode="auto">
          <a:xfrm>
            <a:off x="2057400" y="3505200"/>
            <a:ext cx="990600" cy="22860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s-ES" sz="900" b="1" i="1">
                <a:latin typeface="Arial" pitchFamily="34" charset="0"/>
              </a:rPr>
              <a:t>documentos</a:t>
            </a:r>
          </a:p>
        </p:txBody>
      </p:sp>
      <p:sp>
        <p:nvSpPr>
          <p:cNvPr id="338949" name="Rectangle 5"/>
          <p:cNvSpPr>
            <a:spLocks noChangeArrowheads="1"/>
          </p:cNvSpPr>
          <p:nvPr/>
        </p:nvSpPr>
        <p:spPr bwMode="auto">
          <a:xfrm>
            <a:off x="2362200" y="4495800"/>
            <a:ext cx="609600" cy="152400"/>
          </a:xfrm>
          <a:prstGeom prst="rect">
            <a:avLst/>
          </a:prstGeom>
          <a:solidFill>
            <a:schemeClr val="bg1"/>
          </a:solidFill>
          <a:ln w="12700">
            <a:noFill/>
            <a:miter lim="800000"/>
            <a:headEnd type="none" w="sm" len="sm"/>
            <a:tailEnd type="none" w="sm" len="sm"/>
          </a:ln>
          <a:effectLst/>
        </p:spPr>
        <p:txBody>
          <a:bodyPr wrap="none" anchor="ctr"/>
          <a:lstStyle/>
          <a:p>
            <a:endParaRPr lang="es-ES_tradnl"/>
          </a:p>
        </p:txBody>
      </p:sp>
      <p:sp>
        <p:nvSpPr>
          <p:cNvPr id="338950" name="Rectangle 6"/>
          <p:cNvSpPr>
            <a:spLocks noChangeArrowheads="1"/>
          </p:cNvSpPr>
          <p:nvPr/>
        </p:nvSpPr>
        <p:spPr bwMode="auto">
          <a:xfrm>
            <a:off x="5029200" y="4114800"/>
            <a:ext cx="609600" cy="228600"/>
          </a:xfrm>
          <a:prstGeom prst="rect">
            <a:avLst/>
          </a:prstGeom>
          <a:solidFill>
            <a:schemeClr val="bg1"/>
          </a:solidFill>
          <a:ln w="12700">
            <a:noFill/>
            <a:miter lim="800000"/>
            <a:headEnd type="none" w="sm" len="sm"/>
            <a:tailEnd type="none" w="sm" len="sm"/>
          </a:ln>
          <a:effectLst/>
        </p:spPr>
        <p:txBody>
          <a:bodyPr wrap="none" anchor="ctr"/>
          <a:lstStyle/>
          <a:p>
            <a:endParaRPr lang="es-ES_tradnl"/>
          </a:p>
        </p:txBody>
      </p:sp>
      <p:sp>
        <p:nvSpPr>
          <p:cNvPr id="338951" name="Text Box 7"/>
          <p:cNvSpPr txBox="1">
            <a:spLocks noChangeArrowheads="1"/>
          </p:cNvSpPr>
          <p:nvPr/>
        </p:nvSpPr>
        <p:spPr bwMode="auto">
          <a:xfrm>
            <a:off x="5105400" y="4038600"/>
            <a:ext cx="990600" cy="22860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s-ES" sz="900" b="1" i="1">
                <a:latin typeface="Arial" pitchFamily="34" charset="0"/>
              </a:rPr>
              <a:t>documentos</a:t>
            </a:r>
          </a:p>
        </p:txBody>
      </p:sp>
      <p:sp>
        <p:nvSpPr>
          <p:cNvPr id="338952" name="Text Box 8"/>
          <p:cNvSpPr txBox="1">
            <a:spLocks noChangeArrowheads="1"/>
          </p:cNvSpPr>
          <p:nvPr/>
        </p:nvSpPr>
        <p:spPr bwMode="auto">
          <a:xfrm>
            <a:off x="4953000" y="1295400"/>
            <a:ext cx="3784600" cy="1314450"/>
          </a:xfrm>
          <a:prstGeom prst="rect">
            <a:avLst/>
          </a:prstGeom>
          <a:noFill/>
          <a:ln w="12700">
            <a:noFill/>
            <a:miter lim="800000"/>
            <a:headEnd type="none" w="sm" len="sm"/>
            <a:tailEnd type="none" w="sm" len="sm"/>
          </a:ln>
          <a:effectLst/>
        </p:spPr>
        <p:txBody>
          <a:bodyPr wrap="none">
            <a:spAutoFit/>
          </a:bodyPr>
          <a:lstStyle/>
          <a:p>
            <a:pPr algn="l" eaLnBrk="0" hangingPunct="0"/>
            <a:r>
              <a:rPr lang="es-ES_tradnl" sz="1600"/>
              <a:t>Los </a:t>
            </a:r>
            <a:r>
              <a:rPr lang="es-ES_tradnl" sz="1600">
                <a:solidFill>
                  <a:srgbClr val="FF3300"/>
                </a:solidFill>
              </a:rPr>
              <a:t>métodos de HTTP  </a:t>
            </a:r>
            <a:r>
              <a:rPr lang="es-ES_tradnl" sz="1600"/>
              <a:t>son las OPCIONES,</a:t>
            </a:r>
          </a:p>
          <a:p>
            <a:pPr algn="l" eaLnBrk="0" hangingPunct="0"/>
            <a:r>
              <a:rPr lang="es-ES_tradnl" sz="1600">
                <a:solidFill>
                  <a:srgbClr val="FF3300"/>
                </a:solidFill>
              </a:rPr>
              <a:t>GET</a:t>
            </a:r>
            <a:r>
              <a:rPr lang="es-ES_tradnl" sz="1600"/>
              <a:t> (recupera documento), </a:t>
            </a:r>
          </a:p>
          <a:p>
            <a:pPr algn="l" eaLnBrk="0" hangingPunct="0"/>
            <a:r>
              <a:rPr lang="es-ES_tradnl" sz="1600">
                <a:solidFill>
                  <a:srgbClr val="FF3300"/>
                </a:solidFill>
              </a:rPr>
              <a:t>POST</a:t>
            </a:r>
            <a:r>
              <a:rPr lang="es-ES_tradnl" sz="1600"/>
              <a:t> (adjunta información al recurso),</a:t>
            </a:r>
          </a:p>
          <a:p>
            <a:pPr algn="l" eaLnBrk="0" hangingPunct="0"/>
            <a:r>
              <a:rPr lang="es-ES_tradnl" sz="1600"/>
              <a:t> </a:t>
            </a:r>
            <a:r>
              <a:rPr lang="es-ES_tradnl" sz="1600">
                <a:solidFill>
                  <a:srgbClr val="FF3300"/>
                </a:solidFill>
              </a:rPr>
              <a:t>PUT</a:t>
            </a:r>
            <a:r>
              <a:rPr lang="es-ES_tradnl" sz="1600"/>
              <a:t> (almacena información), </a:t>
            </a:r>
          </a:p>
          <a:p>
            <a:pPr algn="l" eaLnBrk="0" hangingPunct="0"/>
            <a:r>
              <a:rPr lang="es-ES_tradnl" sz="1600">
                <a:solidFill>
                  <a:srgbClr val="FF3300"/>
                </a:solidFill>
              </a:rPr>
              <a:t>DELETE</a:t>
            </a:r>
            <a:r>
              <a:rPr lang="es-ES_tradnl" sz="1600"/>
              <a:t> (borra el recurso indicado)</a:t>
            </a:r>
            <a:endParaRPr lang="es-ES"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457200" y="533400"/>
            <a:ext cx="8686800" cy="723900"/>
          </a:xfrm>
          <a:noFill/>
          <a:ln/>
        </p:spPr>
        <p:txBody>
          <a:bodyPr lIns="92075" tIns="46038" rIns="92075" bIns="46038" anchor="ctr"/>
          <a:lstStyle/>
          <a:p>
            <a:pPr defTabSz="957263"/>
            <a:r>
              <a:rPr lang="es-ES_tradnl"/>
              <a:t>PARTE III. Sistema “Ideal” SOA</a:t>
            </a:r>
          </a:p>
        </p:txBody>
      </p:sp>
      <p:sp>
        <p:nvSpPr>
          <p:cNvPr id="340995" name="Line 3"/>
          <p:cNvSpPr>
            <a:spLocks noChangeShapeType="1"/>
          </p:cNvSpPr>
          <p:nvPr/>
        </p:nvSpPr>
        <p:spPr bwMode="auto">
          <a:xfrm>
            <a:off x="2132013" y="5634038"/>
            <a:ext cx="0" cy="449262"/>
          </a:xfrm>
          <a:prstGeom prst="line">
            <a:avLst/>
          </a:prstGeom>
          <a:noFill/>
          <a:ln w="12700">
            <a:solidFill>
              <a:schemeClr val="bg1"/>
            </a:solidFill>
            <a:round/>
            <a:headEnd type="none" w="sm" len="sm"/>
            <a:tailEnd type="none" w="sm" len="sm"/>
          </a:ln>
          <a:effectLst/>
        </p:spPr>
        <p:txBody>
          <a:bodyPr wrap="none" anchor="ctr"/>
          <a:lstStyle/>
          <a:p>
            <a:endParaRPr lang="es-ES_tradnl"/>
          </a:p>
        </p:txBody>
      </p:sp>
      <p:sp>
        <p:nvSpPr>
          <p:cNvPr id="340996" name="Line 4"/>
          <p:cNvSpPr>
            <a:spLocks noChangeShapeType="1"/>
          </p:cNvSpPr>
          <p:nvPr/>
        </p:nvSpPr>
        <p:spPr bwMode="auto">
          <a:xfrm>
            <a:off x="3038475" y="5605463"/>
            <a:ext cx="0" cy="477837"/>
          </a:xfrm>
          <a:prstGeom prst="line">
            <a:avLst/>
          </a:prstGeom>
          <a:noFill/>
          <a:ln w="12700">
            <a:solidFill>
              <a:schemeClr val="bg1"/>
            </a:solidFill>
            <a:round/>
            <a:headEnd type="none" w="sm" len="sm"/>
            <a:tailEnd type="none" w="sm" len="sm"/>
          </a:ln>
          <a:effectLst/>
        </p:spPr>
        <p:txBody>
          <a:bodyPr wrap="none" anchor="ctr"/>
          <a:lstStyle/>
          <a:p>
            <a:endParaRPr lang="es-ES_tradnl"/>
          </a:p>
        </p:txBody>
      </p:sp>
      <p:sp>
        <p:nvSpPr>
          <p:cNvPr id="340997" name="Line 5"/>
          <p:cNvSpPr>
            <a:spLocks noChangeShapeType="1"/>
          </p:cNvSpPr>
          <p:nvPr/>
        </p:nvSpPr>
        <p:spPr bwMode="auto">
          <a:xfrm>
            <a:off x="3400425" y="4987925"/>
            <a:ext cx="1949450" cy="1588"/>
          </a:xfrm>
          <a:prstGeom prst="line">
            <a:avLst/>
          </a:prstGeom>
          <a:noFill/>
          <a:ln w="12700">
            <a:solidFill>
              <a:schemeClr val="bg1"/>
            </a:solidFill>
            <a:round/>
            <a:headEnd type="none" w="sm" len="sm"/>
            <a:tailEnd type="none" w="sm" len="sm"/>
          </a:ln>
          <a:effectLst/>
        </p:spPr>
        <p:txBody>
          <a:bodyPr wrap="none" anchor="ctr"/>
          <a:lstStyle/>
          <a:p>
            <a:endParaRPr lang="es-ES_tradnl"/>
          </a:p>
        </p:txBody>
      </p:sp>
      <p:sp>
        <p:nvSpPr>
          <p:cNvPr id="340998" name="Line 6"/>
          <p:cNvSpPr>
            <a:spLocks noChangeShapeType="1"/>
          </p:cNvSpPr>
          <p:nvPr/>
        </p:nvSpPr>
        <p:spPr bwMode="auto">
          <a:xfrm>
            <a:off x="3400425" y="5494338"/>
            <a:ext cx="1949450" cy="0"/>
          </a:xfrm>
          <a:prstGeom prst="line">
            <a:avLst/>
          </a:prstGeom>
          <a:noFill/>
          <a:ln w="12700">
            <a:solidFill>
              <a:schemeClr val="bg1"/>
            </a:solidFill>
            <a:round/>
            <a:headEnd type="none" w="sm" len="sm"/>
            <a:tailEnd type="none" w="sm" len="sm"/>
          </a:ln>
          <a:effectLst/>
        </p:spPr>
        <p:txBody>
          <a:bodyPr wrap="none" anchor="ctr"/>
          <a:lstStyle/>
          <a:p>
            <a:endParaRPr lang="es-ES_tradnl"/>
          </a:p>
        </p:txBody>
      </p:sp>
      <p:sp>
        <p:nvSpPr>
          <p:cNvPr id="340999" name="Line 7"/>
          <p:cNvSpPr>
            <a:spLocks noChangeShapeType="1"/>
          </p:cNvSpPr>
          <p:nvPr/>
        </p:nvSpPr>
        <p:spPr bwMode="auto">
          <a:xfrm>
            <a:off x="4352925" y="4987925"/>
            <a:ext cx="0" cy="1095375"/>
          </a:xfrm>
          <a:prstGeom prst="line">
            <a:avLst/>
          </a:prstGeom>
          <a:noFill/>
          <a:ln w="12700">
            <a:solidFill>
              <a:schemeClr val="bg1"/>
            </a:solidFill>
            <a:round/>
            <a:headEnd type="none" w="sm" len="sm"/>
            <a:tailEnd type="none" w="sm" len="sm"/>
          </a:ln>
          <a:effectLst/>
        </p:spPr>
        <p:txBody>
          <a:bodyPr wrap="none" anchor="ctr"/>
          <a:lstStyle/>
          <a:p>
            <a:endParaRPr lang="es-ES_tradnl"/>
          </a:p>
        </p:txBody>
      </p:sp>
      <p:grpSp>
        <p:nvGrpSpPr>
          <p:cNvPr id="341000" name="Group 8"/>
          <p:cNvGrpSpPr>
            <a:grpSpLocks/>
          </p:cNvGrpSpPr>
          <p:nvPr/>
        </p:nvGrpSpPr>
        <p:grpSpPr bwMode="auto">
          <a:xfrm>
            <a:off x="1231900" y="4572000"/>
            <a:ext cx="4110038" cy="1506538"/>
            <a:chOff x="776" y="2880"/>
            <a:chExt cx="2589" cy="949"/>
          </a:xfrm>
        </p:grpSpPr>
        <p:sp>
          <p:nvSpPr>
            <p:cNvPr id="341001" name="Rectangle 9"/>
            <p:cNvSpPr>
              <a:spLocks noChangeArrowheads="1"/>
            </p:cNvSpPr>
            <p:nvPr/>
          </p:nvSpPr>
          <p:spPr bwMode="auto">
            <a:xfrm>
              <a:off x="776" y="2880"/>
              <a:ext cx="2589" cy="949"/>
            </a:xfrm>
            <a:prstGeom prst="rect">
              <a:avLst/>
            </a:prstGeom>
            <a:solidFill>
              <a:srgbClr val="FF9900"/>
            </a:solidFill>
            <a:ln w="25400">
              <a:solidFill>
                <a:schemeClr val="bg1"/>
              </a:solidFill>
              <a:miter lim="800000"/>
              <a:headEnd/>
              <a:tailEnd/>
            </a:ln>
            <a:effectLst/>
          </p:spPr>
          <p:txBody>
            <a:bodyPr wrap="none" anchor="ctr"/>
            <a:lstStyle/>
            <a:p>
              <a:endParaRPr lang="es-ES_tradnl"/>
            </a:p>
          </p:txBody>
        </p:sp>
        <p:sp>
          <p:nvSpPr>
            <p:cNvPr id="341002" name="Rectangle 10"/>
            <p:cNvSpPr>
              <a:spLocks noChangeArrowheads="1"/>
            </p:cNvSpPr>
            <p:nvPr/>
          </p:nvSpPr>
          <p:spPr bwMode="auto">
            <a:xfrm>
              <a:off x="912" y="3637"/>
              <a:ext cx="2106" cy="154"/>
            </a:xfrm>
            <a:prstGeom prst="rect">
              <a:avLst/>
            </a:prstGeom>
            <a:solidFill>
              <a:schemeClr val="bg1"/>
            </a:solidFill>
            <a:ln w="9525">
              <a:noFill/>
              <a:miter lim="800000"/>
              <a:headEnd/>
              <a:tailEnd/>
            </a:ln>
            <a:effectLst/>
          </p:spPr>
          <p:txBody>
            <a:bodyPr wrap="none" lIns="92075" tIns="46038" rIns="92075" bIns="46038">
              <a:spAutoFit/>
            </a:bodyPr>
            <a:lstStyle/>
            <a:p>
              <a:pPr algn="l" defTabSz="762000" eaLnBrk="0" hangingPunct="0"/>
              <a:r>
                <a:rPr lang="es-ES_tradnl" sz="1000" b="1"/>
                <a:t>INFRAESTRUCTURA COMÚN Middleware Tradicional</a:t>
              </a:r>
            </a:p>
          </p:txBody>
        </p:sp>
      </p:grpSp>
      <p:graphicFrame>
        <p:nvGraphicFramePr>
          <p:cNvPr id="341003" name="Object 11"/>
          <p:cNvGraphicFramePr>
            <a:graphicFrameLocks/>
          </p:cNvGraphicFramePr>
          <p:nvPr/>
        </p:nvGraphicFramePr>
        <p:xfrm>
          <a:off x="1219200" y="4572000"/>
          <a:ext cx="2289175" cy="1130300"/>
        </p:xfrm>
        <a:graphic>
          <a:graphicData uri="http://schemas.openxmlformats.org/presentationml/2006/ole">
            <p:oleObj spid="_x0000_s341003" name="Clip" r:id="rId4" imgW="3659040" imgH="2922480" progId="MS_ClipArt_Gallery.2">
              <p:embed/>
            </p:oleObj>
          </a:graphicData>
        </a:graphic>
      </p:graphicFrame>
      <p:sp>
        <p:nvSpPr>
          <p:cNvPr id="341004" name="Rectangle 12"/>
          <p:cNvSpPr>
            <a:spLocks noChangeArrowheads="1"/>
          </p:cNvSpPr>
          <p:nvPr/>
        </p:nvSpPr>
        <p:spPr bwMode="auto">
          <a:xfrm>
            <a:off x="2047875" y="4926013"/>
            <a:ext cx="630238" cy="396875"/>
          </a:xfrm>
          <a:prstGeom prst="rect">
            <a:avLst/>
          </a:prstGeom>
          <a:noFill/>
          <a:ln w="9525">
            <a:noFill/>
            <a:miter lim="800000"/>
            <a:headEnd/>
            <a:tailEnd/>
          </a:ln>
          <a:effectLst/>
        </p:spPr>
        <p:txBody>
          <a:bodyPr wrap="none" lIns="92075" tIns="46038" rIns="92075" bIns="46038">
            <a:spAutoFit/>
          </a:bodyPr>
          <a:lstStyle/>
          <a:p>
            <a:pPr defTabSz="762000" eaLnBrk="0" hangingPunct="0"/>
            <a:r>
              <a:rPr lang="es-ES_tradnl" sz="1000"/>
              <a:t>gestión</a:t>
            </a:r>
          </a:p>
          <a:p>
            <a:pPr defTabSz="762000" eaLnBrk="0" hangingPunct="0"/>
            <a:r>
              <a:rPr lang="es-ES_tradnl" sz="1000"/>
              <a:t>procesos</a:t>
            </a:r>
          </a:p>
        </p:txBody>
      </p:sp>
      <p:sp>
        <p:nvSpPr>
          <p:cNvPr id="341005" name="Rectangle 13"/>
          <p:cNvSpPr>
            <a:spLocks noChangeArrowheads="1"/>
          </p:cNvSpPr>
          <p:nvPr/>
        </p:nvSpPr>
        <p:spPr bwMode="auto">
          <a:xfrm>
            <a:off x="2733675" y="5270500"/>
            <a:ext cx="550863" cy="396875"/>
          </a:xfrm>
          <a:prstGeom prst="rect">
            <a:avLst/>
          </a:prstGeom>
          <a:noFill/>
          <a:ln w="9525">
            <a:noFill/>
            <a:miter lim="800000"/>
            <a:headEnd/>
            <a:tailEnd/>
          </a:ln>
          <a:effectLst/>
        </p:spPr>
        <p:txBody>
          <a:bodyPr wrap="none" lIns="92075" tIns="46038" rIns="92075" bIns="46038">
            <a:spAutoFit/>
          </a:bodyPr>
          <a:lstStyle/>
          <a:p>
            <a:pPr defTabSz="762000" eaLnBrk="0" hangingPunct="0"/>
            <a:r>
              <a:rPr lang="es-ES_tradnl" sz="1000">
                <a:solidFill>
                  <a:srgbClr val="FFFFFF"/>
                </a:solidFill>
              </a:rPr>
              <a:t>gestión</a:t>
            </a:r>
          </a:p>
          <a:p>
            <a:pPr defTabSz="762000" eaLnBrk="0" hangingPunct="0"/>
            <a:r>
              <a:rPr lang="es-ES_tradnl" sz="1000">
                <a:solidFill>
                  <a:srgbClr val="FFFFFF"/>
                </a:solidFill>
              </a:rPr>
              <a:t>datos</a:t>
            </a:r>
          </a:p>
        </p:txBody>
      </p:sp>
      <p:sp>
        <p:nvSpPr>
          <p:cNvPr id="341006" name="Rectangle 14"/>
          <p:cNvSpPr>
            <a:spLocks noChangeArrowheads="1"/>
          </p:cNvSpPr>
          <p:nvPr/>
        </p:nvSpPr>
        <p:spPr bwMode="auto">
          <a:xfrm>
            <a:off x="1370013" y="5297488"/>
            <a:ext cx="650875" cy="396875"/>
          </a:xfrm>
          <a:prstGeom prst="rect">
            <a:avLst/>
          </a:prstGeom>
          <a:noFill/>
          <a:ln w="9525">
            <a:noFill/>
            <a:miter lim="800000"/>
            <a:headEnd/>
            <a:tailEnd/>
          </a:ln>
          <a:effectLst/>
        </p:spPr>
        <p:txBody>
          <a:bodyPr wrap="none" lIns="92075" tIns="46038" rIns="92075" bIns="46038">
            <a:spAutoFit/>
          </a:bodyPr>
          <a:lstStyle/>
          <a:p>
            <a:pPr defTabSz="762000" eaLnBrk="0" hangingPunct="0"/>
            <a:r>
              <a:rPr lang="es-ES_tradnl" sz="1000">
                <a:solidFill>
                  <a:schemeClr val="bg1"/>
                </a:solidFill>
              </a:rPr>
              <a:t>gestión</a:t>
            </a:r>
          </a:p>
          <a:p>
            <a:pPr defTabSz="762000" eaLnBrk="0" hangingPunct="0"/>
            <a:r>
              <a:rPr lang="es-ES_tradnl" sz="1000">
                <a:solidFill>
                  <a:schemeClr val="bg1"/>
                </a:solidFill>
              </a:rPr>
              <a:t>mensajes</a:t>
            </a:r>
          </a:p>
        </p:txBody>
      </p:sp>
      <p:sp>
        <p:nvSpPr>
          <p:cNvPr id="341007" name="Rectangle 15"/>
          <p:cNvSpPr>
            <a:spLocks noChangeArrowheads="1"/>
          </p:cNvSpPr>
          <p:nvPr/>
        </p:nvSpPr>
        <p:spPr bwMode="auto">
          <a:xfrm>
            <a:off x="2733675" y="4622800"/>
            <a:ext cx="550863" cy="396875"/>
          </a:xfrm>
          <a:prstGeom prst="rect">
            <a:avLst/>
          </a:prstGeom>
          <a:noFill/>
          <a:ln w="9525">
            <a:noFill/>
            <a:miter lim="800000"/>
            <a:headEnd/>
            <a:tailEnd/>
          </a:ln>
          <a:effectLst/>
        </p:spPr>
        <p:txBody>
          <a:bodyPr wrap="none" lIns="92075" tIns="46038" rIns="92075" bIns="46038">
            <a:spAutoFit/>
          </a:bodyPr>
          <a:lstStyle/>
          <a:p>
            <a:pPr defTabSz="762000" eaLnBrk="0" hangingPunct="0"/>
            <a:r>
              <a:rPr lang="es-ES_tradnl" sz="1000">
                <a:solidFill>
                  <a:schemeClr val="bg1"/>
                </a:solidFill>
              </a:rPr>
              <a:t>gestión</a:t>
            </a:r>
          </a:p>
          <a:p>
            <a:pPr defTabSz="762000" eaLnBrk="0" hangingPunct="0"/>
            <a:r>
              <a:rPr lang="es-ES_tradnl" sz="1000">
                <a:solidFill>
                  <a:schemeClr val="bg1"/>
                </a:solidFill>
              </a:rPr>
              <a:t>objetos</a:t>
            </a:r>
          </a:p>
        </p:txBody>
      </p:sp>
      <p:sp>
        <p:nvSpPr>
          <p:cNvPr id="341008" name="Rectangle 16"/>
          <p:cNvSpPr>
            <a:spLocks noChangeArrowheads="1"/>
          </p:cNvSpPr>
          <p:nvPr/>
        </p:nvSpPr>
        <p:spPr bwMode="auto">
          <a:xfrm>
            <a:off x="1309688" y="4622800"/>
            <a:ext cx="871537" cy="396875"/>
          </a:xfrm>
          <a:prstGeom prst="rect">
            <a:avLst/>
          </a:prstGeom>
          <a:noFill/>
          <a:ln w="9525">
            <a:noFill/>
            <a:miter lim="800000"/>
            <a:headEnd/>
            <a:tailEnd/>
          </a:ln>
          <a:effectLst/>
        </p:spPr>
        <p:txBody>
          <a:bodyPr wrap="none" lIns="92075" tIns="46038" rIns="92075" bIns="46038">
            <a:spAutoFit/>
          </a:bodyPr>
          <a:lstStyle/>
          <a:p>
            <a:pPr defTabSz="762000" eaLnBrk="0" hangingPunct="0"/>
            <a:r>
              <a:rPr lang="es-ES_tradnl" sz="1000">
                <a:solidFill>
                  <a:schemeClr val="bg1"/>
                </a:solidFill>
              </a:rPr>
              <a:t>gestión</a:t>
            </a:r>
          </a:p>
          <a:p>
            <a:pPr defTabSz="762000" eaLnBrk="0" hangingPunct="0"/>
            <a:r>
              <a:rPr lang="es-ES_tradnl" sz="1000">
                <a:solidFill>
                  <a:schemeClr val="bg1"/>
                </a:solidFill>
              </a:rPr>
              <a:t>transacciones</a:t>
            </a:r>
          </a:p>
        </p:txBody>
      </p:sp>
      <p:grpSp>
        <p:nvGrpSpPr>
          <p:cNvPr id="341009" name="Group 17"/>
          <p:cNvGrpSpPr>
            <a:grpSpLocks/>
          </p:cNvGrpSpPr>
          <p:nvPr/>
        </p:nvGrpSpPr>
        <p:grpSpPr bwMode="auto">
          <a:xfrm>
            <a:off x="1295400" y="2362200"/>
            <a:ext cx="3200400" cy="1676400"/>
            <a:chOff x="576" y="2304"/>
            <a:chExt cx="2160" cy="816"/>
          </a:xfrm>
        </p:grpSpPr>
        <p:sp>
          <p:nvSpPr>
            <p:cNvPr id="341010" name="Rectangle 18"/>
            <p:cNvSpPr>
              <a:spLocks noChangeArrowheads="1"/>
            </p:cNvSpPr>
            <p:nvPr/>
          </p:nvSpPr>
          <p:spPr bwMode="auto">
            <a:xfrm>
              <a:off x="576" y="2304"/>
              <a:ext cx="2160" cy="816"/>
            </a:xfrm>
            <a:prstGeom prst="rect">
              <a:avLst/>
            </a:prstGeom>
            <a:solidFill>
              <a:srgbClr val="DDDDDD"/>
            </a:solidFill>
            <a:ln w="9525">
              <a:solidFill>
                <a:schemeClr val="tx1"/>
              </a:solidFill>
              <a:miter lim="800000"/>
              <a:headEnd/>
              <a:tailEnd/>
            </a:ln>
            <a:effectLst/>
          </p:spPr>
          <p:txBody>
            <a:bodyPr wrap="none" anchor="ctr"/>
            <a:lstStyle/>
            <a:p>
              <a:endParaRPr lang="es-ES_tradnl"/>
            </a:p>
          </p:txBody>
        </p:sp>
        <p:sp>
          <p:nvSpPr>
            <p:cNvPr id="341011" name="Rectangle 19"/>
            <p:cNvSpPr>
              <a:spLocks noChangeArrowheads="1"/>
            </p:cNvSpPr>
            <p:nvPr/>
          </p:nvSpPr>
          <p:spPr bwMode="auto">
            <a:xfrm>
              <a:off x="576" y="2304"/>
              <a:ext cx="1275" cy="134"/>
            </a:xfrm>
            <a:prstGeom prst="rect">
              <a:avLst/>
            </a:prstGeom>
            <a:noFill/>
            <a:ln w="9525">
              <a:noFill/>
              <a:miter lim="800000"/>
              <a:headEnd/>
              <a:tailEnd/>
            </a:ln>
            <a:effectLst/>
          </p:spPr>
          <p:txBody>
            <a:bodyPr wrap="none">
              <a:spAutoFit/>
            </a:bodyPr>
            <a:lstStyle/>
            <a:p>
              <a:pPr algn="l"/>
              <a:r>
                <a:rPr lang="en-US" sz="1200" b="1"/>
                <a:t>Web Services Middleware</a:t>
              </a:r>
            </a:p>
          </p:txBody>
        </p:sp>
      </p:grpSp>
      <p:sp>
        <p:nvSpPr>
          <p:cNvPr id="341012" name="Rectangle 20"/>
          <p:cNvSpPr>
            <a:spLocks noChangeArrowheads="1"/>
          </p:cNvSpPr>
          <p:nvPr/>
        </p:nvSpPr>
        <p:spPr bwMode="auto">
          <a:xfrm>
            <a:off x="1447800" y="3324225"/>
            <a:ext cx="2057400" cy="228600"/>
          </a:xfrm>
          <a:prstGeom prst="rect">
            <a:avLst/>
          </a:prstGeom>
          <a:solidFill>
            <a:schemeClr val="bg1"/>
          </a:solidFill>
          <a:ln w="25400">
            <a:solidFill>
              <a:schemeClr val="tx1"/>
            </a:solidFill>
            <a:miter lim="800000"/>
            <a:headEnd/>
            <a:tailEnd/>
          </a:ln>
          <a:effectLst/>
        </p:spPr>
        <p:txBody>
          <a:bodyPr wrap="none" tIns="10800"/>
          <a:lstStyle/>
          <a:p>
            <a:r>
              <a:rPr lang="en-US" sz="1200" b="1"/>
              <a:t>Ejecutor Procesos</a:t>
            </a:r>
          </a:p>
        </p:txBody>
      </p:sp>
      <p:sp>
        <p:nvSpPr>
          <p:cNvPr id="341013" name="Rectangle 21"/>
          <p:cNvSpPr>
            <a:spLocks noChangeArrowheads="1"/>
          </p:cNvSpPr>
          <p:nvPr/>
        </p:nvSpPr>
        <p:spPr bwMode="auto">
          <a:xfrm>
            <a:off x="1447800" y="3629025"/>
            <a:ext cx="2057400" cy="228600"/>
          </a:xfrm>
          <a:prstGeom prst="rect">
            <a:avLst/>
          </a:prstGeom>
          <a:solidFill>
            <a:schemeClr val="bg1"/>
          </a:solidFill>
          <a:ln w="25400">
            <a:solidFill>
              <a:schemeClr val="tx1"/>
            </a:solidFill>
            <a:miter lim="800000"/>
            <a:headEnd/>
            <a:tailEnd/>
          </a:ln>
          <a:effectLst/>
        </p:spPr>
        <p:txBody>
          <a:bodyPr wrap="none" tIns="10800"/>
          <a:lstStyle/>
          <a:p>
            <a:r>
              <a:rPr lang="en-US" sz="1200" b="1"/>
              <a:t>Ejecutor Protocolos</a:t>
            </a:r>
          </a:p>
        </p:txBody>
      </p:sp>
      <p:grpSp>
        <p:nvGrpSpPr>
          <p:cNvPr id="341014" name="Group 22"/>
          <p:cNvGrpSpPr>
            <a:grpSpLocks/>
          </p:cNvGrpSpPr>
          <p:nvPr/>
        </p:nvGrpSpPr>
        <p:grpSpPr bwMode="auto">
          <a:xfrm>
            <a:off x="1460500" y="2590800"/>
            <a:ext cx="749300" cy="609600"/>
            <a:chOff x="816" y="1632"/>
            <a:chExt cx="432" cy="384"/>
          </a:xfrm>
        </p:grpSpPr>
        <p:sp>
          <p:nvSpPr>
            <p:cNvPr id="341015" name="AutoShape 23"/>
            <p:cNvSpPr>
              <a:spLocks noChangeArrowheads="1"/>
            </p:cNvSpPr>
            <p:nvPr/>
          </p:nvSpPr>
          <p:spPr bwMode="auto">
            <a:xfrm>
              <a:off x="816" y="1632"/>
              <a:ext cx="432" cy="384"/>
            </a:xfrm>
            <a:prstGeom prst="wave">
              <a:avLst>
                <a:gd name="adj1" fmla="val 5991"/>
                <a:gd name="adj2" fmla="val 0"/>
              </a:avLst>
            </a:prstGeom>
            <a:solidFill>
              <a:schemeClr val="bg1"/>
            </a:solidFill>
            <a:ln w="9525">
              <a:solidFill>
                <a:schemeClr val="tx1"/>
              </a:solidFill>
              <a:round/>
              <a:headEnd/>
              <a:tailEnd/>
            </a:ln>
            <a:effectLst/>
          </p:spPr>
          <p:txBody>
            <a:bodyPr wrap="none" anchor="ctr"/>
            <a:lstStyle/>
            <a:p>
              <a:endParaRPr lang="es-ES_tradnl"/>
            </a:p>
          </p:txBody>
        </p:sp>
        <p:sp>
          <p:nvSpPr>
            <p:cNvPr id="341016" name="Rectangle 24"/>
            <p:cNvSpPr>
              <a:spLocks noChangeArrowheads="1"/>
            </p:cNvSpPr>
            <p:nvPr/>
          </p:nvSpPr>
          <p:spPr bwMode="auto">
            <a:xfrm>
              <a:off x="830" y="1680"/>
              <a:ext cx="390" cy="288"/>
            </a:xfrm>
            <a:prstGeom prst="rect">
              <a:avLst/>
            </a:prstGeom>
            <a:solidFill>
              <a:schemeClr val="bg1"/>
            </a:solidFill>
            <a:ln w="9525">
              <a:noFill/>
              <a:miter lim="800000"/>
              <a:headEnd/>
              <a:tailEnd/>
            </a:ln>
            <a:effectLst/>
          </p:spPr>
          <p:txBody>
            <a:bodyPr wrap="none">
              <a:spAutoFit/>
            </a:bodyPr>
            <a:lstStyle/>
            <a:p>
              <a:r>
                <a:rPr lang="en-US" sz="1200" b="1"/>
                <a:t>Process</a:t>
              </a:r>
            </a:p>
            <a:p>
              <a:r>
                <a:rPr lang="en-US" sz="1200" b="1"/>
                <a:t>logic</a:t>
              </a:r>
            </a:p>
          </p:txBody>
        </p:sp>
      </p:grpSp>
      <p:grpSp>
        <p:nvGrpSpPr>
          <p:cNvPr id="341017" name="Group 25"/>
          <p:cNvGrpSpPr>
            <a:grpSpLocks/>
          </p:cNvGrpSpPr>
          <p:nvPr/>
        </p:nvGrpSpPr>
        <p:grpSpPr bwMode="auto">
          <a:xfrm>
            <a:off x="2298700" y="2590800"/>
            <a:ext cx="749300" cy="609600"/>
            <a:chOff x="816" y="1632"/>
            <a:chExt cx="432" cy="384"/>
          </a:xfrm>
        </p:grpSpPr>
        <p:sp>
          <p:nvSpPr>
            <p:cNvPr id="341018" name="AutoShape 26"/>
            <p:cNvSpPr>
              <a:spLocks noChangeArrowheads="1"/>
            </p:cNvSpPr>
            <p:nvPr/>
          </p:nvSpPr>
          <p:spPr bwMode="auto">
            <a:xfrm>
              <a:off x="816" y="1632"/>
              <a:ext cx="432" cy="384"/>
            </a:xfrm>
            <a:prstGeom prst="wave">
              <a:avLst>
                <a:gd name="adj1" fmla="val 5991"/>
                <a:gd name="adj2" fmla="val 0"/>
              </a:avLst>
            </a:prstGeom>
            <a:solidFill>
              <a:schemeClr val="bg1"/>
            </a:solidFill>
            <a:ln w="9525">
              <a:solidFill>
                <a:schemeClr val="tx1"/>
              </a:solidFill>
              <a:round/>
              <a:headEnd/>
              <a:tailEnd/>
            </a:ln>
            <a:effectLst/>
          </p:spPr>
          <p:txBody>
            <a:bodyPr wrap="none" anchor="ctr"/>
            <a:lstStyle/>
            <a:p>
              <a:endParaRPr lang="es-ES_tradnl"/>
            </a:p>
          </p:txBody>
        </p:sp>
        <p:sp>
          <p:nvSpPr>
            <p:cNvPr id="341019" name="Rectangle 27"/>
            <p:cNvSpPr>
              <a:spLocks noChangeArrowheads="1"/>
            </p:cNvSpPr>
            <p:nvPr/>
          </p:nvSpPr>
          <p:spPr bwMode="auto">
            <a:xfrm>
              <a:off x="829" y="1680"/>
              <a:ext cx="390" cy="288"/>
            </a:xfrm>
            <a:prstGeom prst="rect">
              <a:avLst/>
            </a:prstGeom>
            <a:solidFill>
              <a:schemeClr val="bg1"/>
            </a:solidFill>
            <a:ln w="9525">
              <a:noFill/>
              <a:miter lim="800000"/>
              <a:headEnd/>
              <a:tailEnd/>
            </a:ln>
            <a:effectLst/>
          </p:spPr>
          <p:txBody>
            <a:bodyPr wrap="none">
              <a:spAutoFit/>
            </a:bodyPr>
            <a:lstStyle/>
            <a:p>
              <a:r>
                <a:rPr lang="en-US" sz="1200" b="1"/>
                <a:t>Process</a:t>
              </a:r>
            </a:p>
            <a:p>
              <a:r>
                <a:rPr lang="en-US" sz="1200" b="1"/>
                <a:t>logic</a:t>
              </a:r>
            </a:p>
          </p:txBody>
        </p:sp>
      </p:grpSp>
      <p:grpSp>
        <p:nvGrpSpPr>
          <p:cNvPr id="341020" name="Group 28"/>
          <p:cNvGrpSpPr>
            <a:grpSpLocks/>
          </p:cNvGrpSpPr>
          <p:nvPr/>
        </p:nvGrpSpPr>
        <p:grpSpPr bwMode="auto">
          <a:xfrm>
            <a:off x="3289300" y="2590800"/>
            <a:ext cx="749300" cy="609600"/>
            <a:chOff x="816" y="1632"/>
            <a:chExt cx="432" cy="384"/>
          </a:xfrm>
        </p:grpSpPr>
        <p:sp>
          <p:nvSpPr>
            <p:cNvPr id="341021" name="AutoShape 29"/>
            <p:cNvSpPr>
              <a:spLocks noChangeArrowheads="1"/>
            </p:cNvSpPr>
            <p:nvPr/>
          </p:nvSpPr>
          <p:spPr bwMode="auto">
            <a:xfrm>
              <a:off x="816" y="1632"/>
              <a:ext cx="432" cy="384"/>
            </a:xfrm>
            <a:prstGeom prst="wave">
              <a:avLst>
                <a:gd name="adj1" fmla="val 5991"/>
                <a:gd name="adj2" fmla="val 0"/>
              </a:avLst>
            </a:prstGeom>
            <a:solidFill>
              <a:schemeClr val="bg1"/>
            </a:solidFill>
            <a:ln w="9525">
              <a:solidFill>
                <a:schemeClr val="tx1"/>
              </a:solidFill>
              <a:round/>
              <a:headEnd/>
              <a:tailEnd/>
            </a:ln>
            <a:effectLst/>
          </p:spPr>
          <p:txBody>
            <a:bodyPr wrap="none" anchor="ctr"/>
            <a:lstStyle/>
            <a:p>
              <a:endParaRPr lang="es-ES_tradnl"/>
            </a:p>
          </p:txBody>
        </p:sp>
        <p:sp>
          <p:nvSpPr>
            <p:cNvPr id="341022" name="Rectangle 30"/>
            <p:cNvSpPr>
              <a:spLocks noChangeArrowheads="1"/>
            </p:cNvSpPr>
            <p:nvPr/>
          </p:nvSpPr>
          <p:spPr bwMode="auto">
            <a:xfrm>
              <a:off x="829" y="1680"/>
              <a:ext cx="390" cy="288"/>
            </a:xfrm>
            <a:prstGeom prst="rect">
              <a:avLst/>
            </a:prstGeom>
            <a:solidFill>
              <a:schemeClr val="bg1"/>
            </a:solidFill>
            <a:ln w="9525">
              <a:noFill/>
              <a:miter lim="800000"/>
              <a:headEnd/>
              <a:tailEnd/>
            </a:ln>
            <a:effectLst/>
          </p:spPr>
          <p:txBody>
            <a:bodyPr wrap="none">
              <a:spAutoFit/>
            </a:bodyPr>
            <a:lstStyle/>
            <a:p>
              <a:r>
                <a:rPr lang="en-US" sz="1200" b="1"/>
                <a:t>Process</a:t>
              </a:r>
            </a:p>
            <a:p>
              <a:r>
                <a:rPr lang="en-US" sz="1200" b="1"/>
                <a:t>logic</a:t>
              </a:r>
            </a:p>
          </p:txBody>
        </p:sp>
      </p:grpSp>
      <p:sp>
        <p:nvSpPr>
          <p:cNvPr id="341023" name="Text Box 31"/>
          <p:cNvSpPr txBox="1">
            <a:spLocks noChangeArrowheads="1"/>
          </p:cNvSpPr>
          <p:nvPr/>
        </p:nvSpPr>
        <p:spPr bwMode="auto">
          <a:xfrm>
            <a:off x="2971800" y="2667000"/>
            <a:ext cx="412750" cy="457200"/>
          </a:xfrm>
          <a:prstGeom prst="rect">
            <a:avLst/>
          </a:prstGeom>
          <a:noFill/>
          <a:ln w="9525">
            <a:noFill/>
            <a:miter lim="800000"/>
            <a:headEnd/>
            <a:tailEnd/>
          </a:ln>
          <a:effectLst/>
        </p:spPr>
        <p:txBody>
          <a:bodyPr>
            <a:spAutoFit/>
          </a:bodyPr>
          <a:lstStyle/>
          <a:p>
            <a:pPr algn="l"/>
            <a:r>
              <a:rPr lang="en-US"/>
              <a:t>...</a:t>
            </a:r>
          </a:p>
        </p:txBody>
      </p:sp>
      <p:sp>
        <p:nvSpPr>
          <p:cNvPr id="341024" name="Line 32"/>
          <p:cNvSpPr>
            <a:spLocks noChangeShapeType="1"/>
          </p:cNvSpPr>
          <p:nvPr/>
        </p:nvSpPr>
        <p:spPr bwMode="auto">
          <a:xfrm>
            <a:off x="4419600" y="3657600"/>
            <a:ext cx="1295400" cy="0"/>
          </a:xfrm>
          <a:prstGeom prst="line">
            <a:avLst/>
          </a:prstGeom>
          <a:noFill/>
          <a:ln w="9525">
            <a:solidFill>
              <a:schemeClr val="tx1"/>
            </a:solidFill>
            <a:round/>
            <a:headEnd type="triangle" w="med" len="med"/>
            <a:tailEnd type="triangle" w="med" len="med"/>
          </a:ln>
          <a:effectLst/>
        </p:spPr>
        <p:txBody>
          <a:bodyPr/>
          <a:lstStyle/>
          <a:p>
            <a:endParaRPr lang="es-ES_tradnl"/>
          </a:p>
        </p:txBody>
      </p:sp>
      <p:grpSp>
        <p:nvGrpSpPr>
          <p:cNvPr id="341025" name="Group 33"/>
          <p:cNvGrpSpPr>
            <a:grpSpLocks/>
          </p:cNvGrpSpPr>
          <p:nvPr/>
        </p:nvGrpSpPr>
        <p:grpSpPr bwMode="auto">
          <a:xfrm>
            <a:off x="5715000" y="2133600"/>
            <a:ext cx="1143000" cy="1981200"/>
            <a:chOff x="2400" y="1824"/>
            <a:chExt cx="720" cy="1248"/>
          </a:xfrm>
        </p:grpSpPr>
        <p:sp>
          <p:nvSpPr>
            <p:cNvPr id="341026" name="Rectangle 34"/>
            <p:cNvSpPr>
              <a:spLocks noChangeArrowheads="1"/>
            </p:cNvSpPr>
            <p:nvPr/>
          </p:nvSpPr>
          <p:spPr bwMode="auto">
            <a:xfrm>
              <a:off x="2400" y="1824"/>
              <a:ext cx="720" cy="1248"/>
            </a:xfrm>
            <a:prstGeom prst="rect">
              <a:avLst/>
            </a:prstGeom>
            <a:solidFill>
              <a:srgbClr val="DDDDDD"/>
            </a:solidFill>
            <a:ln w="9525">
              <a:solidFill>
                <a:schemeClr val="tx1"/>
              </a:solidFill>
              <a:miter lim="800000"/>
              <a:headEnd/>
              <a:tailEnd/>
            </a:ln>
            <a:effectLst/>
          </p:spPr>
          <p:txBody>
            <a:bodyPr wrap="none" anchor="ctr"/>
            <a:lstStyle/>
            <a:p>
              <a:endParaRPr lang="es-ES_tradnl"/>
            </a:p>
          </p:txBody>
        </p:sp>
        <p:sp>
          <p:nvSpPr>
            <p:cNvPr id="341027" name="Rectangle 35"/>
            <p:cNvSpPr>
              <a:spLocks noChangeArrowheads="1"/>
            </p:cNvSpPr>
            <p:nvPr/>
          </p:nvSpPr>
          <p:spPr bwMode="auto">
            <a:xfrm rot="-5400000">
              <a:off x="2417" y="2354"/>
              <a:ext cx="1137" cy="173"/>
            </a:xfrm>
            <a:prstGeom prst="rect">
              <a:avLst/>
            </a:prstGeom>
            <a:noFill/>
            <a:ln w="9525">
              <a:noFill/>
              <a:miter lim="800000"/>
              <a:headEnd/>
              <a:tailEnd/>
            </a:ln>
            <a:effectLst/>
          </p:spPr>
          <p:txBody>
            <a:bodyPr wrap="none">
              <a:spAutoFit/>
            </a:bodyPr>
            <a:lstStyle/>
            <a:p>
              <a:pPr algn="l"/>
              <a:r>
                <a:rPr lang="en-US" sz="1200" b="1"/>
                <a:t>Web service Middleware</a:t>
              </a:r>
            </a:p>
          </p:txBody>
        </p:sp>
        <p:sp>
          <p:nvSpPr>
            <p:cNvPr id="341028" name="AutoShape 36"/>
            <p:cNvSpPr>
              <a:spLocks noChangeArrowheads="1"/>
            </p:cNvSpPr>
            <p:nvPr/>
          </p:nvSpPr>
          <p:spPr bwMode="auto">
            <a:xfrm>
              <a:off x="2448" y="1872"/>
              <a:ext cx="384" cy="288"/>
            </a:xfrm>
            <a:prstGeom prst="wave">
              <a:avLst>
                <a:gd name="adj1" fmla="val 4861"/>
                <a:gd name="adj2" fmla="val 0"/>
              </a:avLst>
            </a:prstGeom>
            <a:solidFill>
              <a:schemeClr val="bg1"/>
            </a:solidFill>
            <a:ln w="9525">
              <a:solidFill>
                <a:schemeClr val="tx1"/>
              </a:solidFill>
              <a:round/>
              <a:headEnd/>
              <a:tailEnd/>
            </a:ln>
            <a:effectLst/>
          </p:spPr>
          <p:txBody>
            <a:bodyPr wrap="none" anchor="ctr"/>
            <a:lstStyle/>
            <a:p>
              <a:r>
                <a:rPr lang="en-US" sz="1200" b="1"/>
                <a:t>WS</a:t>
              </a:r>
            </a:p>
            <a:p>
              <a:r>
                <a:rPr lang="en-US" sz="1200" b="1"/>
                <a:t>Interface</a:t>
              </a:r>
            </a:p>
          </p:txBody>
        </p:sp>
        <p:sp>
          <p:nvSpPr>
            <p:cNvPr id="341029" name="AutoShape 37"/>
            <p:cNvSpPr>
              <a:spLocks noChangeArrowheads="1"/>
            </p:cNvSpPr>
            <p:nvPr/>
          </p:nvSpPr>
          <p:spPr bwMode="auto">
            <a:xfrm>
              <a:off x="2448" y="2160"/>
              <a:ext cx="384" cy="288"/>
            </a:xfrm>
            <a:prstGeom prst="wave">
              <a:avLst>
                <a:gd name="adj1" fmla="val 4861"/>
                <a:gd name="adj2" fmla="val 0"/>
              </a:avLst>
            </a:prstGeom>
            <a:solidFill>
              <a:schemeClr val="bg1"/>
            </a:solidFill>
            <a:ln w="9525">
              <a:solidFill>
                <a:schemeClr val="tx1"/>
              </a:solidFill>
              <a:round/>
              <a:headEnd/>
              <a:tailEnd/>
            </a:ln>
            <a:effectLst/>
          </p:spPr>
          <p:txBody>
            <a:bodyPr wrap="none" anchor="ctr"/>
            <a:lstStyle/>
            <a:p>
              <a:r>
                <a:rPr lang="en-US" sz="1200" b="1"/>
                <a:t>WS</a:t>
              </a:r>
            </a:p>
            <a:p>
              <a:r>
                <a:rPr lang="en-US" sz="1200" b="1"/>
                <a:t>Interface</a:t>
              </a:r>
            </a:p>
          </p:txBody>
        </p:sp>
        <p:sp>
          <p:nvSpPr>
            <p:cNvPr id="341030" name="AutoShape 38"/>
            <p:cNvSpPr>
              <a:spLocks noChangeArrowheads="1"/>
            </p:cNvSpPr>
            <p:nvPr/>
          </p:nvSpPr>
          <p:spPr bwMode="auto">
            <a:xfrm>
              <a:off x="2448" y="2688"/>
              <a:ext cx="384" cy="288"/>
            </a:xfrm>
            <a:prstGeom prst="wave">
              <a:avLst>
                <a:gd name="adj1" fmla="val 4861"/>
                <a:gd name="adj2" fmla="val 0"/>
              </a:avLst>
            </a:prstGeom>
            <a:solidFill>
              <a:schemeClr val="bg1"/>
            </a:solidFill>
            <a:ln w="9525">
              <a:solidFill>
                <a:schemeClr val="tx1"/>
              </a:solidFill>
              <a:round/>
              <a:headEnd/>
              <a:tailEnd/>
            </a:ln>
            <a:effectLst/>
          </p:spPr>
          <p:txBody>
            <a:bodyPr wrap="none" anchor="ctr"/>
            <a:lstStyle/>
            <a:p>
              <a:r>
                <a:rPr lang="en-US" sz="1200" b="1"/>
                <a:t>WS</a:t>
              </a:r>
            </a:p>
            <a:p>
              <a:r>
                <a:rPr lang="en-US" sz="1200" b="1"/>
                <a:t>Interface</a:t>
              </a:r>
            </a:p>
          </p:txBody>
        </p:sp>
        <p:sp>
          <p:nvSpPr>
            <p:cNvPr id="341031" name="Rectangle 39"/>
            <p:cNvSpPr>
              <a:spLocks noChangeArrowheads="1"/>
            </p:cNvSpPr>
            <p:nvPr/>
          </p:nvSpPr>
          <p:spPr bwMode="auto">
            <a:xfrm>
              <a:off x="2496" y="2400"/>
              <a:ext cx="260" cy="288"/>
            </a:xfrm>
            <a:prstGeom prst="rect">
              <a:avLst/>
            </a:prstGeom>
            <a:noFill/>
            <a:ln w="9525">
              <a:noFill/>
              <a:miter lim="800000"/>
              <a:headEnd/>
              <a:tailEnd/>
            </a:ln>
            <a:effectLst/>
          </p:spPr>
          <p:txBody>
            <a:bodyPr wrap="none">
              <a:spAutoFit/>
            </a:bodyPr>
            <a:lstStyle/>
            <a:p>
              <a:pPr algn="l"/>
              <a:r>
                <a:rPr lang="en-US"/>
                <a:t>...</a:t>
              </a:r>
            </a:p>
          </p:txBody>
        </p:sp>
      </p:grpSp>
      <p:sp>
        <p:nvSpPr>
          <p:cNvPr id="341032" name="Line 40"/>
          <p:cNvSpPr>
            <a:spLocks noChangeShapeType="1"/>
          </p:cNvSpPr>
          <p:nvPr/>
        </p:nvSpPr>
        <p:spPr bwMode="auto">
          <a:xfrm>
            <a:off x="6705600" y="2819400"/>
            <a:ext cx="381000" cy="0"/>
          </a:xfrm>
          <a:prstGeom prst="line">
            <a:avLst/>
          </a:prstGeom>
          <a:noFill/>
          <a:ln w="9525">
            <a:solidFill>
              <a:schemeClr val="tx1"/>
            </a:solidFill>
            <a:round/>
            <a:headEnd type="triangle" w="med" len="med"/>
            <a:tailEnd type="triangle" w="med" len="med"/>
          </a:ln>
          <a:effectLst/>
        </p:spPr>
        <p:txBody>
          <a:bodyPr/>
          <a:lstStyle/>
          <a:p>
            <a:endParaRPr lang="es-ES_tradnl"/>
          </a:p>
        </p:txBody>
      </p:sp>
      <p:sp>
        <p:nvSpPr>
          <p:cNvPr id="341033" name="Rectangle 41"/>
          <p:cNvSpPr>
            <a:spLocks noChangeArrowheads="1"/>
          </p:cNvSpPr>
          <p:nvPr/>
        </p:nvSpPr>
        <p:spPr bwMode="auto">
          <a:xfrm>
            <a:off x="7696200" y="1981200"/>
            <a:ext cx="752475" cy="457200"/>
          </a:xfrm>
          <a:prstGeom prst="rect">
            <a:avLst/>
          </a:prstGeom>
          <a:noFill/>
          <a:ln w="9525">
            <a:noFill/>
            <a:miter lim="800000"/>
            <a:headEnd/>
            <a:tailEnd/>
          </a:ln>
          <a:effectLst/>
        </p:spPr>
        <p:txBody>
          <a:bodyPr wrap="none">
            <a:spAutoFit/>
          </a:bodyPr>
          <a:lstStyle/>
          <a:p>
            <a:r>
              <a:rPr lang="en-US" sz="1200" b="1"/>
              <a:t>External</a:t>
            </a:r>
          </a:p>
          <a:p>
            <a:r>
              <a:rPr lang="en-US" sz="1200" b="1"/>
              <a:t>Clients</a:t>
            </a:r>
          </a:p>
        </p:txBody>
      </p:sp>
      <p:sp>
        <p:nvSpPr>
          <p:cNvPr id="341034" name="Rectangle 42"/>
          <p:cNvSpPr>
            <a:spLocks noChangeArrowheads="1"/>
          </p:cNvSpPr>
          <p:nvPr/>
        </p:nvSpPr>
        <p:spPr bwMode="auto">
          <a:xfrm>
            <a:off x="1143000" y="1752600"/>
            <a:ext cx="5791200" cy="4419600"/>
          </a:xfrm>
          <a:prstGeom prst="rect">
            <a:avLst/>
          </a:prstGeom>
          <a:noFill/>
          <a:ln w="19050">
            <a:solidFill>
              <a:schemeClr val="tx1"/>
            </a:solidFill>
            <a:prstDash val="dash"/>
            <a:miter lim="800000"/>
            <a:headEnd/>
            <a:tailEnd/>
          </a:ln>
          <a:effectLst/>
        </p:spPr>
        <p:txBody>
          <a:bodyPr wrap="none" anchor="ctr"/>
          <a:lstStyle/>
          <a:p>
            <a:endParaRPr lang="es-ES_tradnl"/>
          </a:p>
        </p:txBody>
      </p:sp>
      <p:sp>
        <p:nvSpPr>
          <p:cNvPr id="341035" name="Rectangle 43"/>
          <p:cNvSpPr>
            <a:spLocks noChangeArrowheads="1"/>
          </p:cNvSpPr>
          <p:nvPr/>
        </p:nvSpPr>
        <p:spPr bwMode="auto">
          <a:xfrm>
            <a:off x="1219200" y="1752600"/>
            <a:ext cx="1625600" cy="336550"/>
          </a:xfrm>
          <a:prstGeom prst="rect">
            <a:avLst/>
          </a:prstGeom>
          <a:noFill/>
          <a:ln w="9525">
            <a:noFill/>
            <a:miter lim="800000"/>
            <a:headEnd/>
            <a:tailEnd/>
          </a:ln>
          <a:effectLst/>
        </p:spPr>
        <p:txBody>
          <a:bodyPr wrap="none">
            <a:spAutoFit/>
          </a:bodyPr>
          <a:lstStyle/>
          <a:p>
            <a:pPr algn="l"/>
            <a:r>
              <a:rPr lang="en-US" sz="1600" b="1"/>
              <a:t>Service provider</a:t>
            </a:r>
          </a:p>
        </p:txBody>
      </p:sp>
      <p:sp>
        <p:nvSpPr>
          <p:cNvPr id="341036" name="Cloud"/>
          <p:cNvSpPr>
            <a:spLocks noChangeAspect="1" noEditPoints="1" noChangeArrowheads="1"/>
          </p:cNvSpPr>
          <p:nvPr/>
        </p:nvSpPr>
        <p:spPr bwMode="auto">
          <a:xfrm>
            <a:off x="7086600" y="2438400"/>
            <a:ext cx="1524000" cy="8159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nchor="ctr"/>
          <a:lstStyle/>
          <a:p>
            <a:r>
              <a:rPr lang="en-US" sz="2000"/>
              <a:t> </a:t>
            </a:r>
            <a:r>
              <a:rPr lang="en-US" sz="1800" b="1"/>
              <a:t>Internet</a:t>
            </a:r>
          </a:p>
        </p:txBody>
      </p:sp>
      <p:sp>
        <p:nvSpPr>
          <p:cNvPr id="341037" name="Rectangle 45"/>
          <p:cNvSpPr>
            <a:spLocks noChangeArrowheads="1"/>
          </p:cNvSpPr>
          <p:nvPr/>
        </p:nvSpPr>
        <p:spPr bwMode="auto">
          <a:xfrm>
            <a:off x="3581400" y="3276600"/>
            <a:ext cx="838200" cy="609600"/>
          </a:xfrm>
          <a:prstGeom prst="rect">
            <a:avLst/>
          </a:prstGeom>
          <a:solidFill>
            <a:schemeClr val="bg1"/>
          </a:solidFill>
          <a:ln w="28575">
            <a:solidFill>
              <a:schemeClr val="tx1"/>
            </a:solidFill>
            <a:miter lim="800000"/>
            <a:headEnd type="none" w="sm" len="sm"/>
            <a:tailEnd type="none" w="sm" len="sm"/>
          </a:ln>
          <a:effectLst/>
        </p:spPr>
        <p:txBody>
          <a:bodyPr wrap="none" anchor="ctr"/>
          <a:lstStyle/>
          <a:p>
            <a:pPr eaLnBrk="0" hangingPunct="0"/>
            <a:r>
              <a:rPr lang="en-US" sz="1200" b="1"/>
              <a:t>Broker de</a:t>
            </a:r>
          </a:p>
          <a:p>
            <a:pPr eaLnBrk="0" hangingPunct="0"/>
            <a:r>
              <a:rPr lang="en-US" sz="1200" b="1"/>
              <a:t>Mensajes</a:t>
            </a:r>
          </a:p>
        </p:txBody>
      </p:sp>
      <p:sp>
        <p:nvSpPr>
          <p:cNvPr id="341038" name="Text Box 46"/>
          <p:cNvSpPr txBox="1">
            <a:spLocks noChangeArrowheads="1"/>
          </p:cNvSpPr>
          <p:nvPr/>
        </p:nvSpPr>
        <p:spPr bwMode="auto">
          <a:xfrm>
            <a:off x="152400" y="2971800"/>
            <a:ext cx="933450" cy="469900"/>
          </a:xfrm>
          <a:prstGeom prst="rect">
            <a:avLst/>
          </a:prstGeom>
          <a:solidFill>
            <a:srgbClr val="EAEAEA"/>
          </a:solidFill>
          <a:ln w="12700">
            <a:solidFill>
              <a:schemeClr val="tx1"/>
            </a:solidFill>
            <a:prstDash val="sysDot"/>
            <a:miter lim="800000"/>
            <a:headEnd type="none" w="sm" len="sm"/>
            <a:tailEnd type="none" w="sm" len="sm"/>
          </a:ln>
          <a:effectLst/>
        </p:spPr>
        <p:txBody>
          <a:bodyPr wrap="none">
            <a:spAutoFit/>
          </a:bodyPr>
          <a:lstStyle/>
          <a:p>
            <a:pPr algn="l" eaLnBrk="0" hangingPunct="0"/>
            <a:r>
              <a:rPr lang="en-US" sz="1200" b="1" i="1"/>
              <a:t>Lógica de</a:t>
            </a:r>
          </a:p>
          <a:p>
            <a:pPr algn="l" eaLnBrk="0" hangingPunct="0"/>
            <a:r>
              <a:rPr lang="en-US" sz="1200" b="1" i="1"/>
              <a:t>Integración</a:t>
            </a:r>
          </a:p>
        </p:txBody>
      </p:sp>
      <p:sp>
        <p:nvSpPr>
          <p:cNvPr id="341039" name="Text Box 47"/>
          <p:cNvSpPr txBox="1">
            <a:spLocks noChangeArrowheads="1"/>
          </p:cNvSpPr>
          <p:nvPr/>
        </p:nvSpPr>
        <p:spPr bwMode="auto">
          <a:xfrm>
            <a:off x="152400" y="3657600"/>
            <a:ext cx="1055688" cy="652463"/>
          </a:xfrm>
          <a:prstGeom prst="rect">
            <a:avLst/>
          </a:prstGeom>
          <a:solidFill>
            <a:srgbClr val="EAEAEA"/>
          </a:solidFill>
          <a:ln w="12700">
            <a:solidFill>
              <a:schemeClr val="tx1"/>
            </a:solidFill>
            <a:prstDash val="sysDot"/>
            <a:miter lim="800000"/>
            <a:headEnd type="none" w="sm" len="sm"/>
            <a:tailEnd type="none" w="sm" len="sm"/>
          </a:ln>
          <a:effectLst/>
        </p:spPr>
        <p:txBody>
          <a:bodyPr wrap="none">
            <a:spAutoFit/>
          </a:bodyPr>
          <a:lstStyle/>
          <a:p>
            <a:pPr algn="l" eaLnBrk="0" hangingPunct="0"/>
            <a:r>
              <a:rPr lang="en-US" sz="1200" b="1" i="1"/>
              <a:t>Protocolos</a:t>
            </a:r>
          </a:p>
          <a:p>
            <a:pPr algn="l" eaLnBrk="0" hangingPunct="0">
              <a:buFontTx/>
              <a:buChar char="•"/>
            </a:pPr>
            <a:r>
              <a:rPr lang="en-US" sz="1200" b="1" i="1"/>
              <a:t>Horizontales</a:t>
            </a:r>
          </a:p>
          <a:p>
            <a:pPr algn="l" eaLnBrk="0" hangingPunct="0">
              <a:buFontTx/>
              <a:buChar char="•"/>
            </a:pPr>
            <a:r>
              <a:rPr lang="en-US" sz="1200" b="1" i="1"/>
              <a:t>Negocio</a:t>
            </a:r>
          </a:p>
        </p:txBody>
      </p:sp>
      <p:sp>
        <p:nvSpPr>
          <p:cNvPr id="341040" name="Text Box 48"/>
          <p:cNvSpPr txBox="1">
            <a:spLocks noChangeArrowheads="1"/>
          </p:cNvSpPr>
          <p:nvPr/>
        </p:nvSpPr>
        <p:spPr bwMode="auto">
          <a:xfrm>
            <a:off x="4800600" y="2514600"/>
            <a:ext cx="704850" cy="469900"/>
          </a:xfrm>
          <a:prstGeom prst="rect">
            <a:avLst/>
          </a:prstGeom>
          <a:solidFill>
            <a:srgbClr val="EAEAEA"/>
          </a:solidFill>
          <a:ln w="12700" cap="rnd">
            <a:solidFill>
              <a:schemeClr val="tx1"/>
            </a:solidFill>
            <a:prstDash val="sysDot"/>
            <a:miter lim="800000"/>
            <a:headEnd type="none" w="sm" len="sm"/>
            <a:tailEnd type="none" w="sm" len="sm"/>
          </a:ln>
          <a:effectLst/>
        </p:spPr>
        <p:txBody>
          <a:bodyPr wrap="none">
            <a:spAutoFit/>
          </a:bodyPr>
          <a:lstStyle/>
          <a:p>
            <a:pPr algn="l" eaLnBrk="0" hangingPunct="0"/>
            <a:r>
              <a:rPr lang="en-US" sz="1200" b="1" i="1"/>
              <a:t>Routing</a:t>
            </a:r>
          </a:p>
          <a:p>
            <a:pPr algn="l" eaLnBrk="0" hangingPunct="0"/>
            <a:r>
              <a:rPr lang="en-US" sz="1200" b="1" i="1"/>
              <a:t>logic</a:t>
            </a:r>
          </a:p>
        </p:txBody>
      </p:sp>
      <p:sp>
        <p:nvSpPr>
          <p:cNvPr id="341041" name="Line 49"/>
          <p:cNvSpPr>
            <a:spLocks noChangeShapeType="1"/>
          </p:cNvSpPr>
          <p:nvPr/>
        </p:nvSpPr>
        <p:spPr bwMode="auto">
          <a:xfrm flipH="1">
            <a:off x="3124200" y="3886200"/>
            <a:ext cx="685800" cy="685800"/>
          </a:xfrm>
          <a:prstGeom prst="line">
            <a:avLst/>
          </a:prstGeom>
          <a:noFill/>
          <a:ln w="9525">
            <a:solidFill>
              <a:schemeClr val="tx1"/>
            </a:solidFill>
            <a:round/>
            <a:headEnd type="triangle" w="med" len="med"/>
            <a:tailEnd type="triangle" w="med" len="med"/>
          </a:ln>
          <a:effectLst/>
        </p:spPr>
        <p:txBody>
          <a:bodyPr/>
          <a:lstStyle/>
          <a:p>
            <a:endParaRPr lang="es-ES_tradnl"/>
          </a:p>
        </p:txBody>
      </p:sp>
      <p:sp>
        <p:nvSpPr>
          <p:cNvPr id="341042" name="Text Box 50"/>
          <p:cNvSpPr txBox="1">
            <a:spLocks noChangeArrowheads="1"/>
          </p:cNvSpPr>
          <p:nvPr/>
        </p:nvSpPr>
        <p:spPr bwMode="auto">
          <a:xfrm>
            <a:off x="3505200" y="4114800"/>
            <a:ext cx="1752600" cy="409575"/>
          </a:xfrm>
          <a:prstGeom prst="rect">
            <a:avLst/>
          </a:prstGeom>
          <a:solidFill>
            <a:srgbClr val="EAEAEA"/>
          </a:solidFill>
          <a:ln w="12700" cap="rnd">
            <a:solidFill>
              <a:schemeClr val="tx1"/>
            </a:solidFill>
            <a:prstDash val="sysDot"/>
            <a:miter lim="800000"/>
            <a:headEnd type="none" w="sm" len="sm"/>
            <a:tailEnd type="none" w="sm" len="sm"/>
          </a:ln>
          <a:effectLst/>
        </p:spPr>
        <p:txBody>
          <a:bodyPr>
            <a:spAutoFit/>
          </a:bodyPr>
          <a:lstStyle/>
          <a:p>
            <a:pPr algn="l" eaLnBrk="0" hangingPunct="0"/>
            <a:r>
              <a:rPr lang="en-US" sz="1000" b="1" i="1"/>
              <a:t>Mediador-Middleware conv</a:t>
            </a:r>
          </a:p>
          <a:p>
            <a:pPr algn="l" eaLnBrk="0" hangingPunct="0"/>
            <a:r>
              <a:rPr lang="en-US" sz="1000" b="1" i="1"/>
              <a:t>(.NET, J2EE, ...)</a:t>
            </a:r>
          </a:p>
        </p:txBody>
      </p:sp>
      <p:sp>
        <p:nvSpPr>
          <p:cNvPr id="341043" name="Text Box 51"/>
          <p:cNvSpPr txBox="1">
            <a:spLocks noChangeArrowheads="1"/>
          </p:cNvSpPr>
          <p:nvPr/>
        </p:nvSpPr>
        <p:spPr bwMode="auto">
          <a:xfrm>
            <a:off x="4648200" y="3505200"/>
            <a:ext cx="914400" cy="409575"/>
          </a:xfrm>
          <a:prstGeom prst="rect">
            <a:avLst/>
          </a:prstGeom>
          <a:solidFill>
            <a:srgbClr val="EAEAEA"/>
          </a:solidFill>
          <a:ln w="12700" cap="rnd">
            <a:solidFill>
              <a:schemeClr val="tx1"/>
            </a:solidFill>
            <a:prstDash val="sysDot"/>
            <a:miter lim="800000"/>
            <a:headEnd type="none" w="sm" len="sm"/>
            <a:tailEnd type="none" w="sm" len="sm"/>
          </a:ln>
          <a:effectLst/>
        </p:spPr>
        <p:txBody>
          <a:bodyPr>
            <a:spAutoFit/>
          </a:bodyPr>
          <a:lstStyle/>
          <a:p>
            <a:pPr algn="l" eaLnBrk="0" hangingPunct="0"/>
            <a:r>
              <a:rPr lang="en-US" sz="1000" b="1" i="1"/>
              <a:t>Mediador</a:t>
            </a:r>
          </a:p>
          <a:p>
            <a:pPr algn="l" eaLnBrk="0" hangingPunct="0"/>
            <a:r>
              <a:rPr lang="en-US" sz="1000" b="1" i="1"/>
              <a:t>SW</a:t>
            </a:r>
          </a:p>
        </p:txBody>
      </p:sp>
      <p:sp>
        <p:nvSpPr>
          <p:cNvPr id="341044" name="Line 52"/>
          <p:cNvSpPr>
            <a:spLocks noChangeShapeType="1"/>
          </p:cNvSpPr>
          <p:nvPr/>
        </p:nvSpPr>
        <p:spPr bwMode="auto">
          <a:xfrm>
            <a:off x="1066800" y="3276600"/>
            <a:ext cx="381000" cy="76200"/>
          </a:xfrm>
          <a:prstGeom prst="line">
            <a:avLst/>
          </a:prstGeom>
          <a:noFill/>
          <a:ln w="9525">
            <a:solidFill>
              <a:schemeClr val="tx1"/>
            </a:solidFill>
            <a:round/>
            <a:headEnd/>
            <a:tailEnd/>
          </a:ln>
          <a:effectLst/>
        </p:spPr>
        <p:txBody>
          <a:bodyPr/>
          <a:lstStyle/>
          <a:p>
            <a:endParaRPr lang="es-ES_tradnl"/>
          </a:p>
        </p:txBody>
      </p:sp>
      <p:sp>
        <p:nvSpPr>
          <p:cNvPr id="341045" name="Line 53"/>
          <p:cNvSpPr>
            <a:spLocks noChangeShapeType="1"/>
          </p:cNvSpPr>
          <p:nvPr/>
        </p:nvSpPr>
        <p:spPr bwMode="auto">
          <a:xfrm flipV="1">
            <a:off x="1066800" y="3886200"/>
            <a:ext cx="381000" cy="228600"/>
          </a:xfrm>
          <a:prstGeom prst="line">
            <a:avLst/>
          </a:prstGeom>
          <a:noFill/>
          <a:ln w="9525">
            <a:solidFill>
              <a:schemeClr val="tx1"/>
            </a:solidFill>
            <a:round/>
            <a:headEnd/>
            <a:tailEnd/>
          </a:ln>
          <a:effectLst/>
        </p:spPr>
        <p:txBody>
          <a:bodyPr/>
          <a:lstStyle/>
          <a:p>
            <a:endParaRPr lang="es-ES_tradnl"/>
          </a:p>
        </p:txBody>
      </p:sp>
      <p:sp>
        <p:nvSpPr>
          <p:cNvPr id="341046" name="Line 54"/>
          <p:cNvSpPr>
            <a:spLocks noChangeShapeType="1"/>
          </p:cNvSpPr>
          <p:nvPr/>
        </p:nvSpPr>
        <p:spPr bwMode="auto">
          <a:xfrm flipV="1">
            <a:off x="4191000" y="2895600"/>
            <a:ext cx="533400" cy="381000"/>
          </a:xfrm>
          <a:prstGeom prst="line">
            <a:avLst/>
          </a:prstGeom>
          <a:noFill/>
          <a:ln w="9525">
            <a:solidFill>
              <a:schemeClr val="tx1"/>
            </a:solidFill>
            <a:round/>
            <a:headEnd/>
            <a:tailEnd/>
          </a:ln>
          <a:effectLst/>
        </p:spPr>
        <p:txBody>
          <a:bodyPr/>
          <a:lstStyle/>
          <a:p>
            <a:endParaRPr lang="es-ES_tradnl"/>
          </a:p>
        </p:txBody>
      </p:sp>
      <p:sp>
        <p:nvSpPr>
          <p:cNvPr id="341047" name="Rectangle 55"/>
          <p:cNvSpPr>
            <a:spLocks noChangeArrowheads="1"/>
          </p:cNvSpPr>
          <p:nvPr/>
        </p:nvSpPr>
        <p:spPr bwMode="auto">
          <a:xfrm>
            <a:off x="6878638" y="3429000"/>
            <a:ext cx="2265362" cy="1311275"/>
          </a:xfrm>
          <a:prstGeom prst="rect">
            <a:avLst/>
          </a:prstGeom>
          <a:solidFill>
            <a:srgbClr val="FFFF00"/>
          </a:solidFill>
          <a:ln w="9525">
            <a:noFill/>
            <a:miter lim="800000"/>
            <a:headEnd/>
            <a:tailEnd/>
          </a:ln>
          <a:effectLst/>
        </p:spPr>
        <p:txBody>
          <a:bodyPr wrap="none" lIns="92075" tIns="46038" rIns="92075" bIns="46038">
            <a:spAutoFit/>
          </a:bodyPr>
          <a:lstStyle/>
          <a:p>
            <a:pPr algn="l" defTabSz="762000" eaLnBrk="0" hangingPunct="0"/>
            <a:r>
              <a:rPr lang="es-ES_tradnl" sz="1000" b="1"/>
              <a:t>INFRAESTRUCTURA COMÚN</a:t>
            </a:r>
          </a:p>
          <a:p>
            <a:pPr algn="l" defTabSz="762000" eaLnBrk="0" hangingPunct="0"/>
            <a:r>
              <a:rPr lang="es-ES_tradnl" sz="1000" b="1"/>
              <a:t> Middleware </a:t>
            </a:r>
            <a:r>
              <a:rPr lang="es-ES_tradnl" sz="1000" b="1" u="sng"/>
              <a:t>Servicios Web</a:t>
            </a:r>
          </a:p>
          <a:p>
            <a:pPr algn="l" defTabSz="762000" eaLnBrk="0" hangingPunct="0">
              <a:buFontTx/>
              <a:buChar char="-"/>
            </a:pPr>
            <a:r>
              <a:rPr lang="es-ES_tradnl" sz="1000" b="1" u="sng"/>
              <a:t>XML</a:t>
            </a:r>
          </a:p>
          <a:p>
            <a:pPr algn="l" defTabSz="762000" eaLnBrk="0" hangingPunct="0">
              <a:buFontTx/>
              <a:buChar char="-"/>
            </a:pPr>
            <a:r>
              <a:rPr lang="es-ES_tradnl" sz="1000" b="1" u="sng"/>
              <a:t>Protocolos Internet</a:t>
            </a:r>
          </a:p>
          <a:p>
            <a:pPr algn="l" defTabSz="762000" eaLnBrk="0" hangingPunct="0">
              <a:buFontTx/>
              <a:buChar char="-"/>
            </a:pPr>
            <a:r>
              <a:rPr lang="es-ES_tradnl" sz="1000" b="1" u="sng"/>
              <a:t>Estándares </a:t>
            </a:r>
          </a:p>
          <a:p>
            <a:pPr marL="571500" lvl="1" algn="l" defTabSz="762000" eaLnBrk="0" hangingPunct="0">
              <a:buFontTx/>
              <a:buChar char="-"/>
            </a:pPr>
            <a:r>
              <a:rPr lang="es-ES_tradnl" sz="1000" b="1" u="sng"/>
              <a:t>SOAP, WSDL, UDDI</a:t>
            </a:r>
          </a:p>
          <a:p>
            <a:pPr marL="571500" lvl="1" algn="l" defTabSz="762000" eaLnBrk="0" hangingPunct="0">
              <a:buFontTx/>
              <a:buChar char="-"/>
            </a:pPr>
            <a:r>
              <a:rPr lang="es-ES_tradnl" sz="1000" b="1" u="sng"/>
              <a:t>Protocolos Horizontales</a:t>
            </a:r>
          </a:p>
          <a:p>
            <a:pPr marL="571500" lvl="1" algn="l" defTabSz="762000" eaLnBrk="0" hangingPunct="0">
              <a:buFontTx/>
              <a:buChar char="-"/>
            </a:pPr>
            <a:r>
              <a:rPr lang="es-ES_tradnl" sz="1000" b="1" u="sng"/>
              <a:t>Orquestación, composición</a:t>
            </a:r>
          </a:p>
        </p:txBody>
      </p:sp>
      <p:pic>
        <p:nvPicPr>
          <p:cNvPr id="341048" name="Picture 56" descr="j0099596"/>
          <p:cNvPicPr>
            <a:picLocks noChangeAspect="1" noChangeArrowheads="1"/>
          </p:cNvPicPr>
          <p:nvPr/>
        </p:nvPicPr>
        <p:blipFill>
          <a:blip r:embed="rId5"/>
          <a:srcRect/>
          <a:stretch>
            <a:fillRect/>
          </a:stretch>
        </p:blipFill>
        <p:spPr bwMode="auto">
          <a:xfrm>
            <a:off x="1219200" y="4191000"/>
            <a:ext cx="1098550" cy="1524000"/>
          </a:xfrm>
          <a:prstGeom prst="rect">
            <a:avLst/>
          </a:prstGeom>
          <a:noFill/>
        </p:spPr>
      </p:pic>
      <p:pic>
        <p:nvPicPr>
          <p:cNvPr id="341049" name="Picture 57" descr="j0099596"/>
          <p:cNvPicPr>
            <a:picLocks noChangeAspect="1" noChangeArrowheads="1"/>
          </p:cNvPicPr>
          <p:nvPr/>
        </p:nvPicPr>
        <p:blipFill>
          <a:blip r:embed="rId5"/>
          <a:srcRect/>
          <a:stretch>
            <a:fillRect/>
          </a:stretch>
        </p:blipFill>
        <p:spPr bwMode="auto">
          <a:xfrm>
            <a:off x="2362200" y="4191000"/>
            <a:ext cx="1098550" cy="1524000"/>
          </a:xfrm>
          <a:prstGeom prst="rect">
            <a:avLst/>
          </a:prstGeom>
          <a:noFill/>
        </p:spPr>
      </p:pic>
      <p:grpSp>
        <p:nvGrpSpPr>
          <p:cNvPr id="341050" name="Group 58"/>
          <p:cNvGrpSpPr>
            <a:grpSpLocks/>
          </p:cNvGrpSpPr>
          <p:nvPr/>
        </p:nvGrpSpPr>
        <p:grpSpPr bwMode="auto">
          <a:xfrm>
            <a:off x="193675" y="1668463"/>
            <a:ext cx="796925" cy="1246187"/>
            <a:chOff x="122" y="1051"/>
            <a:chExt cx="502" cy="785"/>
          </a:xfrm>
        </p:grpSpPr>
        <p:sp>
          <p:nvSpPr>
            <p:cNvPr id="341051" name="Text Box 59"/>
            <p:cNvSpPr txBox="1">
              <a:spLocks noChangeArrowheads="1"/>
            </p:cNvSpPr>
            <p:nvPr/>
          </p:nvSpPr>
          <p:spPr bwMode="auto">
            <a:xfrm>
              <a:off x="122" y="1051"/>
              <a:ext cx="502" cy="149"/>
            </a:xfrm>
            <a:prstGeom prst="rect">
              <a:avLst/>
            </a:prstGeom>
            <a:noFill/>
            <a:ln w="9525">
              <a:noFill/>
              <a:miter lim="800000"/>
              <a:headEnd/>
              <a:tailEnd/>
            </a:ln>
            <a:effectLst/>
          </p:spPr>
          <p:txBody>
            <a:bodyPr wrap="none">
              <a:spAutoFit/>
            </a:bodyPr>
            <a:lstStyle/>
            <a:p>
              <a:pPr algn="l">
                <a:lnSpc>
                  <a:spcPct val="95000"/>
                </a:lnSpc>
                <a:buClr>
                  <a:srgbClr val="000000"/>
                </a:buClr>
                <a:buSzPct val="100000"/>
                <a:buFont typeface="굴림" pitchFamily="48" charset="0"/>
                <a:buNone/>
              </a:pPr>
              <a:r>
                <a:rPr lang="es-ES_tradnl" sz="1000" b="1">
                  <a:latin typeface="Arial" pitchFamily="34" charset="0"/>
                </a:rPr>
                <a:t>BPEL4WS</a:t>
              </a:r>
              <a:endParaRPr lang="es-ES" sz="1000" b="1">
                <a:latin typeface="Arial" pitchFamily="34" charset="0"/>
              </a:endParaRPr>
            </a:p>
          </p:txBody>
        </p:sp>
        <p:sp>
          <p:nvSpPr>
            <p:cNvPr id="341052" name="AutoShape 60"/>
            <p:cNvSpPr>
              <a:spLocks noChangeArrowheads="1"/>
            </p:cNvSpPr>
            <p:nvPr/>
          </p:nvSpPr>
          <p:spPr bwMode="auto">
            <a:xfrm>
              <a:off x="288" y="1200"/>
              <a:ext cx="136" cy="636"/>
            </a:xfrm>
            <a:prstGeom prst="downArrow">
              <a:avLst>
                <a:gd name="adj1" fmla="val 50000"/>
                <a:gd name="adj2" fmla="val 116912"/>
              </a:avLst>
            </a:prstGeom>
            <a:solidFill>
              <a:srgbClr val="00B8FF"/>
            </a:solidFill>
            <a:ln w="9525">
              <a:solidFill>
                <a:schemeClr val="tx1"/>
              </a:solidFill>
              <a:miter lim="800000"/>
              <a:headEnd/>
              <a:tailEnd/>
            </a:ln>
            <a:effectLst/>
          </p:spPr>
          <p:txBody>
            <a:bodyPr wrap="none" anchor="ctr"/>
            <a:lstStyle/>
            <a:p>
              <a:pPr>
                <a:lnSpc>
                  <a:spcPct val="95000"/>
                </a:lnSpc>
                <a:buClr>
                  <a:srgbClr val="000000"/>
                </a:buClr>
                <a:buSzPct val="100000"/>
                <a:buFont typeface="굴림" pitchFamily="48" charset="0"/>
                <a:buNone/>
              </a:pPr>
              <a:endParaRPr lang="es-ES">
                <a:latin typeface="굴림" pitchFamily="48" charset="0"/>
              </a:endParaRPr>
            </a:p>
          </p:txBody>
        </p:sp>
      </p:grpSp>
      <p:grpSp>
        <p:nvGrpSpPr>
          <p:cNvPr id="341053" name="Group 61"/>
          <p:cNvGrpSpPr>
            <a:grpSpLocks/>
          </p:cNvGrpSpPr>
          <p:nvPr/>
        </p:nvGrpSpPr>
        <p:grpSpPr bwMode="auto">
          <a:xfrm>
            <a:off x="304800" y="4419600"/>
            <a:ext cx="693738" cy="1219200"/>
            <a:chOff x="187" y="2736"/>
            <a:chExt cx="437" cy="768"/>
          </a:xfrm>
        </p:grpSpPr>
        <p:sp>
          <p:nvSpPr>
            <p:cNvPr id="341054" name="Text Box 62"/>
            <p:cNvSpPr txBox="1">
              <a:spLocks noChangeArrowheads="1"/>
            </p:cNvSpPr>
            <p:nvPr/>
          </p:nvSpPr>
          <p:spPr bwMode="auto">
            <a:xfrm>
              <a:off x="187" y="3264"/>
              <a:ext cx="437" cy="240"/>
            </a:xfrm>
            <a:prstGeom prst="rect">
              <a:avLst/>
            </a:prstGeom>
            <a:noFill/>
            <a:ln w="9525">
              <a:noFill/>
              <a:miter lim="800000"/>
              <a:headEnd/>
              <a:tailEnd/>
            </a:ln>
            <a:effectLst/>
          </p:spPr>
          <p:txBody>
            <a:bodyPr wrap="none">
              <a:spAutoFit/>
            </a:bodyPr>
            <a:lstStyle/>
            <a:p>
              <a:pPr>
                <a:lnSpc>
                  <a:spcPct val="95000"/>
                </a:lnSpc>
                <a:buClr>
                  <a:srgbClr val="000000"/>
                </a:buClr>
                <a:buSzPct val="100000"/>
                <a:buFont typeface="굴림" pitchFamily="48" charset="0"/>
                <a:buNone/>
              </a:pPr>
              <a:r>
                <a:rPr lang="es-ES_tradnl" sz="1000" b="1">
                  <a:latin typeface="Arial" pitchFamily="34" charset="0"/>
                </a:rPr>
                <a:t>WSCI, </a:t>
              </a:r>
            </a:p>
            <a:p>
              <a:pPr>
                <a:lnSpc>
                  <a:spcPct val="95000"/>
                </a:lnSpc>
                <a:buClr>
                  <a:srgbClr val="000000"/>
                </a:buClr>
                <a:buSzPct val="100000"/>
                <a:buFont typeface="굴림" pitchFamily="48" charset="0"/>
                <a:buNone/>
              </a:pPr>
              <a:r>
                <a:rPr lang="es-ES_tradnl" sz="1000" b="1">
                  <a:latin typeface="Arial" pitchFamily="34" charset="0"/>
                </a:rPr>
                <a:t>WS-CDL</a:t>
              </a:r>
              <a:endParaRPr lang="es-ES" sz="1000" b="1">
                <a:latin typeface="Arial" pitchFamily="34" charset="0"/>
              </a:endParaRPr>
            </a:p>
          </p:txBody>
        </p:sp>
        <p:sp>
          <p:nvSpPr>
            <p:cNvPr id="341055" name="AutoShape 63"/>
            <p:cNvSpPr>
              <a:spLocks noChangeArrowheads="1"/>
            </p:cNvSpPr>
            <p:nvPr/>
          </p:nvSpPr>
          <p:spPr bwMode="auto">
            <a:xfrm flipV="1">
              <a:off x="336" y="2736"/>
              <a:ext cx="136" cy="500"/>
            </a:xfrm>
            <a:prstGeom prst="downArrow">
              <a:avLst>
                <a:gd name="adj1" fmla="val 50000"/>
                <a:gd name="adj2" fmla="val 91912"/>
              </a:avLst>
            </a:prstGeom>
            <a:solidFill>
              <a:srgbClr val="00B8FF"/>
            </a:solidFill>
            <a:ln w="9525">
              <a:solidFill>
                <a:schemeClr val="tx1"/>
              </a:solidFill>
              <a:miter lim="800000"/>
              <a:headEnd/>
              <a:tailEnd/>
            </a:ln>
            <a:effectLst/>
          </p:spPr>
          <p:txBody>
            <a:bodyPr rot="10800000" wrap="none" anchor="ctr"/>
            <a:lstStyle/>
            <a:p>
              <a:pPr>
                <a:lnSpc>
                  <a:spcPct val="95000"/>
                </a:lnSpc>
                <a:buClr>
                  <a:srgbClr val="000000"/>
                </a:buClr>
                <a:buSzPct val="100000"/>
                <a:buFont typeface="굴림" pitchFamily="48" charset="0"/>
                <a:buNone/>
              </a:pPr>
              <a:endParaRPr lang="es-ES">
                <a:latin typeface="굴림" pitchFamily="48" charset="0"/>
              </a:endParaRPr>
            </a:p>
          </p:txBody>
        </p:sp>
      </p:grpSp>
      <p:sp>
        <p:nvSpPr>
          <p:cNvPr id="341056" name="Rectangle 64"/>
          <p:cNvSpPr>
            <a:spLocks noChangeArrowheads="1"/>
          </p:cNvSpPr>
          <p:nvPr/>
        </p:nvSpPr>
        <p:spPr bwMode="auto">
          <a:xfrm>
            <a:off x="3581400" y="3276600"/>
            <a:ext cx="838200" cy="609600"/>
          </a:xfrm>
          <a:prstGeom prst="rect">
            <a:avLst/>
          </a:prstGeom>
          <a:solidFill>
            <a:srgbClr val="FF6600"/>
          </a:solidFill>
          <a:ln w="28575">
            <a:solidFill>
              <a:schemeClr val="tx1"/>
            </a:solidFill>
            <a:miter lim="800000"/>
            <a:headEnd type="none" w="sm" len="sm"/>
            <a:tailEnd type="none" w="sm" len="sm"/>
          </a:ln>
          <a:effectLst/>
        </p:spPr>
        <p:txBody>
          <a:bodyPr wrap="none" anchor="ctr"/>
          <a:lstStyle/>
          <a:p>
            <a:pPr eaLnBrk="0" hangingPunct="0"/>
            <a:r>
              <a:rPr lang="en-US" sz="1200" b="1"/>
              <a:t>Broker de</a:t>
            </a:r>
          </a:p>
          <a:p>
            <a:pPr eaLnBrk="0" hangingPunct="0"/>
            <a:r>
              <a:rPr lang="en-US" sz="1200" b="1"/>
              <a:t>Mensajes</a:t>
            </a:r>
          </a:p>
        </p:txBody>
      </p:sp>
      <p:sp>
        <p:nvSpPr>
          <p:cNvPr id="341057" name="Rectangle 65"/>
          <p:cNvSpPr>
            <a:spLocks noChangeArrowheads="1"/>
          </p:cNvSpPr>
          <p:nvPr/>
        </p:nvSpPr>
        <p:spPr bwMode="auto">
          <a:xfrm>
            <a:off x="3581400" y="3276600"/>
            <a:ext cx="838200" cy="609600"/>
          </a:xfrm>
          <a:prstGeom prst="rect">
            <a:avLst/>
          </a:prstGeom>
          <a:solidFill>
            <a:srgbClr val="FF6600"/>
          </a:solidFill>
          <a:ln w="28575">
            <a:solidFill>
              <a:schemeClr val="tx1"/>
            </a:solidFill>
            <a:miter lim="800000"/>
            <a:headEnd type="none" w="sm" len="sm"/>
            <a:tailEnd type="none" w="sm" len="sm"/>
          </a:ln>
          <a:effectLst/>
        </p:spPr>
        <p:txBody>
          <a:bodyPr wrap="none" anchor="ctr"/>
          <a:lstStyle/>
          <a:p>
            <a:pPr eaLnBrk="0" hangingPunct="0"/>
            <a:r>
              <a:rPr lang="en-US" sz="1200" b="1"/>
              <a:t>Broker de</a:t>
            </a:r>
          </a:p>
          <a:p>
            <a:pPr eaLnBrk="0" hangingPunct="0"/>
            <a:r>
              <a:rPr lang="en-US" sz="1200" b="1"/>
              <a:t>Mensajes</a:t>
            </a:r>
          </a:p>
        </p:txBody>
      </p:sp>
      <p:grpSp>
        <p:nvGrpSpPr>
          <p:cNvPr id="341058" name="Group 66"/>
          <p:cNvGrpSpPr>
            <a:grpSpLocks/>
          </p:cNvGrpSpPr>
          <p:nvPr/>
        </p:nvGrpSpPr>
        <p:grpSpPr bwMode="auto">
          <a:xfrm>
            <a:off x="-76200" y="5715000"/>
            <a:ext cx="1371600" cy="533400"/>
            <a:chOff x="-48" y="3600"/>
            <a:chExt cx="864" cy="336"/>
          </a:xfrm>
        </p:grpSpPr>
        <p:sp>
          <p:nvSpPr>
            <p:cNvPr id="341059" name="Line 67"/>
            <p:cNvSpPr>
              <a:spLocks noChangeShapeType="1"/>
            </p:cNvSpPr>
            <p:nvPr/>
          </p:nvSpPr>
          <p:spPr bwMode="auto">
            <a:xfrm>
              <a:off x="192" y="3600"/>
              <a:ext cx="384" cy="0"/>
            </a:xfrm>
            <a:prstGeom prst="line">
              <a:avLst/>
            </a:prstGeom>
            <a:noFill/>
            <a:ln w="12700">
              <a:solidFill>
                <a:schemeClr val="tx1"/>
              </a:solidFill>
              <a:round/>
              <a:headEnd type="none" w="sm" len="sm"/>
              <a:tailEnd type="none" w="sm" len="sm"/>
            </a:ln>
            <a:effectLst/>
          </p:spPr>
          <p:txBody>
            <a:bodyPr/>
            <a:lstStyle/>
            <a:p>
              <a:endParaRPr lang="es-ES_tradnl"/>
            </a:p>
          </p:txBody>
        </p:sp>
        <p:sp>
          <p:nvSpPr>
            <p:cNvPr id="341060" name="Rectangle 68"/>
            <p:cNvSpPr>
              <a:spLocks noChangeArrowheads="1"/>
            </p:cNvSpPr>
            <p:nvPr/>
          </p:nvSpPr>
          <p:spPr bwMode="auto">
            <a:xfrm>
              <a:off x="-48" y="3648"/>
              <a:ext cx="864" cy="288"/>
            </a:xfrm>
            <a:prstGeom prst="rect">
              <a:avLst/>
            </a:prstGeom>
            <a:noFill/>
            <a:ln w="12700">
              <a:noFill/>
              <a:miter lim="800000"/>
              <a:headEnd type="none" w="sm" len="sm"/>
              <a:tailEnd type="none" w="sm" len="sm"/>
            </a:ln>
            <a:effectLst/>
          </p:spPr>
          <p:txBody>
            <a:bodyPr>
              <a:spAutoFit/>
            </a:bodyPr>
            <a:lstStyle/>
            <a:p>
              <a:pPr>
                <a:lnSpc>
                  <a:spcPct val="95000"/>
                </a:lnSpc>
                <a:spcBef>
                  <a:spcPct val="50000"/>
                </a:spcBef>
                <a:buClr>
                  <a:srgbClr val="000000"/>
                </a:buClr>
                <a:buSzPct val="100000"/>
                <a:buFont typeface="굴림" pitchFamily="48" charset="0"/>
                <a:buNone/>
              </a:pPr>
              <a:r>
                <a:rPr lang="es-ES_tradnl" sz="1000" b="1">
                  <a:latin typeface="Arial" pitchFamily="34" charset="0"/>
                </a:rPr>
                <a:t>WS-Coordination, </a:t>
              </a:r>
            </a:p>
            <a:p>
              <a:pPr>
                <a:lnSpc>
                  <a:spcPct val="95000"/>
                </a:lnSpc>
                <a:spcBef>
                  <a:spcPct val="50000"/>
                </a:spcBef>
                <a:buClr>
                  <a:srgbClr val="000000"/>
                </a:buClr>
                <a:buSzPct val="100000"/>
                <a:buFont typeface="굴림" pitchFamily="48" charset="0"/>
                <a:buNone/>
              </a:pPr>
              <a:r>
                <a:rPr lang="es-ES_tradnl" sz="1000" b="1">
                  <a:latin typeface="Arial" pitchFamily="34" charset="0"/>
                </a:rPr>
                <a:t>WS-Transaction</a:t>
              </a:r>
              <a:endParaRPr lang="es-ES" sz="1000" b="1">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1048"/>
                                        </p:tgtEl>
                                        <p:attrNameLst>
                                          <p:attrName>style.visibility</p:attrName>
                                        </p:attrNameLst>
                                      </p:cBhvr>
                                      <p:to>
                                        <p:strVal val="visible"/>
                                      </p:to>
                                    </p:set>
                                    <p:anim calcmode="lin" valueType="num">
                                      <p:cBhvr additive="base">
                                        <p:cTn id="7" dur="500" fill="hold"/>
                                        <p:tgtEl>
                                          <p:spTgt spid="341048"/>
                                        </p:tgtEl>
                                        <p:attrNameLst>
                                          <p:attrName>ppt_x</p:attrName>
                                        </p:attrNameLst>
                                      </p:cBhvr>
                                      <p:tavLst>
                                        <p:tav tm="0">
                                          <p:val>
                                            <p:strVal val="0-#ppt_w/2"/>
                                          </p:val>
                                        </p:tav>
                                        <p:tav tm="100000">
                                          <p:val>
                                            <p:strVal val="#ppt_x"/>
                                          </p:val>
                                        </p:tav>
                                      </p:tavLst>
                                    </p:anim>
                                    <p:anim calcmode="lin" valueType="num">
                                      <p:cBhvr additive="base">
                                        <p:cTn id="8" dur="500" fill="hold"/>
                                        <p:tgtEl>
                                          <p:spTgt spid="3410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1000"/>
                                  </p:stCondLst>
                                  <p:childTnLst>
                                    <p:set>
                                      <p:cBhvr>
                                        <p:cTn id="11" dur="1" fill="hold">
                                          <p:stCondLst>
                                            <p:cond delay="0"/>
                                          </p:stCondLst>
                                        </p:cTn>
                                        <p:tgtEl>
                                          <p:spTgt spid="341049"/>
                                        </p:tgtEl>
                                        <p:attrNameLst>
                                          <p:attrName>style.visibility</p:attrName>
                                        </p:attrNameLst>
                                      </p:cBhvr>
                                      <p:to>
                                        <p:strVal val="visible"/>
                                      </p:to>
                                    </p:set>
                                    <p:anim calcmode="lin" valueType="num">
                                      <p:cBhvr additive="base">
                                        <p:cTn id="12" dur="500" fill="hold"/>
                                        <p:tgtEl>
                                          <p:spTgt spid="341049"/>
                                        </p:tgtEl>
                                        <p:attrNameLst>
                                          <p:attrName>ppt_x</p:attrName>
                                        </p:attrNameLst>
                                      </p:cBhvr>
                                      <p:tavLst>
                                        <p:tav tm="0">
                                          <p:val>
                                            <p:strVal val="1+#ppt_w/2"/>
                                          </p:val>
                                        </p:tav>
                                        <p:tav tm="100000">
                                          <p:val>
                                            <p:strVal val="#ppt_x"/>
                                          </p:val>
                                        </p:tav>
                                      </p:tavLst>
                                    </p:anim>
                                    <p:anim calcmode="lin" valueType="num">
                                      <p:cBhvr additive="base">
                                        <p:cTn id="13" dur="500" fill="hold"/>
                                        <p:tgtEl>
                                          <p:spTgt spid="34104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1" presetClass="entr" presetSubtype="0" fill="hold" grpId="0" nodeType="clickEffect">
                                  <p:stCondLst>
                                    <p:cond delay="0"/>
                                  </p:stCondLst>
                                  <p:childTnLst>
                                    <p:set>
                                      <p:cBhvr>
                                        <p:cTn id="17" dur="1000">
                                          <p:stCondLst>
                                            <p:cond delay="0"/>
                                          </p:stCondLst>
                                        </p:cTn>
                                        <p:tgtEl>
                                          <p:spTgt spid="341056"/>
                                        </p:tgtEl>
                                        <p:attrNameLst>
                                          <p:attrName>style.visibility</p:attrName>
                                        </p:attrNameLst>
                                      </p:cBhvr>
                                      <p:to>
                                        <p:strVal val="visible"/>
                                      </p:to>
                                    </p:set>
                                  </p:childTnLst>
                                </p:cTn>
                              </p:par>
                            </p:childTnLst>
                          </p:cTn>
                        </p:par>
                        <p:par>
                          <p:cTn id="18" fill="hold">
                            <p:stCondLst>
                              <p:cond delay="1000"/>
                            </p:stCondLst>
                            <p:childTnLst>
                              <p:par>
                                <p:cTn id="19" presetID="9" presetClass="entr" presetSubtype="0" fill="hold" grpId="0" nodeType="afterEffect">
                                  <p:stCondLst>
                                    <p:cond delay="4000"/>
                                  </p:stCondLst>
                                  <p:childTnLst>
                                    <p:set>
                                      <p:cBhvr>
                                        <p:cTn id="20" dur="1" fill="hold">
                                          <p:stCondLst>
                                            <p:cond delay="0"/>
                                          </p:stCondLst>
                                        </p:cTn>
                                        <p:tgtEl>
                                          <p:spTgt spid="341057"/>
                                        </p:tgtEl>
                                        <p:attrNameLst>
                                          <p:attrName>style.visibility</p:attrName>
                                        </p:attrNameLst>
                                      </p:cBhvr>
                                      <p:to>
                                        <p:strVal val="visible"/>
                                      </p:to>
                                    </p:set>
                                    <p:animEffect transition="in" filter="dissolve">
                                      <p:cBhvr>
                                        <p:cTn id="21" dur="500"/>
                                        <p:tgtEl>
                                          <p:spTgt spid="34105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41050"/>
                                        </p:tgtEl>
                                        <p:attrNameLst>
                                          <p:attrName>style.visibility</p:attrName>
                                        </p:attrNameLst>
                                      </p:cBhvr>
                                      <p:to>
                                        <p:strVal val="visible"/>
                                      </p:to>
                                    </p:set>
                                    <p:anim calcmode="lin" valueType="num">
                                      <p:cBhvr additive="base">
                                        <p:cTn id="26" dur="500" fill="hold"/>
                                        <p:tgtEl>
                                          <p:spTgt spid="341050"/>
                                        </p:tgtEl>
                                        <p:attrNameLst>
                                          <p:attrName>ppt_x</p:attrName>
                                        </p:attrNameLst>
                                      </p:cBhvr>
                                      <p:tavLst>
                                        <p:tav tm="0">
                                          <p:val>
                                            <p:strVal val="0-#ppt_w/2"/>
                                          </p:val>
                                        </p:tav>
                                        <p:tav tm="100000">
                                          <p:val>
                                            <p:strVal val="#ppt_x"/>
                                          </p:val>
                                        </p:tav>
                                      </p:tavLst>
                                    </p:anim>
                                    <p:anim calcmode="lin" valueType="num">
                                      <p:cBhvr additive="base">
                                        <p:cTn id="27" dur="500" fill="hold"/>
                                        <p:tgtEl>
                                          <p:spTgt spid="34105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41053"/>
                                        </p:tgtEl>
                                        <p:attrNameLst>
                                          <p:attrName>style.visibility</p:attrName>
                                        </p:attrNameLst>
                                      </p:cBhvr>
                                      <p:to>
                                        <p:strVal val="visible"/>
                                      </p:to>
                                    </p:set>
                                    <p:anim calcmode="lin" valueType="num">
                                      <p:cBhvr additive="base">
                                        <p:cTn id="32" dur="500" fill="hold"/>
                                        <p:tgtEl>
                                          <p:spTgt spid="341053"/>
                                        </p:tgtEl>
                                        <p:attrNameLst>
                                          <p:attrName>ppt_x</p:attrName>
                                        </p:attrNameLst>
                                      </p:cBhvr>
                                      <p:tavLst>
                                        <p:tav tm="0">
                                          <p:val>
                                            <p:strVal val="0-#ppt_w/2"/>
                                          </p:val>
                                        </p:tav>
                                        <p:tav tm="100000">
                                          <p:val>
                                            <p:strVal val="#ppt_x"/>
                                          </p:val>
                                        </p:tav>
                                      </p:tavLst>
                                    </p:anim>
                                    <p:anim calcmode="lin" valueType="num">
                                      <p:cBhvr additive="base">
                                        <p:cTn id="33" dur="500" fill="hold"/>
                                        <p:tgtEl>
                                          <p:spTgt spid="34105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41058"/>
                                        </p:tgtEl>
                                        <p:attrNameLst>
                                          <p:attrName>style.visibility</p:attrName>
                                        </p:attrNameLst>
                                      </p:cBhvr>
                                      <p:to>
                                        <p:strVal val="visible"/>
                                      </p:to>
                                    </p:set>
                                    <p:anim calcmode="lin" valueType="num">
                                      <p:cBhvr additive="base">
                                        <p:cTn id="38" dur="500" fill="hold"/>
                                        <p:tgtEl>
                                          <p:spTgt spid="341058"/>
                                        </p:tgtEl>
                                        <p:attrNameLst>
                                          <p:attrName>ppt_x</p:attrName>
                                        </p:attrNameLst>
                                      </p:cBhvr>
                                      <p:tavLst>
                                        <p:tav tm="0">
                                          <p:val>
                                            <p:strVal val="0-#ppt_w/2"/>
                                          </p:val>
                                        </p:tav>
                                        <p:tav tm="100000">
                                          <p:val>
                                            <p:strVal val="#ppt_x"/>
                                          </p:val>
                                        </p:tav>
                                      </p:tavLst>
                                    </p:anim>
                                    <p:anim calcmode="lin" valueType="num">
                                      <p:cBhvr additive="base">
                                        <p:cTn id="39" dur="500" fill="hold"/>
                                        <p:tgtEl>
                                          <p:spTgt spid="341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56" grpId="0" animBg="1" autoUpdateAnimBg="0"/>
      <p:bldP spid="341057"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990600" y="0"/>
            <a:ext cx="7772400" cy="1143000"/>
          </a:xfrm>
        </p:spPr>
        <p:txBody>
          <a:bodyPr/>
          <a:lstStyle/>
          <a:p>
            <a:pPr defTabSz="957263"/>
            <a:r>
              <a:rPr lang="es-ES"/>
              <a:t>Productos/Especificaciones SOA</a:t>
            </a:r>
          </a:p>
        </p:txBody>
      </p:sp>
      <p:pic>
        <p:nvPicPr>
          <p:cNvPr id="343043" name="Picture 3"/>
          <p:cNvPicPr>
            <a:picLocks noChangeAspect="1" noChangeArrowheads="1"/>
          </p:cNvPicPr>
          <p:nvPr/>
        </p:nvPicPr>
        <p:blipFill>
          <a:blip r:embed="rId3"/>
          <a:srcRect/>
          <a:stretch>
            <a:fillRect/>
          </a:stretch>
        </p:blipFill>
        <p:spPr bwMode="auto">
          <a:xfrm>
            <a:off x="147638" y="2057400"/>
            <a:ext cx="8996362" cy="3106738"/>
          </a:xfrm>
          <a:prstGeom prst="rect">
            <a:avLst/>
          </a:prstGeom>
          <a:noFill/>
          <a:ln w="12700">
            <a:noFill/>
            <a:miter lim="800000"/>
            <a:headEnd type="none" w="sm" len="sm"/>
            <a:tailEnd type="none" w="sm" len="sm"/>
          </a:ln>
          <a:effectLst/>
        </p:spPr>
      </p:pic>
      <p:sp>
        <p:nvSpPr>
          <p:cNvPr id="343044" name="Text Box 4"/>
          <p:cNvSpPr txBox="1">
            <a:spLocks noChangeArrowheads="1"/>
          </p:cNvSpPr>
          <p:nvPr/>
        </p:nvSpPr>
        <p:spPr bwMode="auto">
          <a:xfrm>
            <a:off x="914400" y="1524000"/>
            <a:ext cx="4238625" cy="457200"/>
          </a:xfrm>
          <a:prstGeom prst="rect">
            <a:avLst/>
          </a:prstGeom>
          <a:noFill/>
          <a:ln w="12700">
            <a:noFill/>
            <a:miter lim="800000"/>
            <a:headEnd type="none" w="sm" len="sm"/>
            <a:tailEnd type="none" w="sm" len="sm"/>
          </a:ln>
          <a:effectLst/>
        </p:spPr>
        <p:txBody>
          <a:bodyPr wrap="none">
            <a:spAutoFit/>
          </a:bodyPr>
          <a:lstStyle/>
          <a:p>
            <a:pPr algn="l" eaLnBrk="0" hangingPunct="0"/>
            <a:r>
              <a:rPr lang="es-ES" b="1"/>
              <a:t>TIBCO: Enterprise Server Bus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990600" y="333375"/>
            <a:ext cx="7772400" cy="1143000"/>
          </a:xfrm>
        </p:spPr>
        <p:txBody>
          <a:bodyPr/>
          <a:lstStyle/>
          <a:p>
            <a:pPr defTabSz="957263"/>
            <a:r>
              <a:rPr lang="es-ES"/>
              <a:t>Productos/Especificaciones SOA</a:t>
            </a:r>
          </a:p>
        </p:txBody>
      </p:sp>
      <p:pic>
        <p:nvPicPr>
          <p:cNvPr id="345091" name="Picture 3"/>
          <p:cNvPicPr>
            <a:picLocks noChangeAspect="1" noChangeArrowheads="1"/>
          </p:cNvPicPr>
          <p:nvPr/>
        </p:nvPicPr>
        <p:blipFill>
          <a:blip r:embed="rId3"/>
          <a:srcRect/>
          <a:stretch>
            <a:fillRect/>
          </a:stretch>
        </p:blipFill>
        <p:spPr bwMode="auto">
          <a:xfrm>
            <a:off x="1905000" y="1752600"/>
            <a:ext cx="5718175" cy="3768725"/>
          </a:xfrm>
          <a:prstGeom prst="rect">
            <a:avLst/>
          </a:prstGeom>
          <a:noFill/>
          <a:ln w="12700">
            <a:noFill/>
            <a:miter lim="800000"/>
            <a:headEnd type="none" w="sm" len="sm"/>
            <a:tailEnd type="none" w="sm" len="sm"/>
          </a:ln>
          <a:effectLst/>
        </p:spPr>
      </p:pic>
      <p:sp>
        <p:nvSpPr>
          <p:cNvPr id="345092" name="Text Box 4"/>
          <p:cNvSpPr txBox="1">
            <a:spLocks noChangeArrowheads="1"/>
          </p:cNvSpPr>
          <p:nvPr/>
        </p:nvSpPr>
        <p:spPr bwMode="auto">
          <a:xfrm>
            <a:off x="914400" y="1524000"/>
            <a:ext cx="4238625" cy="457200"/>
          </a:xfrm>
          <a:prstGeom prst="rect">
            <a:avLst/>
          </a:prstGeom>
          <a:noFill/>
          <a:ln w="12700">
            <a:noFill/>
            <a:miter lim="800000"/>
            <a:headEnd type="none" w="sm" len="sm"/>
            <a:tailEnd type="none" w="sm" len="sm"/>
          </a:ln>
          <a:effectLst/>
        </p:spPr>
        <p:txBody>
          <a:bodyPr wrap="none">
            <a:spAutoFit/>
          </a:bodyPr>
          <a:lstStyle/>
          <a:p>
            <a:pPr algn="l" eaLnBrk="0" hangingPunct="0"/>
            <a:r>
              <a:rPr lang="es-ES" b="1"/>
              <a:t>TIBCO: Enterprise Server Bus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990600" y="333375"/>
            <a:ext cx="7772400" cy="1143000"/>
          </a:xfrm>
        </p:spPr>
        <p:txBody>
          <a:bodyPr/>
          <a:lstStyle/>
          <a:p>
            <a:pPr defTabSz="957263"/>
            <a:r>
              <a:rPr lang="es-ES"/>
              <a:t>Productos/Especificaciones SOA</a:t>
            </a:r>
          </a:p>
        </p:txBody>
      </p:sp>
      <p:pic>
        <p:nvPicPr>
          <p:cNvPr id="347139" name="Picture 3"/>
          <p:cNvPicPr>
            <a:picLocks noChangeAspect="1" noChangeArrowheads="1"/>
          </p:cNvPicPr>
          <p:nvPr/>
        </p:nvPicPr>
        <p:blipFill>
          <a:blip r:embed="rId3"/>
          <a:srcRect/>
          <a:stretch>
            <a:fillRect/>
          </a:stretch>
        </p:blipFill>
        <p:spPr bwMode="auto">
          <a:xfrm>
            <a:off x="1828800" y="1828800"/>
            <a:ext cx="5257800" cy="4013200"/>
          </a:xfrm>
          <a:prstGeom prst="rect">
            <a:avLst/>
          </a:prstGeom>
          <a:noFill/>
          <a:ln w="12700">
            <a:noFill/>
            <a:miter lim="800000"/>
            <a:headEnd type="none" w="sm" len="sm"/>
            <a:tailEnd type="none" w="sm" len="sm"/>
          </a:ln>
          <a:effectLst/>
        </p:spPr>
      </p:pic>
      <p:sp>
        <p:nvSpPr>
          <p:cNvPr id="347140" name="Text Box 4"/>
          <p:cNvSpPr txBox="1">
            <a:spLocks noChangeArrowheads="1"/>
          </p:cNvSpPr>
          <p:nvPr/>
        </p:nvSpPr>
        <p:spPr bwMode="auto">
          <a:xfrm>
            <a:off x="914400" y="1524000"/>
            <a:ext cx="3865563" cy="457200"/>
          </a:xfrm>
          <a:prstGeom prst="rect">
            <a:avLst/>
          </a:prstGeom>
          <a:noFill/>
          <a:ln w="12700">
            <a:noFill/>
            <a:miter lim="800000"/>
            <a:headEnd type="none" w="sm" len="sm"/>
            <a:tailEnd type="none" w="sm" len="sm"/>
          </a:ln>
          <a:effectLst/>
        </p:spPr>
        <p:txBody>
          <a:bodyPr wrap="none">
            <a:spAutoFit/>
          </a:bodyPr>
          <a:lstStyle/>
          <a:p>
            <a:pPr algn="l" eaLnBrk="0" hangingPunct="0"/>
            <a:r>
              <a:rPr lang="es-ES" b="1"/>
              <a:t>IBM: Enterprise Server Bus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990600" y="620713"/>
            <a:ext cx="7772400" cy="568325"/>
          </a:xfrm>
        </p:spPr>
        <p:txBody>
          <a:bodyPr/>
          <a:lstStyle/>
          <a:p>
            <a:pPr defTabSz="957263"/>
            <a:r>
              <a:rPr lang="es-ES" sz="4000"/>
              <a:t>Productos/Especificaciones SOA</a:t>
            </a:r>
          </a:p>
        </p:txBody>
      </p:sp>
      <p:pic>
        <p:nvPicPr>
          <p:cNvPr id="349187" name="Picture 3"/>
          <p:cNvPicPr>
            <a:picLocks noChangeAspect="1" noChangeArrowheads="1"/>
          </p:cNvPicPr>
          <p:nvPr/>
        </p:nvPicPr>
        <p:blipFill>
          <a:blip r:embed="rId3"/>
          <a:srcRect/>
          <a:stretch>
            <a:fillRect/>
          </a:stretch>
        </p:blipFill>
        <p:spPr bwMode="auto">
          <a:xfrm>
            <a:off x="1033463" y="1649413"/>
            <a:ext cx="7077075" cy="4471987"/>
          </a:xfrm>
          <a:prstGeom prst="rect">
            <a:avLst/>
          </a:prstGeom>
          <a:noFill/>
          <a:ln w="12700">
            <a:noFill/>
            <a:miter lim="800000"/>
            <a:headEnd type="none" w="sm" len="sm"/>
            <a:tailEnd type="none" w="sm" len="sm"/>
          </a:ln>
          <a:effectLst/>
        </p:spPr>
      </p:pic>
      <p:sp>
        <p:nvSpPr>
          <p:cNvPr id="349188" name="Text Box 4"/>
          <p:cNvSpPr txBox="1">
            <a:spLocks noChangeArrowheads="1"/>
          </p:cNvSpPr>
          <p:nvPr/>
        </p:nvSpPr>
        <p:spPr bwMode="auto">
          <a:xfrm>
            <a:off x="914400" y="1524000"/>
            <a:ext cx="3865563" cy="457200"/>
          </a:xfrm>
          <a:prstGeom prst="rect">
            <a:avLst/>
          </a:prstGeom>
          <a:noFill/>
          <a:ln w="12700">
            <a:noFill/>
            <a:miter lim="800000"/>
            <a:headEnd type="none" w="sm" len="sm"/>
            <a:tailEnd type="none" w="sm" len="sm"/>
          </a:ln>
          <a:effectLst/>
        </p:spPr>
        <p:txBody>
          <a:bodyPr wrap="none">
            <a:spAutoFit/>
          </a:bodyPr>
          <a:lstStyle/>
          <a:p>
            <a:pPr algn="l" eaLnBrk="0" hangingPunct="0"/>
            <a:r>
              <a:rPr lang="es-ES" b="1"/>
              <a:t>IBM: Enterprise Server Bus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990600" y="0"/>
            <a:ext cx="7772400" cy="1143000"/>
          </a:xfrm>
        </p:spPr>
        <p:txBody>
          <a:bodyPr/>
          <a:lstStyle/>
          <a:p>
            <a:pPr defTabSz="957263"/>
            <a:r>
              <a:rPr lang="es-ES"/>
              <a:t>Productos/Especificaciones SOA</a:t>
            </a:r>
          </a:p>
        </p:txBody>
      </p:sp>
      <p:pic>
        <p:nvPicPr>
          <p:cNvPr id="351235" name="Picture 3"/>
          <p:cNvPicPr>
            <a:picLocks noChangeAspect="1" noChangeArrowheads="1"/>
          </p:cNvPicPr>
          <p:nvPr/>
        </p:nvPicPr>
        <p:blipFill>
          <a:blip r:embed="rId3"/>
          <a:srcRect/>
          <a:stretch>
            <a:fillRect/>
          </a:stretch>
        </p:blipFill>
        <p:spPr bwMode="auto">
          <a:xfrm>
            <a:off x="1109663" y="2286000"/>
            <a:ext cx="6924675" cy="3013075"/>
          </a:xfrm>
          <a:prstGeom prst="rect">
            <a:avLst/>
          </a:prstGeom>
          <a:noFill/>
          <a:ln w="12700">
            <a:noFill/>
            <a:miter lim="800000"/>
            <a:headEnd type="none" w="sm" len="sm"/>
            <a:tailEnd type="none" w="sm" len="sm"/>
          </a:ln>
          <a:effectLst/>
        </p:spPr>
      </p:pic>
      <p:sp>
        <p:nvSpPr>
          <p:cNvPr id="351236" name="Text Box 4"/>
          <p:cNvSpPr txBox="1">
            <a:spLocks noChangeArrowheads="1"/>
          </p:cNvSpPr>
          <p:nvPr/>
        </p:nvSpPr>
        <p:spPr bwMode="auto">
          <a:xfrm>
            <a:off x="914400" y="1524000"/>
            <a:ext cx="5545138" cy="457200"/>
          </a:xfrm>
          <a:prstGeom prst="rect">
            <a:avLst/>
          </a:prstGeom>
          <a:noFill/>
          <a:ln w="12700">
            <a:noFill/>
            <a:miter lim="800000"/>
            <a:headEnd type="none" w="sm" len="sm"/>
            <a:tailEnd type="none" w="sm" len="sm"/>
          </a:ln>
          <a:effectLst/>
        </p:spPr>
        <p:txBody>
          <a:bodyPr wrap="none">
            <a:spAutoFit/>
          </a:bodyPr>
          <a:lstStyle/>
          <a:p>
            <a:pPr algn="l" eaLnBrk="0" hangingPunct="0"/>
            <a:r>
              <a:rPr lang="es-ES" b="1"/>
              <a:t>SUN: </a:t>
            </a:r>
            <a:r>
              <a:rPr lang="es-ES">
                <a:solidFill>
                  <a:srgbClr val="000000"/>
                </a:solidFill>
                <a:latin typeface="KCNOKH+Arial" charset="0"/>
              </a:rPr>
              <a:t>Java™ Business Integration (JBI) 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3"/>
          <a:srcRect/>
          <a:stretch>
            <a:fillRect/>
          </a:stretch>
        </p:blipFill>
        <p:spPr bwMode="auto">
          <a:xfrm>
            <a:off x="3886200" y="1524000"/>
            <a:ext cx="1228725" cy="690563"/>
          </a:xfrm>
          <a:prstGeom prst="rect">
            <a:avLst/>
          </a:prstGeom>
          <a:noFill/>
          <a:ln w="9525">
            <a:noFill/>
            <a:miter lim="800000"/>
            <a:headEnd/>
            <a:tailEnd/>
          </a:ln>
          <a:effectLst/>
        </p:spPr>
      </p:pic>
      <p:pic>
        <p:nvPicPr>
          <p:cNvPr id="243715" name="Picture 3"/>
          <p:cNvPicPr>
            <a:picLocks noChangeAspect="1" noChangeArrowheads="1"/>
          </p:cNvPicPr>
          <p:nvPr/>
        </p:nvPicPr>
        <p:blipFill>
          <a:blip r:embed="rId4"/>
          <a:srcRect/>
          <a:stretch>
            <a:fillRect/>
          </a:stretch>
        </p:blipFill>
        <p:spPr bwMode="auto">
          <a:xfrm>
            <a:off x="2438400" y="2176463"/>
            <a:ext cx="776288" cy="965200"/>
          </a:xfrm>
          <a:prstGeom prst="rect">
            <a:avLst/>
          </a:prstGeom>
          <a:noFill/>
          <a:ln w="9525">
            <a:noFill/>
            <a:miter lim="800000"/>
            <a:headEnd/>
            <a:tailEnd/>
          </a:ln>
          <a:effectLst/>
        </p:spPr>
      </p:pic>
      <p:pic>
        <p:nvPicPr>
          <p:cNvPr id="243716" name="Picture 4"/>
          <p:cNvPicPr>
            <a:picLocks noChangeAspect="1" noChangeArrowheads="1"/>
          </p:cNvPicPr>
          <p:nvPr/>
        </p:nvPicPr>
        <p:blipFill>
          <a:blip r:embed="rId5"/>
          <a:srcRect/>
          <a:stretch>
            <a:fillRect/>
          </a:stretch>
        </p:blipFill>
        <p:spPr bwMode="auto">
          <a:xfrm>
            <a:off x="2624138" y="4411663"/>
            <a:ext cx="1073150" cy="928687"/>
          </a:xfrm>
          <a:prstGeom prst="rect">
            <a:avLst/>
          </a:prstGeom>
          <a:noFill/>
          <a:ln w="9525">
            <a:noFill/>
            <a:miter lim="800000"/>
            <a:headEnd/>
            <a:tailEnd/>
          </a:ln>
          <a:effectLst/>
        </p:spPr>
      </p:pic>
      <p:pic>
        <p:nvPicPr>
          <p:cNvPr id="243717" name="Picture 5"/>
          <p:cNvPicPr>
            <a:picLocks noChangeAspect="1" noChangeArrowheads="1"/>
          </p:cNvPicPr>
          <p:nvPr/>
        </p:nvPicPr>
        <p:blipFill>
          <a:blip r:embed="rId6"/>
          <a:srcRect/>
          <a:stretch>
            <a:fillRect/>
          </a:stretch>
        </p:blipFill>
        <p:spPr bwMode="auto">
          <a:xfrm>
            <a:off x="4953000" y="4505325"/>
            <a:ext cx="1111250" cy="928688"/>
          </a:xfrm>
          <a:prstGeom prst="rect">
            <a:avLst/>
          </a:prstGeom>
          <a:noFill/>
          <a:ln w="9525">
            <a:noFill/>
            <a:miter lim="800000"/>
            <a:headEnd/>
            <a:tailEnd/>
          </a:ln>
          <a:effectLst/>
        </p:spPr>
      </p:pic>
      <p:pic>
        <p:nvPicPr>
          <p:cNvPr id="243718" name="Picture 6"/>
          <p:cNvPicPr>
            <a:picLocks noChangeAspect="1" noChangeArrowheads="1"/>
          </p:cNvPicPr>
          <p:nvPr/>
        </p:nvPicPr>
        <p:blipFill>
          <a:blip r:embed="rId7"/>
          <a:srcRect/>
          <a:stretch>
            <a:fillRect/>
          </a:stretch>
        </p:blipFill>
        <p:spPr bwMode="auto">
          <a:xfrm>
            <a:off x="5486400" y="2057400"/>
            <a:ext cx="860425" cy="1300163"/>
          </a:xfrm>
          <a:prstGeom prst="rect">
            <a:avLst/>
          </a:prstGeom>
          <a:noFill/>
          <a:ln w="9525">
            <a:noFill/>
            <a:miter lim="800000"/>
            <a:headEnd/>
            <a:tailEnd/>
          </a:ln>
          <a:effectLst/>
        </p:spPr>
      </p:pic>
      <p:pic>
        <p:nvPicPr>
          <p:cNvPr id="243719" name="Picture 7"/>
          <p:cNvPicPr>
            <a:picLocks noChangeAspect="1" noChangeArrowheads="1"/>
          </p:cNvPicPr>
          <p:nvPr/>
        </p:nvPicPr>
        <p:blipFill>
          <a:blip r:embed="rId8"/>
          <a:srcRect/>
          <a:stretch>
            <a:fillRect/>
          </a:stretch>
        </p:blipFill>
        <p:spPr bwMode="auto">
          <a:xfrm>
            <a:off x="3370263" y="2547938"/>
            <a:ext cx="2001837" cy="1992312"/>
          </a:xfrm>
          <a:prstGeom prst="rect">
            <a:avLst/>
          </a:prstGeom>
          <a:noFill/>
          <a:ln w="9525">
            <a:noFill/>
            <a:miter lim="800000"/>
            <a:headEnd/>
            <a:tailEnd/>
          </a:ln>
          <a:effectLst/>
        </p:spPr>
      </p:pic>
      <p:sp>
        <p:nvSpPr>
          <p:cNvPr id="243720" name="Text Box 8"/>
          <p:cNvSpPr txBox="1">
            <a:spLocks noChangeArrowheads="1"/>
          </p:cNvSpPr>
          <p:nvPr/>
        </p:nvSpPr>
        <p:spPr bwMode="auto">
          <a:xfrm>
            <a:off x="1905000" y="4572000"/>
            <a:ext cx="857250" cy="366713"/>
          </a:xfrm>
          <a:prstGeom prst="rect">
            <a:avLst/>
          </a:prstGeom>
          <a:noFill/>
          <a:ln w="25400">
            <a:noFill/>
            <a:miter lim="800000"/>
            <a:headEnd/>
            <a:tailEnd/>
          </a:ln>
          <a:effectLst/>
        </p:spPr>
        <p:txBody>
          <a:bodyPr wrap="none">
            <a:spAutoFit/>
          </a:bodyPr>
          <a:lstStyle/>
          <a:p>
            <a:r>
              <a:rPr lang="es-ES_tradnl" sz="1800" b="1">
                <a:solidFill>
                  <a:srgbClr val="9F1405"/>
                </a:solidFill>
              </a:rPr>
              <a:t>Séneca</a:t>
            </a:r>
          </a:p>
        </p:txBody>
      </p:sp>
      <p:sp>
        <p:nvSpPr>
          <p:cNvPr id="243721" name="Text Box 9"/>
          <p:cNvSpPr txBox="1">
            <a:spLocks noChangeArrowheads="1"/>
          </p:cNvSpPr>
          <p:nvPr/>
        </p:nvSpPr>
        <p:spPr bwMode="auto">
          <a:xfrm>
            <a:off x="5943600" y="4648200"/>
            <a:ext cx="679450" cy="366713"/>
          </a:xfrm>
          <a:prstGeom prst="rect">
            <a:avLst/>
          </a:prstGeom>
          <a:noFill/>
          <a:ln w="25400">
            <a:noFill/>
            <a:miter lim="800000"/>
            <a:headEnd/>
            <a:tailEnd/>
          </a:ln>
          <a:effectLst/>
        </p:spPr>
        <p:txBody>
          <a:bodyPr>
            <a:spAutoFit/>
          </a:bodyPr>
          <a:lstStyle/>
          <a:p>
            <a:r>
              <a:rPr lang="es-ES_tradnl" sz="1800" b="1">
                <a:solidFill>
                  <a:srgbClr val="9F1405"/>
                </a:solidFill>
              </a:rPr>
              <a:t>Kant</a:t>
            </a:r>
          </a:p>
        </p:txBody>
      </p:sp>
      <p:sp>
        <p:nvSpPr>
          <p:cNvPr id="243722" name="Text Box 10"/>
          <p:cNvSpPr txBox="1">
            <a:spLocks noChangeArrowheads="1"/>
          </p:cNvSpPr>
          <p:nvPr/>
        </p:nvSpPr>
        <p:spPr bwMode="auto">
          <a:xfrm>
            <a:off x="1447800" y="28194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43723" name="Text Box 11"/>
          <p:cNvSpPr txBox="1">
            <a:spLocks noChangeArrowheads="1"/>
          </p:cNvSpPr>
          <p:nvPr/>
        </p:nvSpPr>
        <p:spPr bwMode="auto">
          <a:xfrm>
            <a:off x="3829050" y="990600"/>
            <a:ext cx="1035050" cy="366713"/>
          </a:xfrm>
          <a:prstGeom prst="rect">
            <a:avLst/>
          </a:prstGeom>
          <a:noFill/>
          <a:ln w="25400">
            <a:noFill/>
            <a:miter lim="800000"/>
            <a:headEnd/>
            <a:tailEnd/>
          </a:ln>
          <a:effectLst/>
        </p:spPr>
        <p:txBody>
          <a:bodyPr wrap="none">
            <a:spAutoFit/>
          </a:bodyPr>
          <a:lstStyle/>
          <a:p>
            <a:r>
              <a:rPr lang="es-ES_tradnl" sz="1800" b="1">
                <a:solidFill>
                  <a:srgbClr val="9F1405"/>
                </a:solidFill>
              </a:rPr>
              <a:t>Aristotle</a:t>
            </a:r>
          </a:p>
        </p:txBody>
      </p:sp>
      <p:sp>
        <p:nvSpPr>
          <p:cNvPr id="243724" name="Text Box 12"/>
          <p:cNvSpPr txBox="1">
            <a:spLocks noChangeArrowheads="1"/>
          </p:cNvSpPr>
          <p:nvPr/>
        </p:nvSpPr>
        <p:spPr bwMode="auto">
          <a:xfrm>
            <a:off x="6235700" y="3200400"/>
            <a:ext cx="692150" cy="366713"/>
          </a:xfrm>
          <a:prstGeom prst="rect">
            <a:avLst/>
          </a:prstGeom>
          <a:noFill/>
          <a:ln w="25400">
            <a:noFill/>
            <a:miter lim="800000"/>
            <a:headEnd/>
            <a:tailEnd/>
          </a:ln>
          <a:effectLst/>
        </p:spPr>
        <p:txBody>
          <a:bodyPr wrap="none">
            <a:spAutoFit/>
          </a:bodyPr>
          <a:lstStyle/>
          <a:p>
            <a:r>
              <a:rPr lang="es-ES_tradnl" sz="1800" b="1">
                <a:solidFill>
                  <a:srgbClr val="9F1405"/>
                </a:solidFill>
              </a:rPr>
              <a:t>Plato</a:t>
            </a:r>
          </a:p>
        </p:txBody>
      </p:sp>
      <p:sp>
        <p:nvSpPr>
          <p:cNvPr id="243725" name="Rectangle 13"/>
          <p:cNvSpPr>
            <a:spLocks noChangeArrowheads="1"/>
          </p:cNvSpPr>
          <p:nvPr/>
        </p:nvSpPr>
        <p:spPr bwMode="auto">
          <a:xfrm>
            <a:off x="2571750" y="5562600"/>
            <a:ext cx="3524250" cy="915988"/>
          </a:xfrm>
          <a:prstGeom prst="rect">
            <a:avLst/>
          </a:prstGeom>
          <a:noFill/>
          <a:ln w="25400">
            <a:noFill/>
            <a:miter lim="800000"/>
            <a:headEnd/>
            <a:tailEnd/>
          </a:ln>
          <a:effectLst/>
        </p:spPr>
        <p:txBody>
          <a:bodyPr wrap="none">
            <a:spAutoFit/>
          </a:bodyPr>
          <a:lstStyle/>
          <a:p>
            <a:pPr algn="l"/>
            <a:r>
              <a:rPr lang="en-GB" sz="1800" b="1"/>
              <a:t>&lt;examplePhilosopher&gt;</a:t>
            </a:r>
          </a:p>
          <a:p>
            <a:pPr algn="l"/>
            <a:r>
              <a:rPr lang="en-GB" sz="1800" b="1"/>
              <a:t>    </a:t>
            </a:r>
            <a:r>
              <a:rPr lang="en-GB" sz="1800" b="1">
                <a:solidFill>
                  <a:srgbClr val="008000"/>
                </a:solidFill>
              </a:rPr>
              <a:t>&lt;chopstick&gt;</a:t>
            </a:r>
            <a:r>
              <a:rPr lang="en-GB" sz="1800" b="1">
                <a:solidFill>
                  <a:srgbClr val="0000FF"/>
                </a:solidFill>
              </a:rPr>
              <a:t>Seneca</a:t>
            </a:r>
            <a:r>
              <a:rPr lang="en-GB" sz="1800" b="1">
                <a:solidFill>
                  <a:srgbClr val="008000"/>
                </a:solidFill>
              </a:rPr>
              <a:t>&lt;/chopstick&gt;</a:t>
            </a:r>
          </a:p>
          <a:p>
            <a:pPr algn="l"/>
            <a:r>
              <a:rPr lang="en-GB" sz="1800" b="1"/>
              <a:t>&lt;/examplePhilosopher&gt;</a:t>
            </a:r>
          </a:p>
        </p:txBody>
      </p:sp>
      <p:sp>
        <p:nvSpPr>
          <p:cNvPr id="243726" name="Rectangle 14"/>
          <p:cNvSpPr>
            <a:spLocks noChangeArrowheads="1"/>
          </p:cNvSpPr>
          <p:nvPr/>
        </p:nvSpPr>
        <p:spPr bwMode="auto">
          <a:xfrm>
            <a:off x="5568950" y="3657600"/>
            <a:ext cx="3346450" cy="915988"/>
          </a:xfrm>
          <a:prstGeom prst="rect">
            <a:avLst/>
          </a:prstGeom>
          <a:noFill/>
          <a:ln w="25400">
            <a:noFill/>
            <a:miter lim="800000"/>
            <a:headEnd/>
            <a:tailEnd/>
          </a:ln>
          <a:effectLst/>
        </p:spPr>
        <p:txBody>
          <a:bodyPr wrap="none">
            <a:spAutoFit/>
          </a:bodyPr>
          <a:lstStyle/>
          <a:p>
            <a:pPr algn="l"/>
            <a:r>
              <a:rPr lang="en-GB" sz="1800" b="1"/>
              <a:t>&lt;examplePhilosopher&gt;</a:t>
            </a:r>
          </a:p>
          <a:p>
            <a:pPr algn="l"/>
            <a:r>
              <a:rPr lang="en-GB" sz="1800" b="1"/>
              <a:t>    </a:t>
            </a:r>
            <a:r>
              <a:rPr lang="en-GB" sz="1800" b="1">
                <a:solidFill>
                  <a:srgbClr val="008000"/>
                </a:solidFill>
              </a:rPr>
              <a:t>&lt;chopstick&gt;</a:t>
            </a:r>
            <a:r>
              <a:rPr lang="en-GB" sz="1800" b="1">
                <a:solidFill>
                  <a:srgbClr val="0000FF"/>
                </a:solidFill>
              </a:rPr>
              <a:t>Kant</a:t>
            </a:r>
            <a:r>
              <a:rPr lang="en-GB" sz="1800" b="1">
                <a:solidFill>
                  <a:srgbClr val="008000"/>
                </a:solidFill>
              </a:rPr>
              <a:t>&lt;/chopstick&gt;</a:t>
            </a:r>
          </a:p>
          <a:p>
            <a:pPr algn="l"/>
            <a:r>
              <a:rPr lang="en-GB" sz="1800" b="1"/>
              <a:t>&lt;/examplePhilosopher&gt;</a:t>
            </a:r>
          </a:p>
        </p:txBody>
      </p:sp>
      <p:sp>
        <p:nvSpPr>
          <p:cNvPr id="243727" name="Oval 15"/>
          <p:cNvSpPr>
            <a:spLocks noChangeArrowheads="1"/>
          </p:cNvSpPr>
          <p:nvPr/>
        </p:nvSpPr>
        <p:spPr bwMode="auto">
          <a:xfrm>
            <a:off x="3956050" y="3733800"/>
            <a:ext cx="717550" cy="781050"/>
          </a:xfrm>
          <a:prstGeom prst="ellipse">
            <a:avLst/>
          </a:prstGeom>
          <a:noFill/>
          <a:ln w="38100">
            <a:solidFill>
              <a:srgbClr val="008000"/>
            </a:solidFill>
            <a:round/>
            <a:headEnd/>
            <a:tailEnd/>
          </a:ln>
          <a:effectLst/>
        </p:spPr>
        <p:txBody>
          <a:bodyPr wrap="none" anchor="ctr"/>
          <a:lstStyle/>
          <a:p>
            <a:endParaRPr lang="es-ES_tradnl"/>
          </a:p>
        </p:txBody>
      </p:sp>
      <p:cxnSp>
        <p:nvCxnSpPr>
          <p:cNvPr id="243728" name="AutoShape 16"/>
          <p:cNvCxnSpPr>
            <a:cxnSpLocks noChangeShapeType="1"/>
            <a:stCxn id="243727" idx="4"/>
            <a:endCxn id="243725" idx="0"/>
          </p:cNvCxnSpPr>
          <p:nvPr/>
        </p:nvCxnSpPr>
        <p:spPr bwMode="auto">
          <a:xfrm>
            <a:off x="4314825" y="4533900"/>
            <a:ext cx="19050" cy="1028700"/>
          </a:xfrm>
          <a:prstGeom prst="straightConnector1">
            <a:avLst/>
          </a:prstGeom>
          <a:noFill/>
          <a:ln w="25400">
            <a:solidFill>
              <a:srgbClr val="008000"/>
            </a:solidFill>
            <a:round/>
            <a:headEnd/>
            <a:tailEnd/>
          </a:ln>
          <a:effectLst/>
        </p:spPr>
      </p:cxnSp>
      <p:sp>
        <p:nvSpPr>
          <p:cNvPr id="243729" name="Oval 17"/>
          <p:cNvSpPr>
            <a:spLocks noChangeArrowheads="1"/>
          </p:cNvSpPr>
          <p:nvPr/>
        </p:nvSpPr>
        <p:spPr bwMode="auto">
          <a:xfrm>
            <a:off x="4540250" y="3276600"/>
            <a:ext cx="717550" cy="781050"/>
          </a:xfrm>
          <a:prstGeom prst="ellipse">
            <a:avLst/>
          </a:prstGeom>
          <a:noFill/>
          <a:ln w="38100">
            <a:solidFill>
              <a:srgbClr val="008000"/>
            </a:solidFill>
            <a:round/>
            <a:headEnd/>
            <a:tailEnd/>
          </a:ln>
          <a:effectLst/>
        </p:spPr>
        <p:txBody>
          <a:bodyPr wrap="none" anchor="ctr"/>
          <a:lstStyle/>
          <a:p>
            <a:endParaRPr lang="es-ES_tradnl"/>
          </a:p>
        </p:txBody>
      </p:sp>
      <p:cxnSp>
        <p:nvCxnSpPr>
          <p:cNvPr id="243730" name="AutoShape 18"/>
          <p:cNvCxnSpPr>
            <a:cxnSpLocks noChangeShapeType="1"/>
            <a:stCxn id="243729" idx="5"/>
            <a:endCxn id="243726" idx="1"/>
          </p:cNvCxnSpPr>
          <p:nvPr/>
        </p:nvCxnSpPr>
        <p:spPr bwMode="auto">
          <a:xfrm>
            <a:off x="5153025" y="3962400"/>
            <a:ext cx="415925" cy="153988"/>
          </a:xfrm>
          <a:prstGeom prst="straightConnector1">
            <a:avLst/>
          </a:prstGeom>
          <a:noFill/>
          <a:ln w="25400">
            <a:solidFill>
              <a:srgbClr val="008000"/>
            </a:solidFill>
            <a:round/>
            <a:headEnd/>
            <a:tailEnd/>
          </a:ln>
          <a:effectLst/>
        </p:spPr>
      </p:cxnSp>
      <p:sp>
        <p:nvSpPr>
          <p:cNvPr id="243731" name="Rectangle 19"/>
          <p:cNvSpPr>
            <a:spLocks noChangeArrowheads="1"/>
          </p:cNvSpPr>
          <p:nvPr/>
        </p:nvSpPr>
        <p:spPr bwMode="auto">
          <a:xfrm>
            <a:off x="4876800" y="228600"/>
            <a:ext cx="4002088" cy="976313"/>
          </a:xfrm>
          <a:prstGeom prst="rect">
            <a:avLst/>
          </a:prstGeom>
          <a:noFill/>
          <a:ln w="25400">
            <a:noFill/>
            <a:miter lim="800000"/>
            <a:headEnd/>
            <a:tailEnd/>
          </a:ln>
          <a:effectLst/>
        </p:spPr>
        <p:txBody>
          <a:bodyPr wrap="none">
            <a:spAutoFit/>
          </a:bodyPr>
          <a:lstStyle/>
          <a:p>
            <a:r>
              <a:rPr lang="es-ES_tradnl" sz="3200">
                <a:solidFill>
                  <a:schemeClr val="tx2"/>
                </a:solidFill>
              </a:rPr>
              <a:t>Model Representation: </a:t>
            </a:r>
          </a:p>
          <a:p>
            <a:r>
              <a:rPr lang="es-ES_tradnl" sz="2600" i="1">
                <a:solidFill>
                  <a:schemeClr val="tx2"/>
                </a:solidFill>
              </a:rPr>
              <a:t>Philosopher Chopstick</a:t>
            </a:r>
            <a:endParaRPr lang="es-ES_tradnl" sz="2600" i="1">
              <a:solidFill>
                <a:schemeClr val="tx2"/>
              </a:solidFill>
              <a:cs typeface="Arial" pitchFamily="34" charset="0"/>
            </a:endParaRPr>
          </a:p>
        </p:txBody>
      </p:sp>
      <p:sp>
        <p:nvSpPr>
          <p:cNvPr id="243732" name="Rectangle 20"/>
          <p:cNvSpPr>
            <a:spLocks noChangeArrowheads="1"/>
          </p:cNvSpPr>
          <p:nvPr/>
        </p:nvSpPr>
        <p:spPr bwMode="auto">
          <a:xfrm>
            <a:off x="215900" y="152400"/>
            <a:ext cx="3225800" cy="854075"/>
          </a:xfrm>
          <a:prstGeom prst="rect">
            <a:avLst/>
          </a:prstGeom>
          <a:noFill/>
          <a:ln w="25400">
            <a:noFill/>
            <a:miter lim="800000"/>
            <a:headEnd/>
            <a:tailEnd/>
          </a:ln>
          <a:effectLst/>
        </p:spPr>
        <p:txBody>
          <a:bodyPr wrap="none">
            <a:spAutoFit/>
          </a:bodyPr>
          <a:lstStyle/>
          <a:p>
            <a:r>
              <a:rPr lang="en-GB" sz="3200">
                <a:solidFill>
                  <a:schemeClr val="tx2"/>
                </a:solidFill>
              </a:rPr>
              <a:t>Classical Example</a:t>
            </a:r>
          </a:p>
          <a:p>
            <a:r>
              <a:rPr lang="en-GB" sz="1800">
                <a:solidFill>
                  <a:schemeClr val="tx2"/>
                </a:solidFill>
              </a:rPr>
              <a:t>The dining philosophers problem</a:t>
            </a:r>
            <a:endParaRPr lang="es-ES_tradnl" sz="2600" i="1">
              <a:solidFill>
                <a:schemeClr val="tx2"/>
              </a:solidFill>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2"/>
          <p:cNvPicPr>
            <a:picLocks noChangeAspect="1" noChangeArrowheads="1"/>
          </p:cNvPicPr>
          <p:nvPr/>
        </p:nvPicPr>
        <p:blipFill>
          <a:blip r:embed="rId3"/>
          <a:srcRect/>
          <a:stretch>
            <a:fillRect/>
          </a:stretch>
        </p:blipFill>
        <p:spPr bwMode="auto">
          <a:xfrm>
            <a:off x="914400" y="1698625"/>
            <a:ext cx="7010400" cy="4375150"/>
          </a:xfrm>
          <a:prstGeom prst="rect">
            <a:avLst/>
          </a:prstGeom>
          <a:noFill/>
          <a:ln w="12700">
            <a:noFill/>
            <a:miter lim="800000"/>
            <a:headEnd type="none" w="sm" len="sm"/>
            <a:tailEnd type="none" w="sm" len="sm"/>
          </a:ln>
          <a:effectLst/>
        </p:spPr>
      </p:pic>
      <p:sp>
        <p:nvSpPr>
          <p:cNvPr id="353283" name="Rectangle 3"/>
          <p:cNvSpPr>
            <a:spLocks noGrp="1" noChangeArrowheads="1"/>
          </p:cNvSpPr>
          <p:nvPr>
            <p:ph type="title"/>
          </p:nvPr>
        </p:nvSpPr>
        <p:spPr>
          <a:xfrm>
            <a:off x="990600" y="333375"/>
            <a:ext cx="7772400" cy="1143000"/>
          </a:xfrm>
        </p:spPr>
        <p:txBody>
          <a:bodyPr/>
          <a:lstStyle/>
          <a:p>
            <a:pPr defTabSz="957263"/>
            <a:r>
              <a:rPr lang="es-ES"/>
              <a:t>Productos/Especificaciones SOA</a:t>
            </a:r>
          </a:p>
        </p:txBody>
      </p:sp>
      <p:sp>
        <p:nvSpPr>
          <p:cNvPr id="353284" name="Rectangle 4"/>
          <p:cNvSpPr>
            <a:spLocks noChangeArrowheads="1"/>
          </p:cNvSpPr>
          <p:nvPr/>
        </p:nvSpPr>
        <p:spPr bwMode="auto">
          <a:xfrm>
            <a:off x="933450" y="5903913"/>
            <a:ext cx="6173788" cy="336550"/>
          </a:xfrm>
          <a:prstGeom prst="rect">
            <a:avLst/>
          </a:prstGeom>
          <a:noFill/>
          <a:ln w="12700">
            <a:noFill/>
            <a:miter lim="800000"/>
            <a:headEnd type="none" w="sm" len="sm"/>
            <a:tailEnd type="none" w="sm" len="sm"/>
          </a:ln>
          <a:effectLst/>
        </p:spPr>
        <p:txBody>
          <a:bodyPr wrap="none">
            <a:spAutoFit/>
          </a:bodyPr>
          <a:lstStyle/>
          <a:p>
            <a:pPr eaLnBrk="0" hangingPunct="0"/>
            <a:r>
              <a:rPr lang="es-ES" sz="1600" b="1">
                <a:latin typeface="Courier New" pitchFamily="49" charset="0"/>
              </a:rPr>
              <a:t>http://drops.dagstuhl.de/opus/volltexte/2006/524/</a:t>
            </a:r>
          </a:p>
        </p:txBody>
      </p:sp>
      <p:sp>
        <p:nvSpPr>
          <p:cNvPr id="353285" name="Rectangle 5"/>
          <p:cNvSpPr>
            <a:spLocks noChangeArrowheads="1"/>
          </p:cNvSpPr>
          <p:nvPr/>
        </p:nvSpPr>
        <p:spPr bwMode="auto">
          <a:xfrm>
            <a:off x="685800" y="1447800"/>
            <a:ext cx="9144000" cy="336550"/>
          </a:xfrm>
          <a:prstGeom prst="rect">
            <a:avLst/>
          </a:prstGeom>
          <a:noFill/>
          <a:ln w="12700">
            <a:noFill/>
            <a:miter lim="800000"/>
            <a:headEnd type="none" w="sm" len="sm"/>
            <a:tailEnd type="none" w="sm" len="sm"/>
          </a:ln>
          <a:effectLst/>
        </p:spPr>
        <p:txBody>
          <a:bodyPr>
            <a:spAutoFit/>
          </a:bodyPr>
          <a:lstStyle/>
          <a:p>
            <a:pPr algn="l" eaLnBrk="0" hangingPunct="0"/>
            <a:r>
              <a:rPr lang="en-US" sz="1600" b="1">
                <a:latin typeface="Arial" pitchFamily="34" charset="0"/>
              </a:rPr>
              <a:t>Service-Oriented Computing: A Research Roadmap</a:t>
            </a:r>
            <a:endParaRPr lang="en-US"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ChangeArrowheads="1"/>
          </p:cNvSpPr>
          <p:nvPr/>
        </p:nvSpPr>
        <p:spPr bwMode="auto">
          <a:xfrm>
            <a:off x="609600" y="6096000"/>
            <a:ext cx="8001000" cy="762000"/>
          </a:xfrm>
          <a:prstGeom prst="rect">
            <a:avLst/>
          </a:prstGeom>
          <a:solidFill>
            <a:schemeClr val="bg1"/>
          </a:solidFill>
          <a:ln w="12700">
            <a:noFill/>
            <a:miter lim="800000"/>
            <a:headEnd type="none" w="sm" len="sm"/>
            <a:tailEnd type="none" w="sm" len="sm"/>
          </a:ln>
          <a:effectLst/>
        </p:spPr>
        <p:txBody>
          <a:bodyPr wrap="none" anchor="ctr"/>
          <a:lstStyle/>
          <a:p>
            <a:endParaRPr lang="es-ES_tradnl"/>
          </a:p>
        </p:txBody>
      </p:sp>
      <p:sp>
        <p:nvSpPr>
          <p:cNvPr id="357379" name="Rectangle 3"/>
          <p:cNvSpPr>
            <a:spLocks noGrp="1" noChangeArrowheads="1"/>
          </p:cNvSpPr>
          <p:nvPr>
            <p:ph type="title"/>
          </p:nvPr>
        </p:nvSpPr>
        <p:spPr>
          <a:xfrm>
            <a:off x="990600" y="0"/>
            <a:ext cx="7772400" cy="639763"/>
          </a:xfrm>
        </p:spPr>
        <p:txBody>
          <a:bodyPr/>
          <a:lstStyle/>
          <a:p>
            <a:pPr defTabSz="957263"/>
            <a:r>
              <a:rPr lang="en-US" sz="3200"/>
              <a:t>Web Service Definition Language (</a:t>
            </a:r>
            <a:r>
              <a:rPr lang="en-US" sz="3200">
                <a:latin typeface="Tahoma" pitchFamily="34" charset="0"/>
              </a:rPr>
              <a:t>WSDL</a:t>
            </a:r>
            <a:r>
              <a:rPr lang="en-US" sz="3200"/>
              <a:t>) </a:t>
            </a:r>
            <a:endParaRPr lang="es-ES_tradnl" sz="2400">
              <a:latin typeface="Tahoma" pitchFamily="34" charset="0"/>
            </a:endParaRPr>
          </a:p>
        </p:txBody>
      </p:sp>
      <p:sp>
        <p:nvSpPr>
          <p:cNvPr id="357380" name="Freeform 4"/>
          <p:cNvSpPr>
            <a:spLocks/>
          </p:cNvSpPr>
          <p:nvPr/>
        </p:nvSpPr>
        <p:spPr bwMode="auto">
          <a:xfrm>
            <a:off x="485775" y="5943600"/>
            <a:ext cx="7600950" cy="900113"/>
          </a:xfrm>
          <a:custGeom>
            <a:avLst/>
            <a:gdLst/>
            <a:ahLst/>
            <a:cxnLst>
              <a:cxn ang="0">
                <a:pos x="615" y="68"/>
              </a:cxn>
              <a:cxn ang="0">
                <a:pos x="258" y="426"/>
              </a:cxn>
              <a:cxn ang="0">
                <a:pos x="1238" y="515"/>
              </a:cxn>
              <a:cxn ang="0">
                <a:pos x="2607" y="529"/>
              </a:cxn>
              <a:cxn ang="0">
                <a:pos x="4430" y="508"/>
              </a:cxn>
              <a:cxn ang="0">
                <a:pos x="4708" y="176"/>
              </a:cxn>
              <a:cxn ang="0">
                <a:pos x="3949" y="20"/>
              </a:cxn>
              <a:cxn ang="0">
                <a:pos x="615" y="68"/>
              </a:cxn>
            </a:cxnLst>
            <a:rect l="0" t="0" r="r" b="b"/>
            <a:pathLst>
              <a:path w="4788" h="567">
                <a:moveTo>
                  <a:pt x="615" y="68"/>
                </a:moveTo>
                <a:cubicBezTo>
                  <a:pt x="0" y="136"/>
                  <a:pt x="154" y="351"/>
                  <a:pt x="258" y="426"/>
                </a:cubicBezTo>
                <a:cubicBezTo>
                  <a:pt x="362" y="501"/>
                  <a:pt x="847" y="498"/>
                  <a:pt x="1238" y="515"/>
                </a:cubicBezTo>
                <a:cubicBezTo>
                  <a:pt x="1629" y="532"/>
                  <a:pt x="2075" y="530"/>
                  <a:pt x="2607" y="529"/>
                </a:cubicBezTo>
                <a:cubicBezTo>
                  <a:pt x="3139" y="528"/>
                  <a:pt x="4080" y="567"/>
                  <a:pt x="4430" y="508"/>
                </a:cubicBezTo>
                <a:cubicBezTo>
                  <a:pt x="4780" y="449"/>
                  <a:pt x="4788" y="257"/>
                  <a:pt x="4708" y="176"/>
                </a:cubicBezTo>
                <a:cubicBezTo>
                  <a:pt x="4628" y="95"/>
                  <a:pt x="4631" y="38"/>
                  <a:pt x="3949" y="20"/>
                </a:cubicBezTo>
                <a:cubicBezTo>
                  <a:pt x="3267" y="2"/>
                  <a:pt x="1230" y="0"/>
                  <a:pt x="615" y="68"/>
                </a:cubicBezTo>
                <a:close/>
              </a:path>
            </a:pathLst>
          </a:custGeom>
          <a:solidFill>
            <a:srgbClr val="99CCFF">
              <a:alpha val="41000"/>
            </a:srgbClr>
          </a:solidFill>
          <a:ln w="9525" cap="flat" cmpd="sng">
            <a:noFill/>
            <a:prstDash val="solid"/>
            <a:round/>
            <a:headEnd type="none" w="med" len="med"/>
            <a:tailEnd type="none" w="med" len="med"/>
          </a:ln>
          <a:effectLst/>
        </p:spPr>
        <p:txBody>
          <a:bodyPr lIns="102583" tIns="51293" rIns="102583" bIns="51293">
            <a:spAutoFit/>
          </a:bodyPr>
          <a:lstStyle/>
          <a:p>
            <a:endParaRPr lang="es-ES_tradnl"/>
          </a:p>
        </p:txBody>
      </p:sp>
      <p:sp>
        <p:nvSpPr>
          <p:cNvPr id="357381" name="Freeform 5"/>
          <p:cNvSpPr>
            <a:spLocks/>
          </p:cNvSpPr>
          <p:nvPr/>
        </p:nvSpPr>
        <p:spPr bwMode="auto">
          <a:xfrm>
            <a:off x="855663" y="4732338"/>
            <a:ext cx="2292350" cy="769937"/>
          </a:xfrm>
          <a:custGeom>
            <a:avLst/>
            <a:gdLst/>
            <a:ahLst/>
            <a:cxnLst>
              <a:cxn ang="0">
                <a:pos x="50" y="244"/>
              </a:cxn>
              <a:cxn ang="0">
                <a:pos x="222" y="33"/>
              </a:cxn>
              <a:cxn ang="0">
                <a:pos x="1242" y="48"/>
              </a:cxn>
              <a:cxn ang="0">
                <a:pos x="1432" y="291"/>
              </a:cxn>
              <a:cxn ang="0">
                <a:pos x="1202" y="461"/>
              </a:cxn>
              <a:cxn ang="0">
                <a:pos x="192" y="434"/>
              </a:cxn>
              <a:cxn ang="0">
                <a:pos x="50" y="244"/>
              </a:cxn>
            </a:cxnLst>
            <a:rect l="0" t="0" r="r" b="b"/>
            <a:pathLst>
              <a:path w="1444" h="485">
                <a:moveTo>
                  <a:pt x="50" y="244"/>
                </a:moveTo>
                <a:cubicBezTo>
                  <a:pt x="50" y="166"/>
                  <a:pt x="23" y="66"/>
                  <a:pt x="222" y="33"/>
                </a:cubicBezTo>
                <a:cubicBezTo>
                  <a:pt x="421" y="0"/>
                  <a:pt x="1040" y="5"/>
                  <a:pt x="1242" y="48"/>
                </a:cubicBezTo>
                <a:cubicBezTo>
                  <a:pt x="1444" y="91"/>
                  <a:pt x="1439" y="222"/>
                  <a:pt x="1432" y="291"/>
                </a:cubicBezTo>
                <a:cubicBezTo>
                  <a:pt x="1425" y="360"/>
                  <a:pt x="1409" y="437"/>
                  <a:pt x="1202" y="461"/>
                </a:cubicBezTo>
                <a:cubicBezTo>
                  <a:pt x="995" y="485"/>
                  <a:pt x="384" y="470"/>
                  <a:pt x="192" y="434"/>
                </a:cubicBezTo>
                <a:cubicBezTo>
                  <a:pt x="0" y="398"/>
                  <a:pt x="80" y="284"/>
                  <a:pt x="50" y="244"/>
                </a:cubicBezTo>
                <a:close/>
              </a:path>
            </a:pathLst>
          </a:custGeom>
          <a:solidFill>
            <a:srgbClr val="99CC00">
              <a:alpha val="45000"/>
            </a:srgbClr>
          </a:solidFill>
          <a:ln w="9525" cap="flat" cmpd="sng">
            <a:noFill/>
            <a:prstDash val="solid"/>
            <a:round/>
            <a:headEnd type="none" w="med" len="med"/>
            <a:tailEnd type="none" w="med" len="med"/>
          </a:ln>
          <a:effectLst/>
        </p:spPr>
        <p:txBody>
          <a:bodyPr lIns="102583" tIns="51293" rIns="102583" bIns="51293">
            <a:spAutoFit/>
          </a:bodyPr>
          <a:lstStyle/>
          <a:p>
            <a:endParaRPr lang="es-ES_tradnl"/>
          </a:p>
        </p:txBody>
      </p:sp>
      <p:sp>
        <p:nvSpPr>
          <p:cNvPr id="357382" name="Freeform 6"/>
          <p:cNvSpPr>
            <a:spLocks/>
          </p:cNvSpPr>
          <p:nvPr/>
        </p:nvSpPr>
        <p:spPr bwMode="auto">
          <a:xfrm>
            <a:off x="373063" y="3048000"/>
            <a:ext cx="8458200" cy="2619375"/>
          </a:xfrm>
          <a:custGeom>
            <a:avLst/>
            <a:gdLst/>
            <a:ahLst/>
            <a:cxnLst>
              <a:cxn ang="0">
                <a:pos x="665" y="189"/>
              </a:cxn>
              <a:cxn ang="0">
                <a:pos x="592" y="663"/>
              </a:cxn>
              <a:cxn ang="0">
                <a:pos x="2633" y="714"/>
              </a:cxn>
              <a:cxn ang="0">
                <a:pos x="3295" y="859"/>
              </a:cxn>
              <a:cxn ang="0">
                <a:pos x="3505" y="1707"/>
              </a:cxn>
              <a:cxn ang="0">
                <a:pos x="4752" y="1646"/>
              </a:cxn>
              <a:cxn ang="0">
                <a:pos x="4663" y="243"/>
              </a:cxn>
              <a:cxn ang="0">
                <a:pos x="665" y="189"/>
              </a:cxn>
            </a:cxnLst>
            <a:rect l="0" t="0" r="r" b="b"/>
            <a:pathLst>
              <a:path w="5344" h="1890">
                <a:moveTo>
                  <a:pt x="665" y="189"/>
                </a:moveTo>
                <a:cubicBezTo>
                  <a:pt x="0" y="271"/>
                  <a:pt x="264" y="576"/>
                  <a:pt x="592" y="663"/>
                </a:cubicBezTo>
                <a:cubicBezTo>
                  <a:pt x="920" y="750"/>
                  <a:pt x="2183" y="681"/>
                  <a:pt x="2633" y="714"/>
                </a:cubicBezTo>
                <a:cubicBezTo>
                  <a:pt x="3083" y="747"/>
                  <a:pt x="3150" y="694"/>
                  <a:pt x="3295" y="859"/>
                </a:cubicBezTo>
                <a:cubicBezTo>
                  <a:pt x="3440" y="1024"/>
                  <a:pt x="3262" y="1576"/>
                  <a:pt x="3505" y="1707"/>
                </a:cubicBezTo>
                <a:cubicBezTo>
                  <a:pt x="3748" y="1838"/>
                  <a:pt x="4559" y="1890"/>
                  <a:pt x="4752" y="1646"/>
                </a:cubicBezTo>
                <a:cubicBezTo>
                  <a:pt x="4945" y="1402"/>
                  <a:pt x="5344" y="486"/>
                  <a:pt x="4663" y="243"/>
                </a:cubicBezTo>
                <a:cubicBezTo>
                  <a:pt x="3982" y="0"/>
                  <a:pt x="1498" y="200"/>
                  <a:pt x="665" y="189"/>
                </a:cubicBezTo>
                <a:close/>
              </a:path>
            </a:pathLst>
          </a:custGeom>
          <a:solidFill>
            <a:srgbClr val="FF99CC">
              <a:alpha val="37000"/>
            </a:srgbClr>
          </a:solidFill>
          <a:ln w="9525" cap="flat" cmpd="sng">
            <a:noFill/>
            <a:prstDash val="solid"/>
            <a:round/>
            <a:headEnd type="none" w="med" len="med"/>
            <a:tailEnd type="none" w="med" len="med"/>
          </a:ln>
          <a:effectLst/>
        </p:spPr>
        <p:txBody>
          <a:bodyPr lIns="102583" tIns="51293" rIns="102583" bIns="51293">
            <a:spAutoFit/>
          </a:bodyPr>
          <a:lstStyle/>
          <a:p>
            <a:endParaRPr lang="es-ES_tradnl"/>
          </a:p>
        </p:txBody>
      </p:sp>
      <p:sp>
        <p:nvSpPr>
          <p:cNvPr id="357383" name="Rectangle 7"/>
          <p:cNvSpPr>
            <a:spLocks noChangeArrowheads="1"/>
          </p:cNvSpPr>
          <p:nvPr/>
        </p:nvSpPr>
        <p:spPr bwMode="auto">
          <a:xfrm>
            <a:off x="0" y="0"/>
            <a:ext cx="9280525" cy="762000"/>
          </a:xfrm>
          <a:prstGeom prst="rect">
            <a:avLst/>
          </a:prstGeom>
          <a:noFill/>
          <a:ln w="9525">
            <a:noFill/>
            <a:miter lim="800000"/>
            <a:headEnd/>
            <a:tailEnd/>
          </a:ln>
          <a:effectLst/>
        </p:spPr>
        <p:txBody>
          <a:bodyPr lIns="97320" tIns="48662" rIns="97320" bIns="48662" anchor="ctr"/>
          <a:lstStyle/>
          <a:p>
            <a:pPr algn="l" defTabSz="957263"/>
            <a:endParaRPr lang="es-ES" sz="3600">
              <a:solidFill>
                <a:schemeClr val="tx2"/>
              </a:solidFill>
              <a:latin typeface="Tahoma" pitchFamily="34" charset="0"/>
            </a:endParaRPr>
          </a:p>
        </p:txBody>
      </p:sp>
      <p:sp>
        <p:nvSpPr>
          <p:cNvPr id="357384" name="Rectangle 8"/>
          <p:cNvSpPr>
            <a:spLocks noChangeArrowheads="1"/>
          </p:cNvSpPr>
          <p:nvPr/>
        </p:nvSpPr>
        <p:spPr bwMode="auto">
          <a:xfrm>
            <a:off x="5948363" y="3505200"/>
            <a:ext cx="1905000" cy="381000"/>
          </a:xfrm>
          <a:prstGeom prst="rect">
            <a:avLst/>
          </a:prstGeom>
          <a:noFill/>
          <a:ln w="9525" algn="ctr">
            <a:solidFill>
              <a:schemeClr val="tx1"/>
            </a:solidFill>
            <a:miter lim="800000"/>
            <a:headEnd/>
            <a:tailEnd/>
          </a:ln>
          <a:effectLst/>
        </p:spPr>
        <p:txBody>
          <a:bodyPr wrap="none" lIns="102583" tIns="51293" rIns="102583" bIns="51293" anchor="ct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sz="2800">
                <a:solidFill>
                  <a:srgbClr val="B50069"/>
                </a:solidFill>
                <a:latin typeface="Book Antiqua" pitchFamily="18" charset="0"/>
              </a:rPr>
              <a:t>Operation</a:t>
            </a:r>
          </a:p>
        </p:txBody>
      </p:sp>
      <p:sp>
        <p:nvSpPr>
          <p:cNvPr id="357385" name="Rectangle 9"/>
          <p:cNvSpPr>
            <a:spLocks noChangeArrowheads="1"/>
          </p:cNvSpPr>
          <p:nvPr/>
        </p:nvSpPr>
        <p:spPr bwMode="auto">
          <a:xfrm>
            <a:off x="1071563" y="3505200"/>
            <a:ext cx="1905000" cy="381000"/>
          </a:xfrm>
          <a:prstGeom prst="rect">
            <a:avLst/>
          </a:prstGeom>
          <a:noFill/>
          <a:ln w="9525" algn="ctr">
            <a:solidFill>
              <a:schemeClr val="tx1"/>
            </a:solidFill>
            <a:miter lim="800000"/>
            <a:headEnd/>
            <a:tailEnd/>
          </a:ln>
          <a:effectLst/>
        </p:spPr>
        <p:txBody>
          <a:bodyPr wrap="none" lIns="102583" tIns="51293" rIns="102583" bIns="51293" anchor="ct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sz="2800">
                <a:solidFill>
                  <a:srgbClr val="B50069"/>
                </a:solidFill>
                <a:latin typeface="Book Antiqua" pitchFamily="18" charset="0"/>
              </a:rPr>
              <a:t>Port Type</a:t>
            </a:r>
          </a:p>
        </p:txBody>
      </p:sp>
      <p:sp>
        <p:nvSpPr>
          <p:cNvPr id="357386" name="Rectangle 10"/>
          <p:cNvSpPr>
            <a:spLocks noChangeArrowheads="1"/>
          </p:cNvSpPr>
          <p:nvPr/>
        </p:nvSpPr>
        <p:spPr bwMode="auto">
          <a:xfrm>
            <a:off x="5948363" y="4926013"/>
            <a:ext cx="1905000" cy="381000"/>
          </a:xfrm>
          <a:prstGeom prst="rect">
            <a:avLst/>
          </a:prstGeom>
          <a:noFill/>
          <a:ln w="9525" algn="ctr">
            <a:solidFill>
              <a:schemeClr val="tx1"/>
            </a:solidFill>
            <a:miter lim="800000"/>
            <a:headEnd/>
            <a:tailEnd/>
          </a:ln>
          <a:effectLst/>
        </p:spPr>
        <p:txBody>
          <a:bodyPr wrap="none" lIns="102583" tIns="51293" rIns="102583" bIns="51293" anchor="ct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sz="2800">
                <a:solidFill>
                  <a:srgbClr val="B50069"/>
                </a:solidFill>
                <a:latin typeface="Book Antiqua" pitchFamily="18" charset="0"/>
              </a:rPr>
              <a:t>Message</a:t>
            </a:r>
          </a:p>
        </p:txBody>
      </p:sp>
      <p:sp>
        <p:nvSpPr>
          <p:cNvPr id="357387" name="Rectangle 11"/>
          <p:cNvSpPr>
            <a:spLocks noChangeArrowheads="1"/>
          </p:cNvSpPr>
          <p:nvPr/>
        </p:nvSpPr>
        <p:spPr bwMode="auto">
          <a:xfrm>
            <a:off x="1071563" y="4926013"/>
            <a:ext cx="1905000" cy="381000"/>
          </a:xfrm>
          <a:prstGeom prst="rect">
            <a:avLst/>
          </a:prstGeom>
          <a:noFill/>
          <a:ln w="9525" algn="ctr">
            <a:solidFill>
              <a:schemeClr val="tx1"/>
            </a:solidFill>
            <a:miter lim="800000"/>
            <a:headEnd/>
            <a:tailEnd/>
          </a:ln>
          <a:effectLst/>
        </p:spPr>
        <p:txBody>
          <a:bodyPr wrap="none" lIns="102583" tIns="51293" rIns="102583" bIns="51293" anchor="ct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sz="2800">
                <a:solidFill>
                  <a:schemeClr val="accent2"/>
                </a:solidFill>
                <a:latin typeface="Book Antiqua" pitchFamily="18" charset="0"/>
              </a:rPr>
              <a:t>Binding</a:t>
            </a:r>
          </a:p>
        </p:txBody>
      </p:sp>
      <p:sp>
        <p:nvSpPr>
          <p:cNvPr id="357388" name="Rectangle 12"/>
          <p:cNvSpPr>
            <a:spLocks noChangeArrowheads="1"/>
          </p:cNvSpPr>
          <p:nvPr/>
        </p:nvSpPr>
        <p:spPr bwMode="auto">
          <a:xfrm>
            <a:off x="1071563" y="6192838"/>
            <a:ext cx="1905000" cy="381000"/>
          </a:xfrm>
          <a:prstGeom prst="rect">
            <a:avLst/>
          </a:prstGeom>
          <a:noFill/>
          <a:ln w="9525" algn="ctr">
            <a:solidFill>
              <a:schemeClr val="tx1"/>
            </a:solidFill>
            <a:miter lim="800000"/>
            <a:headEnd/>
            <a:tailEnd/>
          </a:ln>
          <a:effectLst/>
        </p:spPr>
        <p:txBody>
          <a:bodyPr wrap="none" lIns="102583" tIns="51293" rIns="102583" bIns="51293" anchor="ct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sz="2800">
                <a:solidFill>
                  <a:srgbClr val="3333FF"/>
                </a:solidFill>
                <a:latin typeface="Book Antiqua" pitchFamily="18" charset="0"/>
              </a:rPr>
              <a:t>Port</a:t>
            </a:r>
          </a:p>
        </p:txBody>
      </p:sp>
      <p:sp>
        <p:nvSpPr>
          <p:cNvPr id="357389" name="Rectangle 13"/>
          <p:cNvSpPr>
            <a:spLocks noChangeArrowheads="1"/>
          </p:cNvSpPr>
          <p:nvPr/>
        </p:nvSpPr>
        <p:spPr bwMode="auto">
          <a:xfrm>
            <a:off x="5948363" y="6192838"/>
            <a:ext cx="1905000" cy="381000"/>
          </a:xfrm>
          <a:prstGeom prst="rect">
            <a:avLst/>
          </a:prstGeom>
          <a:noFill/>
          <a:ln w="9525" algn="ctr">
            <a:solidFill>
              <a:schemeClr val="tx1"/>
            </a:solidFill>
            <a:miter lim="800000"/>
            <a:headEnd/>
            <a:tailEnd/>
          </a:ln>
          <a:effectLst/>
        </p:spPr>
        <p:txBody>
          <a:bodyPr wrap="none" lIns="102583" tIns="51293" rIns="102583" bIns="51293" anchor="ct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sz="2800">
                <a:solidFill>
                  <a:srgbClr val="3333FF"/>
                </a:solidFill>
                <a:latin typeface="Book Antiqua" pitchFamily="18" charset="0"/>
              </a:rPr>
              <a:t>Service</a:t>
            </a:r>
          </a:p>
        </p:txBody>
      </p:sp>
      <p:cxnSp>
        <p:nvCxnSpPr>
          <p:cNvPr id="357390" name="AutoShape 14"/>
          <p:cNvCxnSpPr>
            <a:cxnSpLocks noChangeShapeType="1"/>
            <a:stCxn id="357385" idx="3"/>
            <a:endCxn id="357384" idx="1"/>
          </p:cNvCxnSpPr>
          <p:nvPr/>
        </p:nvCxnSpPr>
        <p:spPr bwMode="auto">
          <a:xfrm>
            <a:off x="2976563" y="3695700"/>
            <a:ext cx="2971800" cy="0"/>
          </a:xfrm>
          <a:prstGeom prst="straightConnector1">
            <a:avLst/>
          </a:prstGeom>
          <a:noFill/>
          <a:ln w="12700">
            <a:solidFill>
              <a:schemeClr val="tx1"/>
            </a:solidFill>
            <a:round/>
            <a:headEnd/>
            <a:tailEnd type="triangle" w="lg" len="lg"/>
          </a:ln>
          <a:effectLst/>
        </p:spPr>
      </p:cxnSp>
      <p:sp>
        <p:nvSpPr>
          <p:cNvPr id="357391" name="Text Box 15"/>
          <p:cNvSpPr txBox="1">
            <a:spLocks noChangeArrowheads="1"/>
          </p:cNvSpPr>
          <p:nvPr/>
        </p:nvSpPr>
        <p:spPr bwMode="auto">
          <a:xfrm>
            <a:off x="3816350" y="3276600"/>
            <a:ext cx="1138238" cy="430213"/>
          </a:xfrm>
          <a:prstGeom prst="rect">
            <a:avLst/>
          </a:prstGeom>
          <a:noFill/>
          <a:ln w="9525" algn="ctr">
            <a:noFill/>
            <a:miter lim="800000"/>
            <a:headEnd/>
            <a:tailEnd/>
          </a:ln>
          <a:effectLst/>
        </p:spPr>
        <p:txBody>
          <a:bodyPr wrap="none" lIns="102583" tIns="51293" rIns="102583" bIns="51293">
            <a:spAutoFit/>
          </a:bodyP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i="1"/>
              <a:t>soporta</a:t>
            </a:r>
          </a:p>
        </p:txBody>
      </p:sp>
      <p:sp>
        <p:nvSpPr>
          <p:cNvPr id="357392" name="Text Box 16"/>
          <p:cNvSpPr txBox="1">
            <a:spLocks noChangeArrowheads="1"/>
          </p:cNvSpPr>
          <p:nvPr/>
        </p:nvSpPr>
        <p:spPr bwMode="auto">
          <a:xfrm>
            <a:off x="5795963" y="4191000"/>
            <a:ext cx="2084387" cy="430213"/>
          </a:xfrm>
          <a:prstGeom prst="rect">
            <a:avLst/>
          </a:prstGeom>
          <a:noFill/>
          <a:ln w="9525" algn="ctr">
            <a:noFill/>
            <a:miter lim="800000"/>
            <a:headEnd/>
            <a:tailEnd/>
          </a:ln>
          <a:effectLst/>
        </p:spPr>
        <p:txBody>
          <a:bodyPr wrap="none" lIns="102583" tIns="51293" rIns="102583" bIns="51293">
            <a:spAutoFit/>
          </a:bodyP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i="1"/>
              <a:t>Input &amp; Output</a:t>
            </a:r>
          </a:p>
        </p:txBody>
      </p:sp>
      <p:cxnSp>
        <p:nvCxnSpPr>
          <p:cNvPr id="357393" name="AutoShape 17"/>
          <p:cNvCxnSpPr>
            <a:cxnSpLocks noChangeShapeType="1"/>
            <a:stCxn id="357384" idx="2"/>
            <a:endCxn id="357386" idx="0"/>
          </p:cNvCxnSpPr>
          <p:nvPr/>
        </p:nvCxnSpPr>
        <p:spPr bwMode="auto">
          <a:xfrm>
            <a:off x="6900863" y="3886200"/>
            <a:ext cx="0" cy="1039813"/>
          </a:xfrm>
          <a:prstGeom prst="straightConnector1">
            <a:avLst/>
          </a:prstGeom>
          <a:noFill/>
          <a:ln w="12700">
            <a:solidFill>
              <a:schemeClr val="tx1"/>
            </a:solidFill>
            <a:round/>
            <a:headEnd/>
            <a:tailEnd type="triangle" w="lg" len="lg"/>
          </a:ln>
          <a:effectLst/>
        </p:spPr>
      </p:cxnSp>
      <p:cxnSp>
        <p:nvCxnSpPr>
          <p:cNvPr id="357394" name="AutoShape 18"/>
          <p:cNvCxnSpPr>
            <a:cxnSpLocks noChangeShapeType="1"/>
            <a:stCxn id="357387" idx="3"/>
            <a:endCxn id="357384" idx="1"/>
          </p:cNvCxnSpPr>
          <p:nvPr/>
        </p:nvCxnSpPr>
        <p:spPr bwMode="auto">
          <a:xfrm flipV="1">
            <a:off x="2976563" y="3695700"/>
            <a:ext cx="2971800" cy="1420813"/>
          </a:xfrm>
          <a:prstGeom prst="straightConnector1">
            <a:avLst/>
          </a:prstGeom>
          <a:noFill/>
          <a:ln w="12700">
            <a:solidFill>
              <a:schemeClr val="tx1"/>
            </a:solidFill>
            <a:round/>
            <a:headEnd/>
            <a:tailEnd type="triangle" w="lg" len="lg"/>
          </a:ln>
          <a:effectLst/>
        </p:spPr>
      </p:cxnSp>
      <p:cxnSp>
        <p:nvCxnSpPr>
          <p:cNvPr id="357395" name="AutoShape 19"/>
          <p:cNvCxnSpPr>
            <a:cxnSpLocks noChangeShapeType="1"/>
            <a:stCxn id="357387" idx="3"/>
            <a:endCxn id="357386" idx="1"/>
          </p:cNvCxnSpPr>
          <p:nvPr/>
        </p:nvCxnSpPr>
        <p:spPr bwMode="auto">
          <a:xfrm>
            <a:off x="2976563" y="5116513"/>
            <a:ext cx="2971800" cy="0"/>
          </a:xfrm>
          <a:prstGeom prst="straightConnector1">
            <a:avLst/>
          </a:prstGeom>
          <a:noFill/>
          <a:ln w="12700">
            <a:solidFill>
              <a:schemeClr val="tx1"/>
            </a:solidFill>
            <a:round/>
            <a:headEnd/>
            <a:tailEnd type="triangle" w="lg" len="lg"/>
          </a:ln>
          <a:effectLst/>
        </p:spPr>
      </p:cxnSp>
      <p:cxnSp>
        <p:nvCxnSpPr>
          <p:cNvPr id="357396" name="AutoShape 20"/>
          <p:cNvCxnSpPr>
            <a:cxnSpLocks noChangeShapeType="1"/>
            <a:stCxn id="357387" idx="0"/>
            <a:endCxn id="357385" idx="2"/>
          </p:cNvCxnSpPr>
          <p:nvPr/>
        </p:nvCxnSpPr>
        <p:spPr bwMode="auto">
          <a:xfrm flipV="1">
            <a:off x="2024063" y="3886200"/>
            <a:ext cx="0" cy="1039813"/>
          </a:xfrm>
          <a:prstGeom prst="straightConnector1">
            <a:avLst/>
          </a:prstGeom>
          <a:noFill/>
          <a:ln w="12700">
            <a:solidFill>
              <a:schemeClr val="tx1"/>
            </a:solidFill>
            <a:round/>
            <a:headEnd/>
            <a:tailEnd type="triangle" w="lg" len="lg"/>
          </a:ln>
          <a:effectLst/>
        </p:spPr>
      </p:cxnSp>
      <p:cxnSp>
        <p:nvCxnSpPr>
          <p:cNvPr id="357397" name="AutoShape 21"/>
          <p:cNvCxnSpPr>
            <a:cxnSpLocks noChangeShapeType="1"/>
            <a:stCxn id="357388" idx="0"/>
            <a:endCxn id="357387" idx="2"/>
          </p:cNvCxnSpPr>
          <p:nvPr/>
        </p:nvCxnSpPr>
        <p:spPr bwMode="auto">
          <a:xfrm flipV="1">
            <a:off x="2024063" y="5307013"/>
            <a:ext cx="0" cy="885825"/>
          </a:xfrm>
          <a:prstGeom prst="straightConnector1">
            <a:avLst/>
          </a:prstGeom>
          <a:noFill/>
          <a:ln w="12700">
            <a:solidFill>
              <a:schemeClr val="tx1"/>
            </a:solidFill>
            <a:round/>
            <a:headEnd/>
            <a:tailEnd type="triangle" w="lg" len="lg"/>
          </a:ln>
          <a:effectLst/>
        </p:spPr>
      </p:cxnSp>
      <p:cxnSp>
        <p:nvCxnSpPr>
          <p:cNvPr id="357398" name="AutoShape 22"/>
          <p:cNvCxnSpPr>
            <a:cxnSpLocks noChangeShapeType="1"/>
            <a:stCxn id="357389" idx="1"/>
            <a:endCxn id="357388" idx="3"/>
          </p:cNvCxnSpPr>
          <p:nvPr/>
        </p:nvCxnSpPr>
        <p:spPr bwMode="auto">
          <a:xfrm flipH="1">
            <a:off x="2976563" y="6383338"/>
            <a:ext cx="2971800" cy="0"/>
          </a:xfrm>
          <a:prstGeom prst="straightConnector1">
            <a:avLst/>
          </a:prstGeom>
          <a:noFill/>
          <a:ln w="12700">
            <a:solidFill>
              <a:schemeClr val="tx1"/>
            </a:solidFill>
            <a:round/>
            <a:headEnd/>
            <a:tailEnd type="triangle" w="lg" len="lg"/>
          </a:ln>
          <a:effectLst/>
        </p:spPr>
      </p:cxnSp>
      <p:sp>
        <p:nvSpPr>
          <p:cNvPr id="357399" name="Text Box 23"/>
          <p:cNvSpPr txBox="1">
            <a:spLocks noChangeArrowheads="1"/>
          </p:cNvSpPr>
          <p:nvPr/>
        </p:nvSpPr>
        <p:spPr bwMode="auto">
          <a:xfrm>
            <a:off x="4021138" y="6040438"/>
            <a:ext cx="1035050" cy="430212"/>
          </a:xfrm>
          <a:prstGeom prst="rect">
            <a:avLst/>
          </a:prstGeom>
          <a:noFill/>
          <a:ln w="9525" algn="ctr">
            <a:noFill/>
            <a:miter lim="800000"/>
            <a:headEnd/>
            <a:tailEnd/>
          </a:ln>
          <a:effectLst/>
        </p:spPr>
        <p:txBody>
          <a:bodyPr wrap="none" lIns="102583" tIns="51293" rIns="102583" bIns="51293">
            <a:spAutoFit/>
          </a:bodyP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i="1"/>
              <a:t>Ofrece</a:t>
            </a:r>
          </a:p>
        </p:txBody>
      </p:sp>
      <p:sp>
        <p:nvSpPr>
          <p:cNvPr id="357400" name="Text Box 24"/>
          <p:cNvSpPr txBox="1">
            <a:spLocks noChangeArrowheads="1"/>
          </p:cNvSpPr>
          <p:nvPr/>
        </p:nvSpPr>
        <p:spPr bwMode="auto">
          <a:xfrm>
            <a:off x="3540125" y="4724400"/>
            <a:ext cx="2109788" cy="430213"/>
          </a:xfrm>
          <a:prstGeom prst="rect">
            <a:avLst/>
          </a:prstGeom>
          <a:noFill/>
          <a:ln w="9525" algn="ctr">
            <a:noFill/>
            <a:miter lim="800000"/>
            <a:headEnd/>
            <a:tailEnd/>
          </a:ln>
          <a:effectLst/>
        </p:spPr>
        <p:txBody>
          <a:bodyPr wrap="none" lIns="102583" tIns="51293" rIns="102583" bIns="51293">
            <a:spAutoFit/>
          </a:bodyP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i="1"/>
              <a:t>Como codificar</a:t>
            </a:r>
          </a:p>
        </p:txBody>
      </p:sp>
      <p:sp>
        <p:nvSpPr>
          <p:cNvPr id="357401" name="Text Box 25"/>
          <p:cNvSpPr txBox="1">
            <a:spLocks noChangeArrowheads="1"/>
          </p:cNvSpPr>
          <p:nvPr/>
        </p:nvSpPr>
        <p:spPr bwMode="auto">
          <a:xfrm>
            <a:off x="373063" y="4191000"/>
            <a:ext cx="3117850" cy="430213"/>
          </a:xfrm>
          <a:prstGeom prst="rect">
            <a:avLst/>
          </a:prstGeom>
          <a:noFill/>
          <a:ln w="9525" algn="ctr">
            <a:noFill/>
            <a:miter lim="800000"/>
            <a:headEnd/>
            <a:tailEnd/>
          </a:ln>
          <a:effectLst/>
        </p:spPr>
        <p:txBody>
          <a:bodyPr wrap="none" lIns="102583" tIns="51293" rIns="102583" bIns="51293">
            <a:spAutoFit/>
          </a:bodyP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i="1"/>
              <a:t>Formatos &amp; Protocolos</a:t>
            </a:r>
          </a:p>
        </p:txBody>
      </p:sp>
      <p:sp>
        <p:nvSpPr>
          <p:cNvPr id="357402" name="Text Box 26"/>
          <p:cNvSpPr txBox="1">
            <a:spLocks noChangeArrowheads="1"/>
          </p:cNvSpPr>
          <p:nvPr/>
        </p:nvSpPr>
        <p:spPr bwMode="auto">
          <a:xfrm rot="-1566931">
            <a:off x="3284538" y="4114800"/>
            <a:ext cx="1941512" cy="430213"/>
          </a:xfrm>
          <a:prstGeom prst="rect">
            <a:avLst/>
          </a:prstGeom>
          <a:noFill/>
          <a:ln w="9525" algn="ctr">
            <a:noFill/>
            <a:miter lim="800000"/>
            <a:headEnd/>
            <a:tailEnd/>
          </a:ln>
          <a:effectLst/>
        </p:spPr>
        <p:txBody>
          <a:bodyPr wrap="none" lIns="102583" tIns="51293" rIns="102583" bIns="51293">
            <a:spAutoFit/>
          </a:bodyP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i="1"/>
              <a:t>Como invocar</a:t>
            </a:r>
          </a:p>
        </p:txBody>
      </p:sp>
      <p:sp>
        <p:nvSpPr>
          <p:cNvPr id="357403" name="Text Box 27"/>
          <p:cNvSpPr txBox="1">
            <a:spLocks noChangeArrowheads="1"/>
          </p:cNvSpPr>
          <p:nvPr/>
        </p:nvSpPr>
        <p:spPr bwMode="auto">
          <a:xfrm>
            <a:off x="1970088" y="5486400"/>
            <a:ext cx="1644650" cy="430213"/>
          </a:xfrm>
          <a:prstGeom prst="rect">
            <a:avLst/>
          </a:prstGeom>
          <a:noFill/>
          <a:ln w="9525" algn="ctr">
            <a:noFill/>
            <a:miter lim="800000"/>
            <a:headEnd/>
            <a:tailEnd/>
          </a:ln>
          <a:effectLst/>
        </p:spPr>
        <p:txBody>
          <a:bodyPr wrap="none" lIns="102583" tIns="51293" rIns="102583" bIns="51293">
            <a:spAutoFit/>
          </a:bodyP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i="1"/>
              <a:t>Implementa</a:t>
            </a:r>
          </a:p>
        </p:txBody>
      </p:sp>
      <p:sp>
        <p:nvSpPr>
          <p:cNvPr id="357404" name="Rectangle 28"/>
          <p:cNvSpPr>
            <a:spLocks noGrp="1" noChangeArrowheads="1"/>
          </p:cNvSpPr>
          <p:nvPr>
            <p:ph type="body" idx="1"/>
          </p:nvPr>
        </p:nvSpPr>
        <p:spPr>
          <a:xfrm>
            <a:off x="539750" y="765175"/>
            <a:ext cx="9280525" cy="2286000"/>
          </a:xfrm>
          <a:noFill/>
          <a:ln/>
        </p:spPr>
        <p:txBody>
          <a:bodyPr lIns="97320" tIns="48662" rIns="97320" bIns="48662"/>
          <a:lstStyle/>
          <a:p>
            <a:pPr marL="358775" indent="-358775" defTabSz="957263"/>
            <a:r>
              <a:rPr lang="en-US" sz="2800"/>
              <a:t>WSDL ofrece el marco para definir </a:t>
            </a:r>
          </a:p>
          <a:p>
            <a:pPr marL="777875" lvl="1" indent="-298450" defTabSz="957263"/>
            <a:r>
              <a:rPr kumimoji="1" lang="en-US" sz="2400">
                <a:solidFill>
                  <a:srgbClr val="B50069"/>
                </a:solidFill>
              </a:rPr>
              <a:t>Interface</a:t>
            </a:r>
            <a:r>
              <a:rPr lang="en-US" sz="2400"/>
              <a:t>: operaciones y sus entradas y salidas (operations &amp; input/output)</a:t>
            </a:r>
          </a:p>
          <a:p>
            <a:pPr marL="777875" lvl="1" indent="-298450" defTabSz="957263"/>
            <a:r>
              <a:rPr lang="en-US" sz="2400" baseline="-25000"/>
              <a:t> </a:t>
            </a:r>
            <a:r>
              <a:rPr lang="en-US" sz="2400">
                <a:solidFill>
                  <a:srgbClr val="99CC00"/>
                </a:solidFill>
              </a:rPr>
              <a:t>Access specification</a:t>
            </a:r>
            <a:r>
              <a:rPr lang="en-US" sz="2400"/>
              <a:t>: SOAP bindings (por ejemplo, RPC)</a:t>
            </a:r>
          </a:p>
          <a:p>
            <a:pPr marL="777875" lvl="1" indent="-298450" defTabSz="957263"/>
            <a:r>
              <a:rPr lang="en-US" sz="2400" baseline="-25000"/>
              <a:t> </a:t>
            </a:r>
            <a:r>
              <a:rPr lang="en-US" sz="2400">
                <a:solidFill>
                  <a:srgbClr val="3333FF"/>
                </a:solidFill>
              </a:rPr>
              <a:t>Endpoint</a:t>
            </a:r>
            <a:r>
              <a:rPr lang="en-US" sz="2400"/>
              <a:t>: la localización del servicio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990600" y="404813"/>
            <a:ext cx="7772400" cy="639762"/>
          </a:xfrm>
        </p:spPr>
        <p:txBody>
          <a:bodyPr/>
          <a:lstStyle/>
          <a:p>
            <a:pPr defTabSz="957263"/>
            <a:r>
              <a:rPr lang="en-US" sz="3600"/>
              <a:t>Estructura principal de </a:t>
            </a:r>
            <a:r>
              <a:rPr lang="en-US" sz="3600">
                <a:latin typeface="Tahoma" pitchFamily="34" charset="0"/>
              </a:rPr>
              <a:t>WSDL</a:t>
            </a:r>
            <a:endParaRPr lang="es-ES_tradnl" sz="3600">
              <a:latin typeface="Tahoma" pitchFamily="34" charset="0"/>
            </a:endParaRPr>
          </a:p>
        </p:txBody>
      </p:sp>
      <p:sp>
        <p:nvSpPr>
          <p:cNvPr id="359427" name="Rectangle 3"/>
          <p:cNvSpPr>
            <a:spLocks noChangeArrowheads="1"/>
          </p:cNvSpPr>
          <p:nvPr/>
        </p:nvSpPr>
        <p:spPr bwMode="auto">
          <a:xfrm>
            <a:off x="0" y="0"/>
            <a:ext cx="9280525" cy="762000"/>
          </a:xfrm>
          <a:prstGeom prst="rect">
            <a:avLst/>
          </a:prstGeom>
          <a:noFill/>
          <a:ln w="9525">
            <a:noFill/>
            <a:miter lim="800000"/>
            <a:headEnd/>
            <a:tailEnd/>
          </a:ln>
          <a:effectLst/>
        </p:spPr>
        <p:txBody>
          <a:bodyPr lIns="97320" tIns="48662" rIns="97320" bIns="48662" anchor="ctr"/>
          <a:lstStyle/>
          <a:p>
            <a:pPr algn="l"/>
            <a:endParaRPr lang="es-ES" sz="4400">
              <a:solidFill>
                <a:schemeClr val="tx2"/>
              </a:solidFill>
              <a:latin typeface="Tahoma" pitchFamily="34" charset="0"/>
            </a:endParaRPr>
          </a:p>
        </p:txBody>
      </p:sp>
      <p:sp>
        <p:nvSpPr>
          <p:cNvPr id="359428" name="Text Box 4"/>
          <p:cNvSpPr txBox="1">
            <a:spLocks noChangeArrowheads="1"/>
          </p:cNvSpPr>
          <p:nvPr/>
        </p:nvSpPr>
        <p:spPr bwMode="auto">
          <a:xfrm>
            <a:off x="601663" y="2057400"/>
            <a:ext cx="8305800" cy="3100388"/>
          </a:xfrm>
          <a:prstGeom prst="rect">
            <a:avLst/>
          </a:prstGeom>
          <a:noFill/>
          <a:ln w="9525" algn="ctr">
            <a:solidFill>
              <a:schemeClr val="accent2"/>
            </a:solidFill>
            <a:miter lim="800000"/>
            <a:headEnd/>
            <a:tailEnd/>
          </a:ln>
          <a:effectLst/>
        </p:spPr>
        <p:txBody>
          <a:bodyPr lIns="102583" tIns="51293" rIns="102583" bIns="51293">
            <a:spAutoFit/>
          </a:bodyPr>
          <a:lstStyle/>
          <a:p>
            <a:pPr marL="288925" indent="-288925" algn="l" defTabSz="966788" eaLnBrk="0" hangingPunct="0">
              <a:buClr>
                <a:srgbClr val="000066"/>
              </a:buClr>
              <a:buSzPct val="80000"/>
              <a:buFont typeface="Wingdings" pitchFamily="2" charset="2"/>
              <a:buNone/>
            </a:pPr>
            <a:r>
              <a:rPr kumimoji="1" lang="en-US" sz="2800">
                <a:solidFill>
                  <a:srgbClr val="000066"/>
                </a:solidFill>
                <a:latin typeface="Book Antiqua" pitchFamily="18" charset="0"/>
              </a:rPr>
              <a:t>&lt;definitions namespace = “http:</a:t>
            </a:r>
            <a:r>
              <a:rPr kumimoji="1" lang="en-US" sz="2800" i="1">
                <a:solidFill>
                  <a:srgbClr val="000066"/>
                </a:solidFill>
                <a:latin typeface="Book Antiqua" pitchFamily="18" charset="0"/>
              </a:rPr>
              <a:t>//</a:t>
            </a:r>
            <a:r>
              <a:rPr kumimoji="1" lang="en-US" sz="2800">
                <a:solidFill>
                  <a:srgbClr val="000066"/>
                </a:solidFill>
                <a:latin typeface="Book Antiqua" pitchFamily="18" charset="0"/>
              </a:rPr>
              <a:t>… ”&gt;</a:t>
            </a:r>
          </a:p>
          <a:p>
            <a:pPr marL="288925" indent="-288925" algn="l" defTabSz="966788" eaLnBrk="0" hangingPunct="0">
              <a:buClr>
                <a:srgbClr val="000066"/>
              </a:buClr>
              <a:buSzPct val="80000"/>
              <a:buFont typeface="Wingdings" pitchFamily="2" charset="2"/>
              <a:buNone/>
            </a:pPr>
            <a:r>
              <a:rPr kumimoji="1" lang="en-US" sz="2800">
                <a:solidFill>
                  <a:srgbClr val="000066"/>
                </a:solidFill>
                <a:latin typeface="Book Antiqua" pitchFamily="18" charset="0"/>
              </a:rPr>
              <a:t>	&lt;</a:t>
            </a:r>
            <a:r>
              <a:rPr kumimoji="1" lang="en-US" sz="2800">
                <a:solidFill>
                  <a:srgbClr val="B50069"/>
                </a:solidFill>
                <a:latin typeface="Book Antiqua" pitchFamily="18" charset="0"/>
              </a:rPr>
              <a:t>types</a:t>
            </a:r>
            <a:r>
              <a:rPr kumimoji="1" lang="en-US" sz="2800">
                <a:solidFill>
                  <a:srgbClr val="000066"/>
                </a:solidFill>
                <a:latin typeface="Book Antiqua" pitchFamily="18" charset="0"/>
              </a:rPr>
              <a:t>&gt; </a:t>
            </a:r>
            <a:r>
              <a:rPr kumimoji="1" lang="en-US" sz="2800" i="1">
                <a:solidFill>
                  <a:srgbClr val="000066"/>
                </a:solidFill>
                <a:latin typeface="Book Antiqua" pitchFamily="18" charset="0"/>
              </a:rPr>
              <a:t>XML schema types</a:t>
            </a:r>
            <a:r>
              <a:rPr kumimoji="1" lang="en-US" sz="2800">
                <a:solidFill>
                  <a:srgbClr val="000066"/>
                </a:solidFill>
                <a:latin typeface="Book Antiqua" pitchFamily="18" charset="0"/>
              </a:rPr>
              <a:t> &lt;/</a:t>
            </a:r>
            <a:r>
              <a:rPr kumimoji="1" lang="en-US" sz="2800">
                <a:solidFill>
                  <a:srgbClr val="B50069"/>
                </a:solidFill>
                <a:latin typeface="Book Antiqua" pitchFamily="18" charset="0"/>
              </a:rPr>
              <a:t>type</a:t>
            </a:r>
            <a:r>
              <a:rPr kumimoji="1" lang="en-US" sz="2800">
                <a:solidFill>
                  <a:srgbClr val="000066"/>
                </a:solidFill>
                <a:latin typeface="Book Antiqua" pitchFamily="18" charset="0"/>
              </a:rPr>
              <a:t>&gt;</a:t>
            </a:r>
          </a:p>
          <a:p>
            <a:pPr marL="288925" indent="-288925" algn="l" defTabSz="966788" eaLnBrk="0" hangingPunct="0">
              <a:buClr>
                <a:srgbClr val="000066"/>
              </a:buClr>
              <a:buSzPct val="80000"/>
              <a:buFont typeface="Wingdings" pitchFamily="2" charset="2"/>
              <a:buNone/>
            </a:pPr>
            <a:r>
              <a:rPr kumimoji="1" lang="en-US" sz="2800">
                <a:solidFill>
                  <a:srgbClr val="000066"/>
                </a:solidFill>
                <a:latin typeface="Book Antiqua" pitchFamily="18" charset="0"/>
              </a:rPr>
              <a:t>	&lt;</a:t>
            </a:r>
            <a:r>
              <a:rPr kumimoji="1" lang="en-US" sz="2800">
                <a:solidFill>
                  <a:srgbClr val="B50069"/>
                </a:solidFill>
                <a:latin typeface="Book Antiqua" pitchFamily="18" charset="0"/>
              </a:rPr>
              <a:t>message</a:t>
            </a:r>
            <a:r>
              <a:rPr kumimoji="1" lang="en-US" sz="2800">
                <a:solidFill>
                  <a:srgbClr val="000066"/>
                </a:solidFill>
                <a:latin typeface="Book Antiqua" pitchFamily="18" charset="0"/>
              </a:rPr>
              <a:t>&gt;  </a:t>
            </a:r>
            <a:r>
              <a:rPr kumimoji="1" lang="en-US" sz="2800" i="1">
                <a:solidFill>
                  <a:srgbClr val="000066"/>
                </a:solidFill>
                <a:latin typeface="Book Antiqua" pitchFamily="18" charset="0"/>
              </a:rPr>
              <a:t>definition de un mensaje</a:t>
            </a:r>
            <a:r>
              <a:rPr kumimoji="1" lang="en-US" sz="2800">
                <a:solidFill>
                  <a:srgbClr val="000066"/>
                </a:solidFill>
                <a:latin typeface="Book Antiqua" pitchFamily="18" charset="0"/>
              </a:rPr>
              <a:t> &lt;/</a:t>
            </a:r>
            <a:r>
              <a:rPr kumimoji="1" lang="en-US" sz="2800">
                <a:solidFill>
                  <a:srgbClr val="B50069"/>
                </a:solidFill>
                <a:latin typeface="Book Antiqua" pitchFamily="18" charset="0"/>
              </a:rPr>
              <a:t>message</a:t>
            </a:r>
            <a:r>
              <a:rPr kumimoji="1" lang="en-US" sz="2800">
                <a:solidFill>
                  <a:srgbClr val="000066"/>
                </a:solidFill>
                <a:latin typeface="Book Antiqua" pitchFamily="18" charset="0"/>
              </a:rPr>
              <a:t>&gt;</a:t>
            </a:r>
          </a:p>
          <a:p>
            <a:pPr marL="288925" indent="-288925" algn="l" defTabSz="966788" eaLnBrk="0" hangingPunct="0">
              <a:buClr>
                <a:srgbClr val="000066"/>
              </a:buClr>
              <a:buSzPct val="80000"/>
              <a:buFont typeface="Wingdings" pitchFamily="2" charset="2"/>
              <a:buNone/>
            </a:pPr>
            <a:r>
              <a:rPr kumimoji="1" lang="en-US" sz="2800">
                <a:solidFill>
                  <a:srgbClr val="000066"/>
                </a:solidFill>
                <a:latin typeface="Book Antiqua" pitchFamily="18" charset="0"/>
              </a:rPr>
              <a:t>	&lt;</a:t>
            </a:r>
            <a:r>
              <a:rPr kumimoji="1" lang="en-US" sz="2800">
                <a:solidFill>
                  <a:srgbClr val="B50069"/>
                </a:solidFill>
                <a:latin typeface="Book Antiqua" pitchFamily="18" charset="0"/>
              </a:rPr>
              <a:t>portType</a:t>
            </a:r>
            <a:r>
              <a:rPr kumimoji="1" lang="en-US" sz="2800">
                <a:solidFill>
                  <a:srgbClr val="000066"/>
                </a:solidFill>
                <a:latin typeface="Book Antiqua" pitchFamily="18" charset="0"/>
              </a:rPr>
              <a:t>&gt; </a:t>
            </a:r>
            <a:r>
              <a:rPr kumimoji="1" lang="en-US" sz="2800" i="1">
                <a:solidFill>
                  <a:srgbClr val="000066"/>
                </a:solidFill>
                <a:latin typeface="Book Antiqua" pitchFamily="18" charset="0"/>
              </a:rPr>
              <a:t>Conjunto de </a:t>
            </a:r>
            <a:r>
              <a:rPr kumimoji="1" lang="en-US" sz="2800" i="1">
                <a:solidFill>
                  <a:srgbClr val="B50069"/>
                </a:solidFill>
                <a:latin typeface="Book Antiqua" pitchFamily="18" charset="0"/>
              </a:rPr>
              <a:t>operations</a:t>
            </a:r>
            <a:r>
              <a:rPr kumimoji="1" lang="en-US" sz="2800">
                <a:solidFill>
                  <a:srgbClr val="000066"/>
                </a:solidFill>
                <a:latin typeface="Book Antiqua" pitchFamily="18" charset="0"/>
              </a:rPr>
              <a:t> &lt;/</a:t>
            </a:r>
            <a:r>
              <a:rPr kumimoji="1" lang="en-US" sz="2800">
                <a:solidFill>
                  <a:srgbClr val="B50069"/>
                </a:solidFill>
                <a:latin typeface="Book Antiqua" pitchFamily="18" charset="0"/>
              </a:rPr>
              <a:t>portType</a:t>
            </a:r>
            <a:r>
              <a:rPr kumimoji="1" lang="en-US" sz="2800">
                <a:solidFill>
                  <a:srgbClr val="000066"/>
                </a:solidFill>
                <a:latin typeface="Book Antiqua" pitchFamily="18" charset="0"/>
              </a:rPr>
              <a:t>&gt;</a:t>
            </a:r>
          </a:p>
          <a:p>
            <a:pPr marL="288925" indent="-288925" algn="l" defTabSz="966788" eaLnBrk="0" hangingPunct="0">
              <a:buClr>
                <a:srgbClr val="000066"/>
              </a:buClr>
              <a:buSzPct val="80000"/>
              <a:buFont typeface="Wingdings" pitchFamily="2" charset="2"/>
              <a:buNone/>
            </a:pPr>
            <a:r>
              <a:rPr kumimoji="1" lang="en-US" sz="2800">
                <a:solidFill>
                  <a:srgbClr val="000066"/>
                </a:solidFill>
                <a:latin typeface="Book Antiqua" pitchFamily="18" charset="0"/>
              </a:rPr>
              <a:t>	&lt;</a:t>
            </a:r>
            <a:r>
              <a:rPr kumimoji="1" lang="en-US" sz="2800">
                <a:solidFill>
                  <a:schemeClr val="accent2"/>
                </a:solidFill>
                <a:latin typeface="Book Antiqua" pitchFamily="18" charset="0"/>
              </a:rPr>
              <a:t>binding</a:t>
            </a:r>
            <a:r>
              <a:rPr kumimoji="1" lang="en-US" sz="2800">
                <a:solidFill>
                  <a:srgbClr val="000066"/>
                </a:solidFill>
                <a:latin typeface="Book Antiqua" pitchFamily="18" charset="0"/>
              </a:rPr>
              <a:t>&gt; </a:t>
            </a:r>
            <a:r>
              <a:rPr kumimoji="1" lang="en-US" sz="2800" i="1">
                <a:solidFill>
                  <a:srgbClr val="000066"/>
                </a:solidFill>
                <a:latin typeface="Book Antiqua" pitchFamily="18" charset="0"/>
              </a:rPr>
              <a:t>protocolos de comunicación</a:t>
            </a:r>
            <a:r>
              <a:rPr kumimoji="1" lang="en-US" sz="2800">
                <a:solidFill>
                  <a:srgbClr val="000066"/>
                </a:solidFill>
                <a:latin typeface="Book Antiqua" pitchFamily="18" charset="0"/>
              </a:rPr>
              <a:t> &lt;/</a:t>
            </a:r>
            <a:r>
              <a:rPr kumimoji="1" lang="en-US" sz="2800">
                <a:solidFill>
                  <a:schemeClr val="accent2"/>
                </a:solidFill>
                <a:latin typeface="Book Antiqua" pitchFamily="18" charset="0"/>
              </a:rPr>
              <a:t>binding</a:t>
            </a:r>
            <a:r>
              <a:rPr kumimoji="1" lang="en-US" sz="2800">
                <a:solidFill>
                  <a:srgbClr val="000066"/>
                </a:solidFill>
                <a:latin typeface="Book Antiqua" pitchFamily="18" charset="0"/>
              </a:rPr>
              <a:t>&gt;</a:t>
            </a:r>
          </a:p>
          <a:p>
            <a:pPr marL="288925" indent="-288925" algn="l" defTabSz="966788" eaLnBrk="0" hangingPunct="0">
              <a:buClr>
                <a:srgbClr val="000066"/>
              </a:buClr>
              <a:buSzPct val="80000"/>
              <a:buFont typeface="Wingdings" pitchFamily="2" charset="2"/>
              <a:buNone/>
            </a:pPr>
            <a:r>
              <a:rPr kumimoji="1" lang="en-US" sz="2800">
                <a:solidFill>
                  <a:srgbClr val="000066"/>
                </a:solidFill>
                <a:latin typeface="Book Antiqua" pitchFamily="18" charset="0"/>
              </a:rPr>
              <a:t>	&lt;</a:t>
            </a:r>
            <a:r>
              <a:rPr kumimoji="1" lang="en-US" sz="2800">
                <a:solidFill>
                  <a:schemeClr val="accent1"/>
                </a:solidFill>
                <a:latin typeface="Book Antiqua" pitchFamily="18" charset="0"/>
              </a:rPr>
              <a:t>service</a:t>
            </a:r>
            <a:r>
              <a:rPr kumimoji="1" lang="en-US" sz="2800">
                <a:solidFill>
                  <a:srgbClr val="000066"/>
                </a:solidFill>
                <a:latin typeface="Book Antiqua" pitchFamily="18" charset="0"/>
              </a:rPr>
              <a:t>&gt; </a:t>
            </a:r>
            <a:r>
              <a:rPr kumimoji="1" lang="en-US" sz="2800" i="1">
                <a:solidFill>
                  <a:srgbClr val="000066"/>
                </a:solidFill>
                <a:latin typeface="Book Antiqua" pitchFamily="18" charset="0"/>
              </a:rPr>
              <a:t>lista de  </a:t>
            </a:r>
            <a:r>
              <a:rPr kumimoji="1" lang="en-US" sz="2800" i="1">
                <a:solidFill>
                  <a:schemeClr val="accent2"/>
                </a:solidFill>
                <a:latin typeface="Book Antiqua" pitchFamily="18" charset="0"/>
              </a:rPr>
              <a:t>binding</a:t>
            </a:r>
            <a:r>
              <a:rPr kumimoji="1" lang="en-US" sz="2800" i="1">
                <a:solidFill>
                  <a:srgbClr val="000066"/>
                </a:solidFill>
                <a:latin typeface="Book Antiqua" pitchFamily="18" charset="0"/>
              </a:rPr>
              <a:t> y </a:t>
            </a:r>
            <a:r>
              <a:rPr kumimoji="1" lang="en-US" sz="2800" i="1">
                <a:solidFill>
                  <a:schemeClr val="accent1"/>
                </a:solidFill>
                <a:latin typeface="Book Antiqua" pitchFamily="18" charset="0"/>
              </a:rPr>
              <a:t>ports</a:t>
            </a:r>
            <a:r>
              <a:rPr kumimoji="1" lang="en-US" sz="2800">
                <a:solidFill>
                  <a:srgbClr val="000066"/>
                </a:solidFill>
                <a:latin typeface="Book Antiqua" pitchFamily="18" charset="0"/>
              </a:rPr>
              <a:t> &lt;/</a:t>
            </a:r>
            <a:r>
              <a:rPr kumimoji="1" lang="en-US" sz="2800">
                <a:solidFill>
                  <a:schemeClr val="accent1"/>
                </a:solidFill>
                <a:latin typeface="Book Antiqua" pitchFamily="18" charset="0"/>
              </a:rPr>
              <a:t>service</a:t>
            </a:r>
            <a:r>
              <a:rPr kumimoji="1" lang="en-US" sz="2800">
                <a:solidFill>
                  <a:srgbClr val="000066"/>
                </a:solidFill>
                <a:latin typeface="Book Antiqua" pitchFamily="18" charset="0"/>
              </a:rPr>
              <a:t>&gt;</a:t>
            </a:r>
          </a:p>
          <a:p>
            <a:pPr marL="288925" indent="-288925" algn="l" defTabSz="966788" eaLnBrk="0" hangingPunct="0">
              <a:buClr>
                <a:srgbClr val="000066"/>
              </a:buClr>
              <a:buSzPct val="80000"/>
              <a:buFont typeface="Wingdings" pitchFamily="2" charset="2"/>
              <a:buNone/>
            </a:pPr>
            <a:r>
              <a:rPr kumimoji="1" lang="en-US" sz="2800">
                <a:solidFill>
                  <a:srgbClr val="000066"/>
                </a:solidFill>
                <a:latin typeface="Book Antiqua" pitchFamily="18" charset="0"/>
              </a:rPr>
              <a:t>&lt;/definitions&gt;</a:t>
            </a:r>
            <a:endParaRPr kumimoji="1" lang="en-US" sz="2800">
              <a:latin typeface="Book Antiqua" pitchFamily="18" charset="0"/>
            </a:endParaRPr>
          </a:p>
        </p:txBody>
      </p:sp>
      <p:sp>
        <p:nvSpPr>
          <p:cNvPr id="359429" name="Oval 5"/>
          <p:cNvSpPr>
            <a:spLocks noChangeArrowheads="1"/>
          </p:cNvSpPr>
          <p:nvPr/>
        </p:nvSpPr>
        <p:spPr bwMode="auto">
          <a:xfrm>
            <a:off x="8526463" y="6400800"/>
            <a:ext cx="914400" cy="914400"/>
          </a:xfrm>
          <a:prstGeom prst="ellipse">
            <a:avLst/>
          </a:prstGeom>
          <a:noFill/>
          <a:ln w="9525" algn="ctr">
            <a:solidFill>
              <a:schemeClr val="hlink"/>
            </a:solidFill>
            <a:round/>
            <a:headEnd/>
            <a:tailEnd/>
          </a:ln>
          <a:effectLst/>
        </p:spPr>
        <p:txBody>
          <a:bodyPr wrap="none" lIns="102583" tIns="51293" rIns="102583" bIns="51293" anchor="ctr"/>
          <a:lstStyle/>
          <a:p>
            <a:pPr marL="288925" indent="-288925" defTabSz="966788" eaLnBrk="0" hangingPunct="0">
              <a:lnSpc>
                <a:spcPct val="90000"/>
              </a:lnSpc>
              <a:spcBef>
                <a:spcPct val="20000"/>
              </a:spcBef>
              <a:buClr>
                <a:srgbClr val="000066"/>
              </a:buClr>
              <a:buSzPct val="80000"/>
              <a:buFont typeface="Wingdings" pitchFamily="2" charset="2"/>
              <a:buNone/>
            </a:pPr>
            <a:r>
              <a:rPr kumimoji="1" lang="en-US" sz="2000">
                <a:solidFill>
                  <a:schemeClr val="hlink"/>
                </a:solidFill>
                <a:latin typeface="Tahoma" pitchFamily="34" charset="0"/>
              </a:rPr>
              <a:t>BACKUP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990600" y="0"/>
            <a:ext cx="7772400" cy="738188"/>
          </a:xfrm>
        </p:spPr>
        <p:txBody>
          <a:bodyPr/>
          <a:lstStyle/>
          <a:p>
            <a:pPr defTabSz="957263"/>
            <a:r>
              <a:rPr lang="es-ES" sz="4000"/>
              <a:t>Ejemplo WSDL</a:t>
            </a:r>
          </a:p>
        </p:txBody>
      </p:sp>
      <p:sp>
        <p:nvSpPr>
          <p:cNvPr id="363523" name="Rectangle 3"/>
          <p:cNvSpPr>
            <a:spLocks noGrp="1" noChangeArrowheads="1"/>
          </p:cNvSpPr>
          <p:nvPr>
            <p:ph type="body" idx="1"/>
          </p:nvPr>
        </p:nvSpPr>
        <p:spPr>
          <a:xfrm>
            <a:off x="990600" y="981075"/>
            <a:ext cx="7772400" cy="4114800"/>
          </a:xfrm>
        </p:spPr>
        <p:txBody>
          <a:bodyPr/>
          <a:lstStyle/>
          <a:p>
            <a:pPr marL="358775" indent="-358775" defTabSz="957263">
              <a:buFont typeface="Wingdings" pitchFamily="2" charset="2"/>
              <a:buNone/>
            </a:pPr>
            <a:r>
              <a:rPr lang="es-ES" sz="1600">
                <a:latin typeface="Courier New" pitchFamily="49" charset="0"/>
              </a:rPr>
              <a:t>Method calculate </a:t>
            </a:r>
          </a:p>
          <a:p>
            <a:pPr marL="358775" indent="-358775" defTabSz="957263">
              <a:buFont typeface="Wingdings" pitchFamily="2" charset="2"/>
              <a:buNone/>
            </a:pPr>
            <a:r>
              <a:rPr lang="es-ES" sz="1600">
                <a:latin typeface="Courier New" pitchFamily="49" charset="0"/>
              </a:rPr>
              <a:t>	Input: opname -&gt; 	"+" "-" "*" "ash" "truncate" "ceiling" 				"factorial" "rem" "gcd" "expt" </a:t>
            </a:r>
          </a:p>
          <a:p>
            <a:pPr marL="358775" indent="-358775" defTabSz="957263">
              <a:buFont typeface="Wingdings" pitchFamily="2" charset="2"/>
              <a:buNone/>
            </a:pPr>
            <a:r>
              <a:rPr lang="es-ES" sz="1600">
                <a:latin typeface="Courier New" pitchFamily="49" charset="0"/>
              </a:rPr>
              <a:t>		   num1 -&gt; a string of digits</a:t>
            </a:r>
          </a:p>
          <a:p>
            <a:pPr marL="358775" indent="-358775" defTabSz="957263">
              <a:buFont typeface="Wingdings" pitchFamily="2" charset="2"/>
              <a:buNone/>
            </a:pPr>
            <a:r>
              <a:rPr lang="es-ES" sz="1600">
                <a:latin typeface="Courier New" pitchFamily="49" charset="0"/>
              </a:rPr>
              <a:t>		   num2 -&gt; a string of digits </a:t>
            </a:r>
          </a:p>
          <a:p>
            <a:pPr marL="358775" indent="-358775" defTabSz="957263">
              <a:buFont typeface="Wingdings" pitchFamily="2" charset="2"/>
              <a:buNone/>
            </a:pPr>
            <a:r>
              <a:rPr lang="es-ES" sz="1600">
                <a:latin typeface="Courier New" pitchFamily="49" charset="0"/>
              </a:rPr>
              <a:t>	Output: calcResult -&gt; a string of digits </a:t>
            </a:r>
          </a:p>
          <a:p>
            <a:pPr marL="358775" indent="-358775" defTabSz="957263">
              <a:buFont typeface="Wingdings" pitchFamily="2" charset="2"/>
              <a:buNone/>
            </a:pPr>
            <a:endParaRPr lang="es-ES" sz="1600">
              <a:latin typeface="Courier New" pitchFamily="49" charset="0"/>
            </a:endParaRPr>
          </a:p>
          <a:p>
            <a:pPr marL="358775" indent="-358775" defTabSz="957263">
              <a:buFont typeface="Wingdings" pitchFamily="2" charset="2"/>
              <a:buNone/>
            </a:pPr>
            <a:r>
              <a:rPr lang="es-ES" sz="1600">
                <a:latin typeface="Courier New" pitchFamily="49" charset="0"/>
              </a:rPr>
              <a:t>Method decodeNum </a:t>
            </a:r>
          </a:p>
          <a:p>
            <a:pPr marL="358775" indent="-358775" defTabSz="957263">
              <a:buFont typeface="Wingdings" pitchFamily="2" charset="2"/>
              <a:buNone/>
            </a:pPr>
            <a:r>
              <a:rPr lang="es-ES" sz="1600">
                <a:latin typeface="Courier New" pitchFamily="49" charset="0"/>
              </a:rPr>
              <a:t>	Input: num -&gt; a string of digits </a:t>
            </a:r>
          </a:p>
          <a:p>
            <a:pPr marL="358775" indent="-358775" defTabSz="957263">
              <a:buFont typeface="Wingdings" pitchFamily="2" charset="2"/>
              <a:buNone/>
            </a:pPr>
            <a:r>
              <a:rPr lang="es-ES" sz="1600">
                <a:latin typeface="Courier New" pitchFamily="49" charset="0"/>
              </a:rPr>
              <a:t>		  base -&gt; an integer </a:t>
            </a:r>
          </a:p>
          <a:p>
            <a:pPr marL="358775" indent="-358775" defTabSz="957263">
              <a:buFont typeface="Wingdings" pitchFamily="2" charset="2"/>
              <a:buNone/>
            </a:pPr>
            <a:r>
              <a:rPr lang="es-ES" sz="1600">
                <a:latin typeface="Courier New" pitchFamily="49" charset="0"/>
              </a:rPr>
              <a:t>	Output: decResult -&gt; an array of integers </a:t>
            </a:r>
          </a:p>
          <a:p>
            <a:pPr marL="358775" indent="-358775" defTabSz="957263">
              <a:buFont typeface="Wingdings" pitchFamily="2" charset="2"/>
              <a:buNone/>
            </a:pPr>
            <a:endParaRPr lang="es-ES" sz="1600">
              <a:latin typeface="Courier New" pitchFamily="49" charset="0"/>
            </a:endParaRPr>
          </a:p>
          <a:p>
            <a:pPr marL="358775" indent="-358775" defTabSz="957263">
              <a:buFont typeface="Wingdings" pitchFamily="2" charset="2"/>
              <a:buNone/>
            </a:pPr>
            <a:r>
              <a:rPr lang="es-ES" sz="1600">
                <a:latin typeface="Courier New" pitchFamily="49" charset="0"/>
              </a:rPr>
              <a:t>	</a:t>
            </a:r>
            <a:r>
              <a:rPr lang="es-ES" sz="1600" i="1">
                <a:latin typeface="Courier New" pitchFamily="49" charset="0"/>
              </a:rPr>
              <a:t>example: num: "12345678901234567890" base: 10000</a:t>
            </a:r>
          </a:p>
          <a:p>
            <a:pPr marL="358775" indent="-358775" defTabSz="957263">
              <a:buFont typeface="Wingdings" pitchFamily="2" charset="2"/>
              <a:buNone/>
            </a:pPr>
            <a:r>
              <a:rPr lang="es-ES" sz="1600" i="1">
                <a:latin typeface="Courier New" pitchFamily="49" charset="0"/>
              </a:rPr>
              <a:t>		    output: 123 4567 8901 2345 6789</a:t>
            </a:r>
            <a:r>
              <a:rPr lang="es-ES" sz="1600">
                <a:latin typeface="Courier New" pitchFamily="49" charset="0"/>
              </a:rPr>
              <a:t> </a:t>
            </a:r>
          </a:p>
          <a:p>
            <a:pPr marL="358775" indent="-358775" defTabSz="957263">
              <a:buFont typeface="Wingdings" pitchFamily="2" charset="2"/>
              <a:buNone/>
            </a:pPr>
            <a:r>
              <a:rPr lang="es-ES" sz="1600">
                <a:latin typeface="Courier New" pitchFamily="49" charset="0"/>
              </a:rPr>
              <a:t>Method encodeNum </a:t>
            </a:r>
          </a:p>
          <a:p>
            <a:pPr marL="358775" indent="-358775" defTabSz="957263">
              <a:buFont typeface="Wingdings" pitchFamily="2" charset="2"/>
              <a:buNone/>
            </a:pPr>
            <a:r>
              <a:rPr lang="es-ES" sz="1600">
                <a:latin typeface="Courier New" pitchFamily="49" charset="0"/>
              </a:rPr>
              <a:t>	Input: bigits -&gt; an array of integers </a:t>
            </a:r>
          </a:p>
          <a:p>
            <a:pPr marL="358775" indent="-358775" defTabSz="957263">
              <a:buFont typeface="Wingdings" pitchFamily="2" charset="2"/>
              <a:buNone/>
            </a:pPr>
            <a:r>
              <a:rPr lang="es-ES" sz="1600">
                <a:latin typeface="Courier New" pitchFamily="49" charset="0"/>
              </a:rPr>
              <a:t>		   base -&gt; an integer </a:t>
            </a:r>
          </a:p>
          <a:p>
            <a:pPr marL="358775" indent="-358775" defTabSz="957263">
              <a:buFont typeface="Wingdings" pitchFamily="2" charset="2"/>
              <a:buNone/>
            </a:pPr>
            <a:r>
              <a:rPr lang="es-ES" sz="1600">
                <a:latin typeface="Courier New" pitchFamily="49" charset="0"/>
              </a:rPr>
              <a:t>	Output: encResult -&gt; a string of digits   </a:t>
            </a:r>
          </a:p>
          <a:p>
            <a:pPr marL="358775" indent="-358775" defTabSz="957263">
              <a:buFont typeface="Wingdings" pitchFamily="2" charset="2"/>
              <a:buNone/>
            </a:pPr>
            <a:r>
              <a:rPr lang="es-ES" sz="1600">
                <a:latin typeface="Courier New" pitchFamily="49" charset="0"/>
              </a:rPr>
              <a:t> </a:t>
            </a:r>
            <a:r>
              <a:rPr lang="es-ES" sz="1600">
                <a:latin typeface="Courier New" pitchFamily="49" charset="0"/>
                <a:hlinkClick r:id="rId3" action="ppaction://hlinkfile"/>
              </a:rPr>
              <a:t>Sample-bignum.wsdl</a:t>
            </a:r>
            <a:endParaRPr lang="es-ES" sz="1600">
              <a:latin typeface="Courier New" pitchFamily="49"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ChangeArrowheads="1"/>
          </p:cNvSpPr>
          <p:nvPr/>
        </p:nvSpPr>
        <p:spPr bwMode="auto">
          <a:xfrm>
            <a:off x="609600" y="6019800"/>
            <a:ext cx="8153400" cy="762000"/>
          </a:xfrm>
          <a:prstGeom prst="rect">
            <a:avLst/>
          </a:prstGeom>
          <a:solidFill>
            <a:schemeClr val="bg1"/>
          </a:solidFill>
          <a:ln w="12700">
            <a:noFill/>
            <a:miter lim="800000"/>
            <a:headEnd type="none" w="sm" len="sm"/>
            <a:tailEnd type="none" w="sm" len="sm"/>
          </a:ln>
          <a:effectLst/>
        </p:spPr>
        <p:txBody>
          <a:bodyPr wrap="none" anchor="ctr"/>
          <a:lstStyle/>
          <a:p>
            <a:endParaRPr lang="es-ES_tradnl"/>
          </a:p>
        </p:txBody>
      </p:sp>
      <p:sp>
        <p:nvSpPr>
          <p:cNvPr id="371715" name="Rectangle 3"/>
          <p:cNvSpPr>
            <a:spLocks noChangeArrowheads="1"/>
          </p:cNvSpPr>
          <p:nvPr/>
        </p:nvSpPr>
        <p:spPr bwMode="auto">
          <a:xfrm flipH="1">
            <a:off x="5567363" y="3233738"/>
            <a:ext cx="2286000" cy="2874962"/>
          </a:xfrm>
          <a:prstGeom prst="rect">
            <a:avLst/>
          </a:prstGeom>
          <a:noFill/>
          <a:ln w="38100">
            <a:solidFill>
              <a:schemeClr val="tx1"/>
            </a:solidFill>
            <a:miter lim="800000"/>
            <a:headEnd/>
            <a:tailEnd/>
          </a:ln>
          <a:effectLst/>
        </p:spPr>
        <p:txBody>
          <a:bodyPr wrap="none" anchorCtr="1"/>
          <a:lstStyle/>
          <a:p>
            <a:r>
              <a:rPr lang="es-ES_tradnl" sz="1600" b="1">
                <a:latin typeface="Comic Sans MS" pitchFamily="66" charset="0"/>
              </a:rPr>
              <a:t>service provider</a:t>
            </a:r>
            <a:endParaRPr lang="es-ES_tradnl" sz="1600">
              <a:latin typeface="Comic Sans MS" pitchFamily="66" charset="0"/>
            </a:endParaRPr>
          </a:p>
        </p:txBody>
      </p:sp>
      <p:sp>
        <p:nvSpPr>
          <p:cNvPr id="371716" name="Rectangle 4"/>
          <p:cNvSpPr>
            <a:spLocks noChangeArrowheads="1"/>
          </p:cNvSpPr>
          <p:nvPr/>
        </p:nvSpPr>
        <p:spPr bwMode="auto">
          <a:xfrm flipH="1">
            <a:off x="1133475" y="3232150"/>
            <a:ext cx="2286000" cy="2874963"/>
          </a:xfrm>
          <a:prstGeom prst="rect">
            <a:avLst/>
          </a:prstGeom>
          <a:noFill/>
          <a:ln w="38100">
            <a:solidFill>
              <a:schemeClr val="tx1"/>
            </a:solidFill>
            <a:miter lim="800000"/>
            <a:headEnd/>
            <a:tailEnd/>
          </a:ln>
          <a:effectLst/>
        </p:spPr>
        <p:txBody>
          <a:bodyPr wrap="none" anchorCtr="1"/>
          <a:lstStyle/>
          <a:p>
            <a:r>
              <a:rPr lang="es-ES_tradnl" sz="1600" b="1">
                <a:latin typeface="Comic Sans MS" pitchFamily="66" charset="0"/>
              </a:rPr>
              <a:t>cliente servicio</a:t>
            </a:r>
            <a:endParaRPr lang="es-ES_tradnl" sz="1600">
              <a:latin typeface="Comic Sans MS" pitchFamily="66" charset="0"/>
            </a:endParaRPr>
          </a:p>
        </p:txBody>
      </p:sp>
      <p:sp>
        <p:nvSpPr>
          <p:cNvPr id="371717" name="AutoShape 5"/>
          <p:cNvSpPr>
            <a:spLocks noChangeArrowheads="1"/>
          </p:cNvSpPr>
          <p:nvPr/>
        </p:nvSpPr>
        <p:spPr bwMode="auto">
          <a:xfrm>
            <a:off x="1416050" y="3852863"/>
            <a:ext cx="1731963" cy="533400"/>
          </a:xfrm>
          <a:prstGeom prst="roundRect">
            <a:avLst>
              <a:gd name="adj" fmla="val 16667"/>
            </a:avLst>
          </a:prstGeom>
          <a:solidFill>
            <a:schemeClr val="bg1"/>
          </a:solidFill>
          <a:ln w="19050">
            <a:solidFill>
              <a:schemeClr val="tx1"/>
            </a:solidFill>
            <a:round/>
            <a:headEnd/>
            <a:tailEnd/>
          </a:ln>
          <a:effectLst/>
        </p:spPr>
        <p:txBody>
          <a:bodyPr anchor="ctr"/>
          <a:lstStyle/>
          <a:p>
            <a:r>
              <a:rPr lang="es-ES_tradnl" sz="1200" b="1">
                <a:latin typeface="Comic Sans MS" pitchFamily="66" charset="0"/>
              </a:rPr>
              <a:t>objeto de aplicación</a:t>
            </a:r>
          </a:p>
          <a:p>
            <a:r>
              <a:rPr lang="es-ES_tradnl" sz="1200" b="1">
                <a:latin typeface="Comic Sans MS" pitchFamily="66" charset="0"/>
              </a:rPr>
              <a:t>(cliente)</a:t>
            </a:r>
          </a:p>
        </p:txBody>
      </p:sp>
      <p:sp>
        <p:nvSpPr>
          <p:cNvPr id="371718" name="AutoShape 6"/>
          <p:cNvSpPr>
            <a:spLocks noChangeArrowheads="1"/>
          </p:cNvSpPr>
          <p:nvPr/>
        </p:nvSpPr>
        <p:spPr bwMode="auto">
          <a:xfrm>
            <a:off x="5891213" y="3852863"/>
            <a:ext cx="1752600" cy="533400"/>
          </a:xfrm>
          <a:prstGeom prst="roundRect">
            <a:avLst>
              <a:gd name="adj" fmla="val 16667"/>
            </a:avLst>
          </a:prstGeom>
          <a:solidFill>
            <a:schemeClr val="bg1"/>
          </a:solidFill>
          <a:ln w="19050">
            <a:solidFill>
              <a:schemeClr val="tx1"/>
            </a:solidFill>
            <a:round/>
            <a:headEnd/>
            <a:tailEnd/>
          </a:ln>
          <a:effectLst/>
        </p:spPr>
        <p:txBody>
          <a:bodyPr anchor="ctr"/>
          <a:lstStyle/>
          <a:p>
            <a:r>
              <a:rPr lang="es-ES_tradnl" sz="1200" b="1">
                <a:latin typeface="Comic Sans MS" pitchFamily="66" charset="0"/>
              </a:rPr>
              <a:t>objeto de aplicación proveedor servicio)</a:t>
            </a:r>
          </a:p>
          <a:p>
            <a:endParaRPr lang="es-ES_tradnl" sz="1200" b="1">
              <a:latin typeface="Comic Sans MS" pitchFamily="66" charset="0"/>
            </a:endParaRPr>
          </a:p>
        </p:txBody>
      </p:sp>
      <p:sp>
        <p:nvSpPr>
          <p:cNvPr id="371719" name="AutoShape 7"/>
          <p:cNvSpPr>
            <a:spLocks noChangeArrowheads="1"/>
          </p:cNvSpPr>
          <p:nvPr/>
        </p:nvSpPr>
        <p:spPr bwMode="auto">
          <a:xfrm>
            <a:off x="1416050" y="4386263"/>
            <a:ext cx="1731963" cy="457200"/>
          </a:xfrm>
          <a:prstGeom prst="roundRect">
            <a:avLst>
              <a:gd name="adj" fmla="val 16667"/>
            </a:avLst>
          </a:prstGeom>
          <a:solidFill>
            <a:schemeClr val="bg1"/>
          </a:solidFill>
          <a:ln w="19050">
            <a:solidFill>
              <a:schemeClr val="tx1"/>
            </a:solidFill>
            <a:round/>
            <a:headEnd/>
            <a:tailEnd/>
          </a:ln>
          <a:effectLst/>
        </p:spPr>
        <p:txBody>
          <a:bodyPr anchor="ctr"/>
          <a:lstStyle/>
          <a:p>
            <a:r>
              <a:rPr lang="es-ES_tradnl" sz="1200" b="1">
                <a:latin typeface="Comic Sans MS" pitchFamily="66" charset="0"/>
              </a:rPr>
              <a:t>stub</a:t>
            </a:r>
          </a:p>
        </p:txBody>
      </p:sp>
      <p:sp>
        <p:nvSpPr>
          <p:cNvPr id="371720" name="AutoShape 8"/>
          <p:cNvSpPr>
            <a:spLocks noChangeArrowheads="1"/>
          </p:cNvSpPr>
          <p:nvPr/>
        </p:nvSpPr>
        <p:spPr bwMode="auto">
          <a:xfrm>
            <a:off x="5891213" y="4386263"/>
            <a:ext cx="1752600" cy="457200"/>
          </a:xfrm>
          <a:prstGeom prst="roundRect">
            <a:avLst>
              <a:gd name="adj" fmla="val 16667"/>
            </a:avLst>
          </a:prstGeom>
          <a:solidFill>
            <a:schemeClr val="bg1"/>
          </a:solidFill>
          <a:ln w="19050">
            <a:solidFill>
              <a:schemeClr val="tx1"/>
            </a:solidFill>
            <a:round/>
            <a:headEnd/>
            <a:tailEnd/>
          </a:ln>
          <a:effectLst/>
        </p:spPr>
        <p:txBody>
          <a:bodyPr anchor="ctr"/>
          <a:lstStyle/>
          <a:p>
            <a:r>
              <a:rPr lang="es-ES_tradnl" sz="1200" b="1">
                <a:latin typeface="Comic Sans MS" pitchFamily="66" charset="0"/>
              </a:rPr>
              <a:t>skeleton</a:t>
            </a:r>
          </a:p>
        </p:txBody>
      </p:sp>
      <p:sp>
        <p:nvSpPr>
          <p:cNvPr id="371721" name="AutoShape 9"/>
          <p:cNvSpPr>
            <a:spLocks noChangeArrowheads="1"/>
          </p:cNvSpPr>
          <p:nvPr/>
        </p:nvSpPr>
        <p:spPr bwMode="auto">
          <a:xfrm>
            <a:off x="3708400" y="1309688"/>
            <a:ext cx="1435100" cy="685800"/>
          </a:xfrm>
          <a:prstGeom prst="flowChartDocument">
            <a:avLst/>
          </a:prstGeom>
          <a:noFill/>
          <a:ln w="19050">
            <a:solidFill>
              <a:schemeClr val="tx1"/>
            </a:solidFill>
            <a:miter lim="800000"/>
            <a:headEnd/>
            <a:tailEnd/>
          </a:ln>
          <a:effectLst/>
        </p:spPr>
        <p:txBody>
          <a:bodyPr anchor="ctr"/>
          <a:lstStyle/>
          <a:p>
            <a:r>
              <a:rPr lang="es-ES_tradnl" sz="1200" b="1">
                <a:latin typeface="Comic Sans MS" pitchFamily="66" charset="0"/>
              </a:rPr>
              <a:t>WSDL del proveedor del servicio</a:t>
            </a:r>
          </a:p>
        </p:txBody>
      </p:sp>
      <p:sp>
        <p:nvSpPr>
          <p:cNvPr id="371722" name="AutoShape 10"/>
          <p:cNvSpPr>
            <a:spLocks noChangeArrowheads="1"/>
          </p:cNvSpPr>
          <p:nvPr/>
        </p:nvSpPr>
        <p:spPr bwMode="auto">
          <a:xfrm>
            <a:off x="4541838" y="2590800"/>
            <a:ext cx="1389062" cy="457200"/>
          </a:xfrm>
          <a:prstGeom prst="roundRect">
            <a:avLst>
              <a:gd name="adj" fmla="val 16667"/>
            </a:avLst>
          </a:prstGeom>
          <a:solidFill>
            <a:schemeClr val="bg1"/>
          </a:solidFill>
          <a:ln w="19050">
            <a:solidFill>
              <a:schemeClr val="tx1"/>
            </a:solidFill>
            <a:round/>
            <a:headEnd/>
            <a:tailEnd/>
          </a:ln>
          <a:effectLst/>
        </p:spPr>
        <p:txBody>
          <a:bodyPr anchor="ctr"/>
          <a:lstStyle/>
          <a:p>
            <a:r>
              <a:rPr lang="es-ES_tradnl" sz="1000" b="1">
                <a:latin typeface="Comic Sans MS" pitchFamily="66" charset="0"/>
              </a:rPr>
              <a:t>compilador WSDL</a:t>
            </a:r>
          </a:p>
          <a:p>
            <a:r>
              <a:rPr lang="es-ES_tradnl" sz="1000" b="1">
                <a:latin typeface="Comic Sans MS" pitchFamily="66" charset="0"/>
              </a:rPr>
              <a:t>(lado del servidor)</a:t>
            </a:r>
          </a:p>
        </p:txBody>
      </p:sp>
      <p:cxnSp>
        <p:nvCxnSpPr>
          <p:cNvPr id="371723" name="AutoShape 11"/>
          <p:cNvCxnSpPr>
            <a:cxnSpLocks noChangeShapeType="1"/>
            <a:stCxn id="371722" idx="2"/>
            <a:endCxn id="371720" idx="1"/>
          </p:cNvCxnSpPr>
          <p:nvPr/>
        </p:nvCxnSpPr>
        <p:spPr bwMode="auto">
          <a:xfrm rot="16200000" flipH="1">
            <a:off x="4780757" y="3513931"/>
            <a:ext cx="1557338" cy="644525"/>
          </a:xfrm>
          <a:prstGeom prst="bentConnector2">
            <a:avLst/>
          </a:prstGeom>
          <a:noFill/>
          <a:ln w="9525">
            <a:solidFill>
              <a:schemeClr val="tx1"/>
            </a:solidFill>
            <a:prstDash val="dash"/>
            <a:miter lim="800000"/>
            <a:headEnd/>
            <a:tailEnd type="triangle" w="med" len="med"/>
          </a:ln>
          <a:effectLst/>
        </p:spPr>
      </p:cxnSp>
      <p:cxnSp>
        <p:nvCxnSpPr>
          <p:cNvPr id="371724" name="AutoShape 12"/>
          <p:cNvCxnSpPr>
            <a:cxnSpLocks noChangeShapeType="1"/>
            <a:stCxn id="371726" idx="2"/>
            <a:endCxn id="371719" idx="3"/>
          </p:cNvCxnSpPr>
          <p:nvPr/>
        </p:nvCxnSpPr>
        <p:spPr bwMode="auto">
          <a:xfrm rot="5400000">
            <a:off x="2655888" y="3532188"/>
            <a:ext cx="1584325" cy="581025"/>
          </a:xfrm>
          <a:prstGeom prst="bentConnector2">
            <a:avLst/>
          </a:prstGeom>
          <a:noFill/>
          <a:ln w="9525">
            <a:solidFill>
              <a:schemeClr val="tx1"/>
            </a:solidFill>
            <a:prstDash val="dash"/>
            <a:miter lim="800000"/>
            <a:headEnd/>
            <a:tailEnd type="triangle" w="med" len="med"/>
          </a:ln>
          <a:effectLst/>
        </p:spPr>
      </p:cxnSp>
      <p:cxnSp>
        <p:nvCxnSpPr>
          <p:cNvPr id="371725" name="AutoShape 13"/>
          <p:cNvCxnSpPr>
            <a:cxnSpLocks noChangeShapeType="1"/>
            <a:stCxn id="371721" idx="2"/>
            <a:endCxn id="371722" idx="0"/>
          </p:cNvCxnSpPr>
          <p:nvPr/>
        </p:nvCxnSpPr>
        <p:spPr bwMode="auto">
          <a:xfrm>
            <a:off x="4425950" y="1966913"/>
            <a:ext cx="811213" cy="614362"/>
          </a:xfrm>
          <a:prstGeom prst="straightConnector1">
            <a:avLst/>
          </a:prstGeom>
          <a:noFill/>
          <a:ln w="9525">
            <a:solidFill>
              <a:schemeClr val="tx1"/>
            </a:solidFill>
            <a:prstDash val="dash"/>
            <a:round/>
            <a:headEnd/>
            <a:tailEnd type="triangle" w="med" len="med"/>
          </a:ln>
          <a:effectLst/>
        </p:spPr>
      </p:cxnSp>
      <p:sp>
        <p:nvSpPr>
          <p:cNvPr id="371726" name="AutoShape 14"/>
          <p:cNvSpPr>
            <a:spLocks noChangeArrowheads="1"/>
          </p:cNvSpPr>
          <p:nvPr/>
        </p:nvSpPr>
        <p:spPr bwMode="auto">
          <a:xfrm>
            <a:off x="3043238" y="2563813"/>
            <a:ext cx="1389062" cy="457200"/>
          </a:xfrm>
          <a:prstGeom prst="roundRect">
            <a:avLst>
              <a:gd name="adj" fmla="val 16667"/>
            </a:avLst>
          </a:prstGeom>
          <a:solidFill>
            <a:schemeClr val="bg1"/>
          </a:solidFill>
          <a:ln w="19050">
            <a:solidFill>
              <a:schemeClr val="tx1"/>
            </a:solidFill>
            <a:round/>
            <a:headEnd/>
            <a:tailEnd/>
          </a:ln>
          <a:effectLst/>
        </p:spPr>
        <p:txBody>
          <a:bodyPr anchor="ctr"/>
          <a:lstStyle/>
          <a:p>
            <a:r>
              <a:rPr lang="es-ES_tradnl" sz="1000" b="1">
                <a:latin typeface="Comic Sans MS" pitchFamily="66" charset="0"/>
              </a:rPr>
              <a:t>compilador WSDL </a:t>
            </a:r>
          </a:p>
          <a:p>
            <a:r>
              <a:rPr lang="es-ES_tradnl" sz="1000" b="1">
                <a:latin typeface="Comic Sans MS" pitchFamily="66" charset="0"/>
              </a:rPr>
              <a:t>(lado del cliente)</a:t>
            </a:r>
            <a:endParaRPr lang="es-ES_tradnl" sz="1000">
              <a:latin typeface="Comic Sans MS" pitchFamily="66" charset="0"/>
            </a:endParaRPr>
          </a:p>
        </p:txBody>
      </p:sp>
      <p:cxnSp>
        <p:nvCxnSpPr>
          <p:cNvPr id="371727" name="AutoShape 15"/>
          <p:cNvCxnSpPr>
            <a:cxnSpLocks noChangeShapeType="1"/>
            <a:stCxn id="371721" idx="2"/>
            <a:endCxn id="371726" idx="0"/>
          </p:cNvCxnSpPr>
          <p:nvPr/>
        </p:nvCxnSpPr>
        <p:spPr bwMode="auto">
          <a:xfrm flipH="1">
            <a:off x="3738563" y="1966913"/>
            <a:ext cx="687387" cy="587375"/>
          </a:xfrm>
          <a:prstGeom prst="straightConnector1">
            <a:avLst/>
          </a:prstGeom>
          <a:noFill/>
          <a:ln w="9525">
            <a:solidFill>
              <a:schemeClr val="tx1"/>
            </a:solidFill>
            <a:prstDash val="dash"/>
            <a:round/>
            <a:headEnd/>
            <a:tailEnd type="triangle" w="med" len="med"/>
          </a:ln>
          <a:effectLst/>
        </p:spPr>
      </p:cxnSp>
      <p:sp>
        <p:nvSpPr>
          <p:cNvPr id="371728" name="AutoShape 16"/>
          <p:cNvSpPr>
            <a:spLocks noChangeArrowheads="1"/>
          </p:cNvSpPr>
          <p:nvPr/>
        </p:nvSpPr>
        <p:spPr bwMode="auto">
          <a:xfrm>
            <a:off x="1493838" y="5280025"/>
            <a:ext cx="1574800" cy="457200"/>
          </a:xfrm>
          <a:prstGeom prst="roundRect">
            <a:avLst>
              <a:gd name="adj" fmla="val 16667"/>
            </a:avLst>
          </a:prstGeom>
          <a:solidFill>
            <a:schemeClr val="bg1"/>
          </a:solidFill>
          <a:ln w="19050">
            <a:solidFill>
              <a:schemeClr val="tx1"/>
            </a:solidFill>
            <a:round/>
            <a:headEnd/>
            <a:tailEnd/>
          </a:ln>
          <a:effectLst/>
        </p:spPr>
        <p:txBody>
          <a:bodyPr anchor="ctr"/>
          <a:lstStyle/>
          <a:p>
            <a:r>
              <a:rPr lang="es-ES_tradnl" sz="1200" b="1">
                <a:latin typeface="Comic Sans MS" pitchFamily="66" charset="0"/>
              </a:rPr>
              <a:t>middleware basado en SOAP</a:t>
            </a:r>
          </a:p>
        </p:txBody>
      </p:sp>
      <p:sp>
        <p:nvSpPr>
          <p:cNvPr id="371729" name="AutoShape 17"/>
          <p:cNvSpPr>
            <a:spLocks noChangeArrowheads="1"/>
          </p:cNvSpPr>
          <p:nvPr/>
        </p:nvSpPr>
        <p:spPr bwMode="auto">
          <a:xfrm>
            <a:off x="5978525" y="5276850"/>
            <a:ext cx="1574800" cy="457200"/>
          </a:xfrm>
          <a:prstGeom prst="roundRect">
            <a:avLst>
              <a:gd name="adj" fmla="val 16667"/>
            </a:avLst>
          </a:prstGeom>
          <a:solidFill>
            <a:schemeClr val="bg1"/>
          </a:solidFill>
          <a:ln w="19050">
            <a:solidFill>
              <a:schemeClr val="tx1"/>
            </a:solidFill>
            <a:round/>
            <a:headEnd/>
            <a:tailEnd/>
          </a:ln>
          <a:effectLst/>
        </p:spPr>
        <p:txBody>
          <a:bodyPr anchor="ctr"/>
          <a:lstStyle/>
          <a:p>
            <a:r>
              <a:rPr lang="es-ES_tradnl" sz="1200" b="1">
                <a:latin typeface="Comic Sans MS" pitchFamily="66" charset="0"/>
              </a:rPr>
              <a:t>middleware basado en SOAP</a:t>
            </a:r>
          </a:p>
        </p:txBody>
      </p:sp>
      <p:cxnSp>
        <p:nvCxnSpPr>
          <p:cNvPr id="371730" name="AutoShape 18"/>
          <p:cNvCxnSpPr>
            <a:cxnSpLocks noChangeShapeType="1"/>
            <a:stCxn id="371728" idx="3"/>
            <a:endCxn id="371729" idx="1"/>
          </p:cNvCxnSpPr>
          <p:nvPr/>
        </p:nvCxnSpPr>
        <p:spPr bwMode="auto">
          <a:xfrm flipV="1">
            <a:off x="3078163" y="5505450"/>
            <a:ext cx="2890837" cy="3175"/>
          </a:xfrm>
          <a:prstGeom prst="straightConnector1">
            <a:avLst/>
          </a:prstGeom>
          <a:noFill/>
          <a:ln w="25400">
            <a:solidFill>
              <a:schemeClr val="tx1"/>
            </a:solidFill>
            <a:round/>
            <a:headEnd type="triangle" w="med" len="med"/>
            <a:tailEnd type="triangle" w="med" len="med"/>
          </a:ln>
          <a:effectLst/>
        </p:spPr>
      </p:cxnSp>
      <p:sp>
        <p:nvSpPr>
          <p:cNvPr id="371731" name="Rectangle 19"/>
          <p:cNvSpPr>
            <a:spLocks noChangeArrowheads="1"/>
          </p:cNvSpPr>
          <p:nvPr/>
        </p:nvSpPr>
        <p:spPr bwMode="auto">
          <a:xfrm>
            <a:off x="3833813" y="5543550"/>
            <a:ext cx="1352550" cy="274638"/>
          </a:xfrm>
          <a:prstGeom prst="rect">
            <a:avLst/>
          </a:prstGeom>
          <a:noFill/>
          <a:ln w="25400">
            <a:noFill/>
            <a:miter lim="800000"/>
            <a:headEnd/>
            <a:tailEnd/>
          </a:ln>
          <a:effectLst/>
        </p:spPr>
        <p:txBody>
          <a:bodyPr wrap="none">
            <a:spAutoFit/>
          </a:bodyPr>
          <a:lstStyle/>
          <a:p>
            <a:pPr algn="l"/>
            <a:r>
              <a:rPr lang="es-ES_tradnl" sz="1200" b="1">
                <a:latin typeface="Comic Sans MS" pitchFamily="66" charset="0"/>
              </a:rPr>
              <a:t>Mensajes SOAP</a:t>
            </a:r>
          </a:p>
        </p:txBody>
      </p:sp>
      <p:cxnSp>
        <p:nvCxnSpPr>
          <p:cNvPr id="371732" name="AutoShape 20"/>
          <p:cNvCxnSpPr>
            <a:cxnSpLocks noChangeShapeType="1"/>
            <a:stCxn id="371719" idx="2"/>
            <a:endCxn id="371728" idx="0"/>
          </p:cNvCxnSpPr>
          <p:nvPr/>
        </p:nvCxnSpPr>
        <p:spPr bwMode="auto">
          <a:xfrm flipH="1">
            <a:off x="2281238" y="4852988"/>
            <a:ext cx="1587" cy="417512"/>
          </a:xfrm>
          <a:prstGeom prst="straightConnector1">
            <a:avLst/>
          </a:prstGeom>
          <a:noFill/>
          <a:ln w="25400">
            <a:solidFill>
              <a:schemeClr val="tx1"/>
            </a:solidFill>
            <a:round/>
            <a:headEnd type="triangle" w="med" len="med"/>
            <a:tailEnd type="triangle" w="med" len="med"/>
          </a:ln>
          <a:effectLst/>
        </p:spPr>
      </p:cxnSp>
      <p:cxnSp>
        <p:nvCxnSpPr>
          <p:cNvPr id="371733" name="AutoShape 21"/>
          <p:cNvCxnSpPr>
            <a:cxnSpLocks noChangeShapeType="1"/>
            <a:stCxn id="371720" idx="2"/>
            <a:endCxn id="371729" idx="0"/>
          </p:cNvCxnSpPr>
          <p:nvPr/>
        </p:nvCxnSpPr>
        <p:spPr bwMode="auto">
          <a:xfrm flipH="1">
            <a:off x="6765925" y="4852988"/>
            <a:ext cx="1588" cy="414337"/>
          </a:xfrm>
          <a:prstGeom prst="straightConnector1">
            <a:avLst/>
          </a:prstGeom>
          <a:noFill/>
          <a:ln w="25400">
            <a:solidFill>
              <a:schemeClr val="tx1"/>
            </a:solidFill>
            <a:round/>
            <a:headEnd type="triangle" w="med" len="med"/>
            <a:tailEnd type="triangle" w="med" len="med"/>
          </a:ln>
          <a:effectLst/>
        </p:spPr>
      </p:cxnSp>
      <p:sp>
        <p:nvSpPr>
          <p:cNvPr id="371734" name="AutoShape 22"/>
          <p:cNvSpPr>
            <a:spLocks noChangeArrowheads="1"/>
          </p:cNvSpPr>
          <p:nvPr/>
        </p:nvSpPr>
        <p:spPr bwMode="auto">
          <a:xfrm>
            <a:off x="7450138" y="2249488"/>
            <a:ext cx="1389062" cy="457200"/>
          </a:xfrm>
          <a:prstGeom prst="roundRect">
            <a:avLst>
              <a:gd name="adj" fmla="val 16667"/>
            </a:avLst>
          </a:prstGeom>
          <a:solidFill>
            <a:schemeClr val="bg1"/>
          </a:solidFill>
          <a:ln w="19050">
            <a:solidFill>
              <a:schemeClr val="tx1"/>
            </a:solidFill>
            <a:round/>
            <a:headEnd/>
            <a:tailEnd/>
          </a:ln>
          <a:effectLst/>
        </p:spPr>
        <p:txBody>
          <a:bodyPr anchor="ctr"/>
          <a:lstStyle/>
          <a:p>
            <a:r>
              <a:rPr lang="es-ES_tradnl" sz="1200" b="1">
                <a:latin typeface="Comic Sans MS" pitchFamily="66" charset="0"/>
              </a:rPr>
              <a:t>generador</a:t>
            </a:r>
          </a:p>
          <a:p>
            <a:r>
              <a:rPr lang="es-ES_tradnl" sz="1200" b="1">
                <a:latin typeface="Comic Sans MS" pitchFamily="66" charset="0"/>
              </a:rPr>
              <a:t>WSDL</a:t>
            </a:r>
            <a:endParaRPr lang="es-ES_tradnl" sz="1200">
              <a:latin typeface="Comic Sans MS" pitchFamily="66" charset="0"/>
            </a:endParaRPr>
          </a:p>
        </p:txBody>
      </p:sp>
      <p:cxnSp>
        <p:nvCxnSpPr>
          <p:cNvPr id="371735" name="AutoShape 23"/>
          <p:cNvCxnSpPr>
            <a:cxnSpLocks noChangeShapeType="1"/>
            <a:stCxn id="371718" idx="3"/>
            <a:endCxn id="371734" idx="2"/>
          </p:cNvCxnSpPr>
          <p:nvPr/>
        </p:nvCxnSpPr>
        <p:spPr bwMode="auto">
          <a:xfrm flipV="1">
            <a:off x="7653338" y="2716213"/>
            <a:ext cx="492125" cy="1403350"/>
          </a:xfrm>
          <a:prstGeom prst="bentConnector2">
            <a:avLst/>
          </a:prstGeom>
          <a:noFill/>
          <a:ln w="19050">
            <a:solidFill>
              <a:schemeClr val="tx1"/>
            </a:solidFill>
            <a:prstDash val="dash"/>
            <a:miter lim="800000"/>
            <a:headEnd/>
            <a:tailEnd type="triangle" w="med" len="med"/>
          </a:ln>
          <a:effectLst/>
        </p:spPr>
      </p:cxnSp>
      <p:sp>
        <p:nvSpPr>
          <p:cNvPr id="371736" name="Oval 24"/>
          <p:cNvSpPr>
            <a:spLocks noChangeArrowheads="1"/>
          </p:cNvSpPr>
          <p:nvPr/>
        </p:nvSpPr>
        <p:spPr bwMode="auto">
          <a:xfrm>
            <a:off x="7688263" y="1895475"/>
            <a:ext cx="290512" cy="288925"/>
          </a:xfrm>
          <a:prstGeom prst="ellipse">
            <a:avLst/>
          </a:prstGeom>
          <a:solidFill>
            <a:schemeClr val="bg1"/>
          </a:solidFill>
          <a:ln w="25400">
            <a:solidFill>
              <a:schemeClr val="tx1"/>
            </a:solidFill>
            <a:round/>
            <a:headEnd/>
            <a:tailEnd/>
          </a:ln>
          <a:effectLst/>
        </p:spPr>
        <p:txBody>
          <a:bodyPr wrap="none" anchor="ctr"/>
          <a:lstStyle/>
          <a:p>
            <a:r>
              <a:rPr lang="es-ES_tradnl" sz="1800">
                <a:latin typeface="Comic Sans MS" pitchFamily="66" charset="0"/>
              </a:rPr>
              <a:t>1</a:t>
            </a:r>
          </a:p>
        </p:txBody>
      </p:sp>
      <p:cxnSp>
        <p:nvCxnSpPr>
          <p:cNvPr id="371737" name="AutoShape 25"/>
          <p:cNvCxnSpPr>
            <a:cxnSpLocks noChangeShapeType="1"/>
            <a:stCxn id="371734" idx="0"/>
            <a:endCxn id="371721" idx="3"/>
          </p:cNvCxnSpPr>
          <p:nvPr/>
        </p:nvCxnSpPr>
        <p:spPr bwMode="auto">
          <a:xfrm rot="5400000" flipH="1">
            <a:off x="6355556" y="450057"/>
            <a:ext cx="587375" cy="2992438"/>
          </a:xfrm>
          <a:prstGeom prst="bentConnector2">
            <a:avLst/>
          </a:prstGeom>
          <a:noFill/>
          <a:ln w="19050">
            <a:solidFill>
              <a:schemeClr val="tx1"/>
            </a:solidFill>
            <a:prstDash val="dash"/>
            <a:miter lim="800000"/>
            <a:headEnd/>
            <a:tailEnd type="triangle" w="med" len="med"/>
          </a:ln>
          <a:effectLst/>
        </p:spPr>
      </p:cxnSp>
      <p:sp>
        <p:nvSpPr>
          <p:cNvPr id="371738" name="Oval 26"/>
          <p:cNvSpPr>
            <a:spLocks noChangeArrowheads="1"/>
          </p:cNvSpPr>
          <p:nvPr/>
        </p:nvSpPr>
        <p:spPr bwMode="auto">
          <a:xfrm>
            <a:off x="4298950" y="2163763"/>
            <a:ext cx="290513" cy="288925"/>
          </a:xfrm>
          <a:prstGeom prst="ellipse">
            <a:avLst/>
          </a:prstGeom>
          <a:solidFill>
            <a:schemeClr val="bg1"/>
          </a:solidFill>
          <a:ln w="25400">
            <a:solidFill>
              <a:schemeClr val="tx1"/>
            </a:solidFill>
            <a:round/>
            <a:headEnd/>
            <a:tailEnd/>
          </a:ln>
          <a:effectLst/>
        </p:spPr>
        <p:txBody>
          <a:bodyPr wrap="none" anchor="ctr"/>
          <a:lstStyle/>
          <a:p>
            <a:r>
              <a:rPr lang="es-ES_tradnl" sz="1800">
                <a:latin typeface="Comic Sans MS" pitchFamily="66" charset="0"/>
              </a:rPr>
              <a:t>2</a:t>
            </a:r>
          </a:p>
        </p:txBody>
      </p:sp>
      <p:sp>
        <p:nvSpPr>
          <p:cNvPr id="371739" name="Rectangle 27"/>
          <p:cNvSpPr>
            <a:spLocks noChangeArrowheads="1"/>
          </p:cNvSpPr>
          <p:nvPr/>
        </p:nvSpPr>
        <p:spPr bwMode="auto">
          <a:xfrm>
            <a:off x="533400" y="533400"/>
            <a:ext cx="4171950" cy="641350"/>
          </a:xfrm>
          <a:prstGeom prst="rect">
            <a:avLst/>
          </a:prstGeom>
          <a:noFill/>
          <a:ln w="12700">
            <a:noFill/>
            <a:miter lim="800000"/>
            <a:headEnd type="none" w="sm" len="sm"/>
            <a:tailEnd type="none" w="sm" len="sm"/>
          </a:ln>
          <a:effectLst/>
        </p:spPr>
        <p:txBody>
          <a:bodyPr wrap="none">
            <a:spAutoFit/>
          </a:bodyPr>
          <a:lstStyle/>
          <a:p>
            <a:pPr eaLnBrk="0" hangingPunct="0"/>
            <a:r>
              <a:rPr lang="es-ES_tradnl" sz="3600">
                <a:solidFill>
                  <a:srgbClr val="336699"/>
                </a:solidFill>
              </a:rPr>
              <a:t>Utilización de WSDL</a:t>
            </a:r>
          </a:p>
        </p:txBody>
      </p:sp>
      <p:sp>
        <p:nvSpPr>
          <p:cNvPr id="371740" name="WordArt 28"/>
          <p:cNvSpPr>
            <a:spLocks noChangeArrowheads="1" noChangeShapeType="1" noTextEdit="1"/>
          </p:cNvSpPr>
          <p:nvPr/>
        </p:nvSpPr>
        <p:spPr bwMode="auto">
          <a:xfrm rot="5400000">
            <a:off x="-138113" y="214313"/>
            <a:ext cx="790575" cy="361950"/>
          </a:xfrm>
          <a:prstGeom prst="rect">
            <a:avLst/>
          </a:prstGeom>
        </p:spPr>
        <p:txBody>
          <a:bodyPr vert="wordArtVert" wrap="none" fromWordArt="1">
            <a:prstTxWarp prst="textPlain">
              <a:avLst>
                <a:gd name="adj" fmla="val 50000"/>
              </a:avLst>
            </a:prstTxWarp>
          </a:bodyPr>
          <a:lstStyle/>
          <a:p>
            <a:pPr fontAlgn="auto"/>
            <a:r>
              <a:rPr lang="es-ES_tradnl" sz="2000" kern="10">
                <a:ln w="9525">
                  <a:solidFill>
                    <a:srgbClr val="000000"/>
                  </a:solidFill>
                  <a:round/>
                  <a:headEnd type="none" w="sm" len="sm"/>
                  <a:tailEnd type="none" w="sm" len="sm"/>
                </a:ln>
                <a:solidFill>
                  <a:srgbClr val="000000"/>
                </a:solidFill>
                <a:latin typeface="Arial Black"/>
              </a:rPr>
              <a:t>WSDL</a:t>
            </a:r>
          </a:p>
        </p:txBody>
      </p:sp>
      <p:sp>
        <p:nvSpPr>
          <p:cNvPr id="371741" name="Rectangle 29"/>
          <p:cNvSpPr>
            <a:spLocks noChangeArrowheads="1"/>
          </p:cNvSpPr>
          <p:nvPr/>
        </p:nvSpPr>
        <p:spPr bwMode="auto">
          <a:xfrm>
            <a:off x="5673725" y="1157288"/>
            <a:ext cx="3052763" cy="517525"/>
          </a:xfrm>
          <a:prstGeom prst="rect">
            <a:avLst/>
          </a:prstGeom>
          <a:noFill/>
          <a:ln w="12700">
            <a:noFill/>
            <a:miter lim="800000"/>
            <a:headEnd type="none" w="sm" len="sm"/>
            <a:tailEnd type="none" w="sm" len="sm"/>
          </a:ln>
          <a:effectLst/>
        </p:spPr>
        <p:txBody>
          <a:bodyPr wrap="none" anchor="ctr">
            <a:spAutoFit/>
          </a:bodyPr>
          <a:lstStyle/>
          <a:p>
            <a:pPr algn="l" eaLnBrk="0" hangingPunct="0"/>
            <a:r>
              <a:rPr lang="en-US" sz="1400"/>
              <a:t>(encode-wsdl-file "bignum-server.wsdl“</a:t>
            </a:r>
          </a:p>
          <a:p>
            <a:pPr algn="l" eaLnBrk="0" hangingPunct="0"/>
            <a:r>
              <a:rPr lang="en-US" sz="1400"/>
              <a:t>                            :servers *server*)</a:t>
            </a:r>
            <a:r>
              <a:rPr lang="en-US" sz="1400" b="1"/>
              <a:t> </a:t>
            </a:r>
          </a:p>
        </p:txBody>
      </p:sp>
      <p:sp>
        <p:nvSpPr>
          <p:cNvPr id="371742" name="Rectangle 30"/>
          <p:cNvSpPr>
            <a:spLocks noChangeArrowheads="1"/>
          </p:cNvSpPr>
          <p:nvPr/>
        </p:nvSpPr>
        <p:spPr bwMode="auto">
          <a:xfrm>
            <a:off x="0" y="1341438"/>
            <a:ext cx="4127500" cy="1155700"/>
          </a:xfrm>
          <a:prstGeom prst="rect">
            <a:avLst/>
          </a:prstGeom>
          <a:noFill/>
          <a:ln w="12700">
            <a:noFill/>
            <a:miter lim="800000"/>
            <a:headEnd type="none" w="sm" len="sm"/>
            <a:tailEnd type="none" w="sm" len="sm"/>
          </a:ln>
          <a:effectLst/>
        </p:spPr>
        <p:txBody>
          <a:bodyPr wrap="none" anchor="ctr">
            <a:spAutoFit/>
          </a:bodyPr>
          <a:lstStyle/>
          <a:p>
            <a:pPr algn="l" eaLnBrk="0" hangingPunct="0"/>
            <a:r>
              <a:rPr lang="en-US" sz="1400"/>
              <a:t>(require :soap) </a:t>
            </a:r>
          </a:p>
          <a:p>
            <a:pPr algn="l" eaLnBrk="0" hangingPunct="0"/>
            <a:r>
              <a:rPr lang="en-US" sz="1400"/>
              <a:t>(use-package :net.xmp.soap) </a:t>
            </a:r>
          </a:p>
          <a:p>
            <a:pPr algn="l" eaLnBrk="0" hangingPunct="0"/>
            <a:r>
              <a:rPr lang="en-US" sz="1400"/>
              <a:t>(decode-wsdl-namespaces :file "bignum-server.wsdl")</a:t>
            </a:r>
          </a:p>
          <a:p>
            <a:pPr algn="l" eaLnBrk="0" hangingPunct="0"/>
            <a:r>
              <a:rPr lang="en-US" sz="1400"/>
              <a:t> (setf *wsdl* (decode-wsdl-file "bignum-server.wsdl"))</a:t>
            </a:r>
          </a:p>
          <a:p>
            <a:pPr algn="l" eaLnBrk="0" hangingPunct="0"/>
            <a:r>
              <a:rPr lang="en-US" sz="1400"/>
              <a:t> (</a:t>
            </a:r>
            <a:r>
              <a:rPr lang="en-US" sz="1400" b="1"/>
              <a:t>make-client-interface</a:t>
            </a:r>
            <a:r>
              <a:rPr lang="en-US" sz="1400"/>
              <a:t> *wsdl* 0 "bignum-client.cl")</a:t>
            </a:r>
            <a:r>
              <a:rPr lang="en-US" sz="1400" b="1"/>
              <a:t> </a:t>
            </a:r>
          </a:p>
        </p:txBody>
      </p:sp>
      <p:sp>
        <p:nvSpPr>
          <p:cNvPr id="371743" name="Rectangle 31"/>
          <p:cNvSpPr>
            <a:spLocks noChangeArrowheads="1"/>
          </p:cNvSpPr>
          <p:nvPr/>
        </p:nvSpPr>
        <p:spPr bwMode="auto">
          <a:xfrm>
            <a:off x="3355975" y="5729288"/>
            <a:ext cx="4095750" cy="1155700"/>
          </a:xfrm>
          <a:prstGeom prst="rect">
            <a:avLst/>
          </a:prstGeom>
          <a:noFill/>
          <a:ln w="12700">
            <a:noFill/>
            <a:miter lim="800000"/>
            <a:headEnd type="none" w="sm" len="sm"/>
            <a:tailEnd type="none" w="sm" len="sm"/>
          </a:ln>
          <a:effectLst/>
        </p:spPr>
        <p:txBody>
          <a:bodyPr wrap="none" anchor="ctr">
            <a:spAutoFit/>
          </a:bodyPr>
          <a:lstStyle/>
          <a:p>
            <a:pPr algn="l" eaLnBrk="0" hangingPunct="0"/>
            <a:r>
              <a:rPr lang="en-US" sz="1400"/>
              <a:t>(require :soap)</a:t>
            </a:r>
          </a:p>
          <a:p>
            <a:pPr algn="l" eaLnBrk="0" hangingPunct="0"/>
            <a:r>
              <a:rPr lang="en-US" sz="1400"/>
              <a:t>:ld bignum-client ...</a:t>
            </a:r>
          </a:p>
          <a:p>
            <a:pPr algn="l" eaLnBrk="0" hangingPunct="0"/>
            <a:r>
              <a:rPr lang="en-US" sz="1400"/>
              <a:t> (client-1 :|opname| "ash" :|num1| "1" :|num2| "500") ...</a:t>
            </a:r>
          </a:p>
          <a:p>
            <a:pPr algn="l" eaLnBrk="0" hangingPunct="0"/>
            <a:r>
              <a:rPr lang="en-US" sz="1400"/>
              <a:t> (client-5 :|num| "1234567890" :|base| 100) ...</a:t>
            </a:r>
          </a:p>
          <a:p>
            <a:pPr algn="l" eaLnBrk="0" hangingPunct="0"/>
            <a:r>
              <a:rPr lang="en-US" sz="1400"/>
              <a:t>(client-3 :|bigits| '(12 34 56 78 90) :|base| 100) ...</a:t>
            </a:r>
            <a:r>
              <a:rPr lang="en-US" sz="1400" b="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1741"/>
                                        </p:tgtEl>
                                        <p:attrNameLst>
                                          <p:attrName>style.visibility</p:attrName>
                                        </p:attrNameLst>
                                      </p:cBhvr>
                                      <p:to>
                                        <p:strVal val="visible"/>
                                      </p:to>
                                    </p:set>
                                    <p:animEffect transition="in" filter="dissolve">
                                      <p:cBhvr>
                                        <p:cTn id="7" dur="500"/>
                                        <p:tgtEl>
                                          <p:spTgt spid="3717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1742"/>
                                        </p:tgtEl>
                                        <p:attrNameLst>
                                          <p:attrName>style.visibility</p:attrName>
                                        </p:attrNameLst>
                                      </p:cBhvr>
                                      <p:to>
                                        <p:strVal val="visible"/>
                                      </p:to>
                                    </p:set>
                                    <p:animEffect transition="in" filter="dissolve">
                                      <p:cBhvr>
                                        <p:cTn id="12" dur="500"/>
                                        <p:tgtEl>
                                          <p:spTgt spid="3717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1743"/>
                                        </p:tgtEl>
                                        <p:attrNameLst>
                                          <p:attrName>style.visibility</p:attrName>
                                        </p:attrNameLst>
                                      </p:cBhvr>
                                      <p:to>
                                        <p:strVal val="visible"/>
                                      </p:to>
                                    </p:set>
                                    <p:animEffect transition="in" filter="dissolve">
                                      <p:cBhvr>
                                        <p:cTn id="17" dur="500"/>
                                        <p:tgtEl>
                                          <p:spTgt spid="371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41" grpId="0" autoUpdateAnimBg="0"/>
      <p:bldP spid="371742" grpId="0" autoUpdateAnimBg="0"/>
      <p:bldP spid="37174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s-ES"/>
              <a:t>WSDL Linda Provisional…</a:t>
            </a:r>
          </a:p>
        </p:txBody>
      </p:sp>
      <p:sp>
        <p:nvSpPr>
          <p:cNvPr id="373763" name="Rectangle 3"/>
          <p:cNvSpPr>
            <a:spLocks noGrp="1" noChangeArrowheads="1"/>
          </p:cNvSpPr>
          <p:nvPr>
            <p:ph type="body" idx="1"/>
          </p:nvPr>
        </p:nvSpPr>
        <p:spPr/>
        <p:txBody>
          <a:bodyPr/>
          <a:lstStyle/>
          <a:p>
            <a:r>
              <a:rPr lang="es-ES">
                <a:hlinkClick r:id="rId3"/>
              </a:rPr>
              <a:t>http://luna1.cps.unizar.es:8080/axis/RLinda.jws?wsdl</a:t>
            </a:r>
            <a:endParaRPr lang="es-ES"/>
          </a:p>
          <a:p>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1371600" y="0"/>
            <a:ext cx="7772400" cy="1143000"/>
          </a:xfrm>
        </p:spPr>
        <p:txBody>
          <a:bodyPr/>
          <a:lstStyle/>
          <a:p>
            <a:r>
              <a:rPr lang="es-ES"/>
              <a:t>Sesion Linda</a:t>
            </a:r>
          </a:p>
        </p:txBody>
      </p:sp>
      <p:sp>
        <p:nvSpPr>
          <p:cNvPr id="374787" name="Rectangle 3"/>
          <p:cNvSpPr>
            <a:spLocks noChangeArrowheads="1"/>
          </p:cNvSpPr>
          <p:nvPr>
            <p:ph type="body" idx="1"/>
          </p:nvPr>
        </p:nvSpPr>
        <p:spPr>
          <a:xfrm>
            <a:off x="990600" y="1371600"/>
            <a:ext cx="7772400" cy="4114800"/>
          </a:xfrm>
          <a:noFill/>
          <a:ln/>
        </p:spPr>
        <p:txBody>
          <a:bodyPr/>
          <a:lstStyle/>
          <a:p>
            <a:pPr>
              <a:lnSpc>
                <a:spcPct val="80000"/>
              </a:lnSpc>
              <a:buFont typeface="Wingdings" pitchFamily="2" charset="2"/>
              <a:buNone/>
            </a:pPr>
            <a:r>
              <a:rPr lang="es-ES" sz="1400"/>
              <a:t>;; current optimization settings evaluate (EXPLAIN-COMPILER-SETTINGS).</a:t>
            </a:r>
          </a:p>
          <a:p>
            <a:pPr>
              <a:lnSpc>
                <a:spcPct val="80000"/>
              </a:lnSpc>
              <a:buFont typeface="Wingdings" pitchFamily="2" charset="2"/>
              <a:buNone/>
            </a:pPr>
            <a:r>
              <a:rPr lang="es-ES" sz="1400"/>
              <a:t>CL-USER(1): </a:t>
            </a:r>
          </a:p>
          <a:p>
            <a:pPr>
              <a:lnSpc>
                <a:spcPct val="80000"/>
              </a:lnSpc>
              <a:buFont typeface="Wingdings" pitchFamily="2" charset="2"/>
              <a:buNone/>
            </a:pPr>
            <a:r>
              <a:rPr lang="es-ES" sz="1400"/>
              <a:t>CL-USER(6): : cd D:\Lisp\WS</a:t>
            </a:r>
          </a:p>
          <a:p>
            <a:pPr>
              <a:lnSpc>
                <a:spcPct val="80000"/>
              </a:lnSpc>
              <a:buFont typeface="Wingdings" pitchFamily="2" charset="2"/>
              <a:buNone/>
            </a:pPr>
            <a:r>
              <a:rPr lang="es-ES" sz="1400"/>
              <a:t>CL-USER(6): (require :soap)</a:t>
            </a:r>
          </a:p>
          <a:p>
            <a:pPr>
              <a:lnSpc>
                <a:spcPct val="80000"/>
              </a:lnSpc>
              <a:buFont typeface="Wingdings" pitchFamily="2" charset="2"/>
              <a:buNone/>
            </a:pPr>
            <a:r>
              <a:rPr lang="es-ES" sz="1400"/>
              <a:t>; Fast loading C:\Archivos de programa\acl80\code\SOAP.001</a:t>
            </a:r>
          </a:p>
          <a:p>
            <a:pPr>
              <a:lnSpc>
                <a:spcPct val="80000"/>
              </a:lnSpc>
              <a:buFont typeface="Wingdings" pitchFamily="2" charset="2"/>
              <a:buNone/>
            </a:pPr>
            <a:r>
              <a:rPr lang="es-ES" sz="1400"/>
              <a:t>;;; Installing soap patch, version 1</a:t>
            </a:r>
          </a:p>
          <a:p>
            <a:pPr>
              <a:lnSpc>
                <a:spcPct val="80000"/>
              </a:lnSpc>
              <a:buFont typeface="Wingdings" pitchFamily="2" charset="2"/>
              <a:buNone/>
            </a:pPr>
            <a:r>
              <a:rPr lang="es-ES" sz="1400"/>
              <a:t>;   Fast loading C:\Archivos de programa\acl80\code\SOAPA.001</a:t>
            </a:r>
          </a:p>
          <a:p>
            <a:pPr>
              <a:lnSpc>
                <a:spcPct val="80000"/>
              </a:lnSpc>
              <a:buFont typeface="Wingdings" pitchFamily="2" charset="2"/>
              <a:buNone/>
            </a:pPr>
            <a:r>
              <a:rPr lang="es-ES" sz="1400"/>
              <a:t>;;; Installing soapa patch, version 1</a:t>
            </a:r>
          </a:p>
          <a:p>
            <a:pPr>
              <a:lnSpc>
                <a:spcPct val="80000"/>
              </a:lnSpc>
              <a:buFont typeface="Wingdings" pitchFamily="2" charset="2"/>
              <a:buNone/>
            </a:pPr>
            <a:r>
              <a:rPr lang="es-ES" sz="1400"/>
              <a:t>;     Fast loading C:\Archivos de programa\acl80\code\SAX.fasl</a:t>
            </a:r>
          </a:p>
          <a:p>
            <a:pPr>
              <a:lnSpc>
                <a:spcPct val="80000"/>
              </a:lnSpc>
              <a:buFont typeface="Wingdings" pitchFamily="2" charset="2"/>
              <a:buNone/>
            </a:pPr>
            <a:r>
              <a:rPr lang="es-ES" sz="1400"/>
              <a:t>;     Fast loading C:\Archivos de programa\acl80\code\ASERVE.fasl</a:t>
            </a:r>
          </a:p>
          <a:p>
            <a:pPr>
              <a:lnSpc>
                <a:spcPct val="80000"/>
              </a:lnSpc>
              <a:buFont typeface="Wingdings" pitchFamily="2" charset="2"/>
              <a:buNone/>
            </a:pPr>
            <a:r>
              <a:rPr lang="es-ES" sz="1400"/>
              <a:t>;       Fast loading from bundle code\ACLDNS.fasl.</a:t>
            </a:r>
          </a:p>
          <a:p>
            <a:pPr>
              <a:lnSpc>
                <a:spcPct val="80000"/>
              </a:lnSpc>
              <a:buFont typeface="Wingdings" pitchFamily="2" charset="2"/>
              <a:buNone/>
            </a:pPr>
            <a:r>
              <a:rPr lang="es-ES" sz="1400"/>
              <a:t>;;; Installing acldns patch, version 1</a:t>
            </a:r>
          </a:p>
          <a:p>
            <a:pPr>
              <a:lnSpc>
                <a:spcPct val="80000"/>
              </a:lnSpc>
              <a:buFont typeface="Wingdings" pitchFamily="2" charset="2"/>
              <a:buNone/>
            </a:pPr>
            <a:r>
              <a:rPr lang="es-ES" sz="1400"/>
              <a:t>T</a:t>
            </a:r>
          </a:p>
          <a:p>
            <a:pPr>
              <a:lnSpc>
                <a:spcPct val="80000"/>
              </a:lnSpc>
              <a:buFont typeface="Wingdings" pitchFamily="2" charset="2"/>
              <a:buNone/>
            </a:pPr>
            <a:r>
              <a:rPr lang="es-ES" sz="1400"/>
              <a:t>CL-USER(7): :ld RLinda-client.cl</a:t>
            </a:r>
          </a:p>
          <a:p>
            <a:pPr>
              <a:lnSpc>
                <a:spcPct val="80000"/>
              </a:lnSpc>
              <a:buFont typeface="Wingdings" pitchFamily="2" charset="2"/>
              <a:buNone/>
            </a:pPr>
            <a:r>
              <a:rPr lang="es-ES" sz="1400"/>
              <a:t>; Loading D:\Lisp\WS\RLinda-client.cl</a:t>
            </a:r>
          </a:p>
          <a:p>
            <a:pPr>
              <a:lnSpc>
                <a:spcPct val="80000"/>
              </a:lnSpc>
              <a:buFont typeface="Wingdings" pitchFamily="2" charset="2"/>
              <a:buNone/>
            </a:pPr>
            <a:r>
              <a:rPr lang="es-ES" sz="1400"/>
              <a:t>CL-USER(8): (CLIENT-5 :|TUPLE| "&lt;data&gt;&lt;tuple&gt;&lt;element type='int' value='3' /&gt;&lt;element type='string' value='foo' /&gt; &lt;/tuple&gt; &lt;/data&gt;")</a:t>
            </a:r>
          </a:p>
          <a:p>
            <a:pPr>
              <a:lnSpc>
                <a:spcPct val="80000"/>
              </a:lnSpc>
              <a:buFont typeface="Wingdings" pitchFamily="2" charset="2"/>
              <a:buNone/>
            </a:pPr>
            <a:r>
              <a:rPr lang="es-ES" sz="1400"/>
              <a:t>(WSDL-2::|outResponse| (:|outReturn| "out_OK"))</a:t>
            </a:r>
          </a:p>
          <a:p>
            <a:pPr>
              <a:lnSpc>
                <a:spcPct val="80000"/>
              </a:lnSpc>
              <a:buFont typeface="Wingdings" pitchFamily="2" charset="2"/>
              <a:buNone/>
            </a:pPr>
            <a:r>
              <a:rPr lang="es-ES" sz="1400"/>
              <a:t>NIL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973138" y="260350"/>
            <a:ext cx="7772400" cy="1143000"/>
          </a:xfrm>
        </p:spPr>
        <p:txBody>
          <a:bodyPr/>
          <a:lstStyle/>
          <a:p>
            <a:r>
              <a:rPr lang="es-ES"/>
              <a:t>Sesion Linda</a:t>
            </a:r>
          </a:p>
        </p:txBody>
      </p:sp>
      <p:sp>
        <p:nvSpPr>
          <p:cNvPr id="376835" name="Rectangle 3"/>
          <p:cNvSpPr>
            <a:spLocks noGrp="1" noChangeArrowheads="1"/>
          </p:cNvSpPr>
          <p:nvPr>
            <p:ph type="body" idx="1"/>
          </p:nvPr>
        </p:nvSpPr>
        <p:spPr>
          <a:xfrm>
            <a:off x="973138" y="1700213"/>
            <a:ext cx="7772400" cy="4114800"/>
          </a:xfrm>
        </p:spPr>
        <p:txBody>
          <a:bodyPr/>
          <a:lstStyle/>
          <a:p>
            <a:pPr>
              <a:lnSpc>
                <a:spcPct val="80000"/>
              </a:lnSpc>
              <a:buFont typeface="Wingdings" pitchFamily="2" charset="2"/>
              <a:buNone/>
            </a:pPr>
            <a:r>
              <a:rPr lang="es-ES" sz="1400"/>
              <a:t>#&lt;NET.XMP.SOAP:SOAP-ASERVE-CLIENT-STRING-IN-OUT-CONNECTOR @ #x209e0e9a&gt;</a:t>
            </a:r>
          </a:p>
          <a:p>
            <a:pPr>
              <a:lnSpc>
                <a:spcPct val="80000"/>
              </a:lnSpc>
              <a:buFont typeface="Wingdings" pitchFamily="2" charset="2"/>
              <a:buNone/>
            </a:pPr>
            <a:r>
              <a:rPr lang="es-ES" sz="1400"/>
              <a:t>CL-USER(9): (CLIENT-5 :|TUPLE| "&lt;data&gt;&lt;tuple&gt;&lt;element type='int' value='3' /&gt;&lt;element type='string' value='foo' /&gt; &lt;/tuple&gt; &lt;/data&gt;")</a:t>
            </a:r>
          </a:p>
          <a:p>
            <a:pPr>
              <a:lnSpc>
                <a:spcPct val="80000"/>
              </a:lnSpc>
              <a:buFont typeface="Wingdings" pitchFamily="2" charset="2"/>
              <a:buNone/>
            </a:pPr>
            <a:r>
              <a:rPr lang="es-ES" sz="1400"/>
              <a:t>(WSDL-2::|outResponse| (:|outReturn| "out_OK"))</a:t>
            </a:r>
          </a:p>
          <a:p>
            <a:pPr>
              <a:lnSpc>
                <a:spcPct val="80000"/>
              </a:lnSpc>
              <a:buFont typeface="Wingdings" pitchFamily="2" charset="2"/>
              <a:buNone/>
            </a:pPr>
            <a:r>
              <a:rPr lang="es-ES" sz="1400"/>
              <a:t>NIL</a:t>
            </a:r>
          </a:p>
          <a:p>
            <a:pPr>
              <a:lnSpc>
                <a:spcPct val="80000"/>
              </a:lnSpc>
              <a:buFont typeface="Wingdings" pitchFamily="2" charset="2"/>
              <a:buNone/>
            </a:pPr>
            <a:r>
              <a:rPr lang="es-ES" sz="1400"/>
              <a:t>#&lt;NET.XMP.SOAP:SOAP-ASERVE-CLIENT-STRING-IN-OUT-CONNECTOR @ #x20aeaaaa&gt;</a:t>
            </a:r>
          </a:p>
          <a:p>
            <a:pPr>
              <a:lnSpc>
                <a:spcPct val="80000"/>
              </a:lnSpc>
              <a:buFont typeface="Wingdings" pitchFamily="2" charset="2"/>
              <a:buNone/>
            </a:pPr>
            <a:r>
              <a:rPr lang="es-ES" sz="1400"/>
              <a:t>CL-USER(10): (CLIENT-5 :|TUPLE| "&lt;data&gt;&lt;tuple&gt;&lt;element type='int' value='3' /&gt;&lt;element type='string' value='foo' /&gt; &lt;/tuple&gt; &lt;/data&gt;")</a:t>
            </a:r>
          </a:p>
          <a:p>
            <a:pPr>
              <a:lnSpc>
                <a:spcPct val="80000"/>
              </a:lnSpc>
              <a:buFont typeface="Wingdings" pitchFamily="2" charset="2"/>
              <a:buNone/>
            </a:pPr>
            <a:r>
              <a:rPr lang="es-ES" sz="1400"/>
              <a:t>(WSDL-2::|outResponse| (:|outReturn| "out_OK"))</a:t>
            </a:r>
          </a:p>
          <a:p>
            <a:pPr>
              <a:lnSpc>
                <a:spcPct val="80000"/>
              </a:lnSpc>
              <a:buFont typeface="Wingdings" pitchFamily="2" charset="2"/>
              <a:buNone/>
            </a:pPr>
            <a:r>
              <a:rPr lang="es-ES" sz="1400"/>
              <a:t>NIL</a:t>
            </a:r>
          </a:p>
          <a:p>
            <a:pPr>
              <a:lnSpc>
                <a:spcPct val="80000"/>
              </a:lnSpc>
              <a:buFont typeface="Wingdings" pitchFamily="2" charset="2"/>
              <a:buNone/>
            </a:pPr>
            <a:r>
              <a:rPr lang="es-ES" sz="1400"/>
              <a:t>#&lt;NET.XMP.SOAP:SOAP-ASERVE-CLIENT-STRING-IN-OUT-CONNECTOR @ #x20b0c2aa&gt;</a:t>
            </a:r>
          </a:p>
          <a:p>
            <a:pPr>
              <a:lnSpc>
                <a:spcPct val="80000"/>
              </a:lnSpc>
              <a:buFont typeface="Wingdings" pitchFamily="2" charset="2"/>
              <a:buNone/>
            </a:pPr>
            <a:r>
              <a:rPr lang="es-ES" sz="1400"/>
              <a:t>CL-USER(11): (CLIENT-2 :|TEMPLATE| "&lt;data&gt;&lt;tuple&gt;&lt;element type='int' value='3' /&gt;&lt;element type='string' value='foo' /&gt; &lt;/tuple&gt; &lt;/data&gt;")</a:t>
            </a:r>
          </a:p>
          <a:p>
            <a:pPr>
              <a:lnSpc>
                <a:spcPct val="80000"/>
              </a:lnSpc>
              <a:buFont typeface="Wingdings" pitchFamily="2" charset="2"/>
              <a:buNone/>
            </a:pPr>
            <a:r>
              <a:rPr lang="es-ES" sz="1400"/>
              <a:t>(WSDL-2::|rdResponse|</a:t>
            </a:r>
          </a:p>
          <a:p>
            <a:pPr>
              <a:lnSpc>
                <a:spcPct val="80000"/>
              </a:lnSpc>
              <a:buFont typeface="Wingdings" pitchFamily="2" charset="2"/>
              <a:buNone/>
            </a:pPr>
            <a:r>
              <a:rPr lang="es-ES" sz="1400"/>
              <a:t> (:|rdReturn| "&lt;data&gt;</a:t>
            </a:r>
          </a:p>
          <a:p>
            <a:pPr>
              <a:lnSpc>
                <a:spcPct val="80000"/>
              </a:lnSpc>
              <a:buFont typeface="Wingdings" pitchFamily="2" charset="2"/>
              <a:buNone/>
            </a:pPr>
            <a:r>
              <a:rPr lang="es-ES" sz="1400"/>
              <a:t>&lt;tuple&gt;</a:t>
            </a:r>
          </a:p>
          <a:p>
            <a:pPr>
              <a:lnSpc>
                <a:spcPct val="80000"/>
              </a:lnSpc>
              <a:buFont typeface="Wingdings" pitchFamily="2" charset="2"/>
              <a:buNone/>
            </a:pPr>
            <a:r>
              <a:rPr lang="es-ES" sz="1400"/>
              <a:t>&lt;element type=\"int\" value=\"3\" /&gt;</a:t>
            </a:r>
          </a:p>
          <a:p>
            <a:pPr>
              <a:lnSpc>
                <a:spcPct val="80000"/>
              </a:lnSpc>
              <a:buFont typeface="Wingdings" pitchFamily="2" charset="2"/>
              <a:buNone/>
            </a:pPr>
            <a:r>
              <a:rPr lang="es-ES" sz="1400"/>
              <a:t>&lt;element type=\"string\" value=\"foo\" /&gt;</a:t>
            </a:r>
          </a:p>
          <a:p>
            <a:pPr>
              <a:lnSpc>
                <a:spcPct val="80000"/>
              </a:lnSpc>
              <a:buFont typeface="Wingdings" pitchFamily="2" charset="2"/>
              <a:buNone/>
            </a:pPr>
            <a:r>
              <a:rPr lang="es-ES" sz="1400"/>
              <a:t>&lt;/tuple&gt;</a:t>
            </a:r>
          </a:p>
          <a:p>
            <a:pPr>
              <a:lnSpc>
                <a:spcPct val="80000"/>
              </a:lnSpc>
              <a:buFont typeface="Wingdings" pitchFamily="2" charset="2"/>
              <a:buNone/>
            </a:pPr>
            <a:r>
              <a:rPr lang="es-ES" sz="1400"/>
              <a:t>&lt;/data&gt;</a:t>
            </a:r>
          </a:p>
          <a:p>
            <a:pPr>
              <a:lnSpc>
                <a:spcPct val="80000"/>
              </a:lnSpc>
              <a:buFont typeface="Wingdings" pitchFamily="2" charset="2"/>
              <a:buNone/>
            </a:pPr>
            <a:r>
              <a:rPr lang="es-ES" sz="1400"/>
              <a:t>"))</a:t>
            </a:r>
          </a:p>
          <a:p>
            <a:pPr>
              <a:lnSpc>
                <a:spcPct val="80000"/>
              </a:lnSpc>
              <a:buFont typeface="Wingdings" pitchFamily="2" charset="2"/>
              <a:buNone/>
            </a:pPr>
            <a:r>
              <a:rPr lang="es-ES" sz="1400"/>
              <a:t>NIL</a:t>
            </a:r>
          </a:p>
          <a:p>
            <a:pPr>
              <a:lnSpc>
                <a:spcPct val="80000"/>
              </a:lnSpc>
            </a:pPr>
            <a:endParaRPr lang="es-ES" sz="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973138" y="0"/>
            <a:ext cx="7772400" cy="1143000"/>
          </a:xfrm>
        </p:spPr>
        <p:txBody>
          <a:bodyPr/>
          <a:lstStyle/>
          <a:p>
            <a:r>
              <a:rPr lang="es-ES"/>
              <a:t>Sesion Linda</a:t>
            </a:r>
          </a:p>
        </p:txBody>
      </p:sp>
      <p:sp>
        <p:nvSpPr>
          <p:cNvPr id="377859" name="Rectangle 3"/>
          <p:cNvSpPr>
            <a:spLocks noGrp="1" noChangeArrowheads="1"/>
          </p:cNvSpPr>
          <p:nvPr>
            <p:ph type="body" idx="1"/>
          </p:nvPr>
        </p:nvSpPr>
        <p:spPr>
          <a:xfrm>
            <a:off x="973138" y="1052513"/>
            <a:ext cx="7772400" cy="4114800"/>
          </a:xfrm>
        </p:spPr>
        <p:txBody>
          <a:bodyPr/>
          <a:lstStyle/>
          <a:p>
            <a:pPr>
              <a:lnSpc>
                <a:spcPct val="80000"/>
              </a:lnSpc>
              <a:buFont typeface="Wingdings" pitchFamily="2" charset="2"/>
              <a:buNone/>
            </a:pPr>
            <a:r>
              <a:rPr lang="es-ES" sz="1400"/>
              <a:t>#&lt;NET.XMP.SOAP:SOAP-ASERVE-CLIENT-STRING-IN-OUT-CONNECTOR @ #x20b2c992&gt;</a:t>
            </a:r>
          </a:p>
          <a:p>
            <a:pPr>
              <a:lnSpc>
                <a:spcPct val="80000"/>
              </a:lnSpc>
              <a:buFont typeface="Wingdings" pitchFamily="2" charset="2"/>
              <a:buNone/>
            </a:pPr>
            <a:r>
              <a:rPr lang="es-ES" sz="1400"/>
              <a:t>CL-USER(12): (CLIENT-1 :|TEMPLATE| "&lt;data&gt;&lt;tuple&gt;&lt;element type='int' value='3' /&gt;&lt;element type='string' value='foo' /&gt; &lt;/tuple&gt; &lt;/data&gt;")</a:t>
            </a:r>
          </a:p>
          <a:p>
            <a:pPr>
              <a:lnSpc>
                <a:spcPct val="80000"/>
              </a:lnSpc>
              <a:buFont typeface="Wingdings" pitchFamily="2" charset="2"/>
              <a:buNone/>
            </a:pPr>
            <a:r>
              <a:rPr lang="es-ES" sz="1400"/>
              <a:t>(WSDL-2::|inResponse|</a:t>
            </a:r>
          </a:p>
          <a:p>
            <a:pPr>
              <a:lnSpc>
                <a:spcPct val="80000"/>
              </a:lnSpc>
              <a:buFont typeface="Wingdings" pitchFamily="2" charset="2"/>
              <a:buNone/>
            </a:pPr>
            <a:r>
              <a:rPr lang="es-ES" sz="1400"/>
              <a:t> (:|inReturn| "&lt;data&gt;</a:t>
            </a:r>
          </a:p>
          <a:p>
            <a:pPr>
              <a:lnSpc>
                <a:spcPct val="80000"/>
              </a:lnSpc>
              <a:buFont typeface="Wingdings" pitchFamily="2" charset="2"/>
              <a:buNone/>
            </a:pPr>
            <a:r>
              <a:rPr lang="es-ES" sz="1400"/>
              <a:t>&lt;tuple&gt;</a:t>
            </a:r>
          </a:p>
          <a:p>
            <a:pPr>
              <a:lnSpc>
                <a:spcPct val="80000"/>
              </a:lnSpc>
              <a:buFont typeface="Wingdings" pitchFamily="2" charset="2"/>
              <a:buNone/>
            </a:pPr>
            <a:r>
              <a:rPr lang="es-ES" sz="1400"/>
              <a:t>&lt;element type=\"int\" value=\"3\" /&gt;</a:t>
            </a:r>
          </a:p>
          <a:p>
            <a:pPr>
              <a:lnSpc>
                <a:spcPct val="80000"/>
              </a:lnSpc>
              <a:buFont typeface="Wingdings" pitchFamily="2" charset="2"/>
              <a:buNone/>
            </a:pPr>
            <a:r>
              <a:rPr lang="es-ES" sz="1400"/>
              <a:t>&lt;element type=\"string\" value=\"foo\" /&gt;</a:t>
            </a:r>
          </a:p>
          <a:p>
            <a:pPr>
              <a:lnSpc>
                <a:spcPct val="80000"/>
              </a:lnSpc>
              <a:buFont typeface="Wingdings" pitchFamily="2" charset="2"/>
              <a:buNone/>
            </a:pPr>
            <a:r>
              <a:rPr lang="es-ES" sz="1400"/>
              <a:t>&lt;/tuple&gt;</a:t>
            </a:r>
          </a:p>
          <a:p>
            <a:pPr>
              <a:lnSpc>
                <a:spcPct val="80000"/>
              </a:lnSpc>
              <a:buFont typeface="Wingdings" pitchFamily="2" charset="2"/>
              <a:buNone/>
            </a:pPr>
            <a:r>
              <a:rPr lang="es-ES" sz="1400"/>
              <a:t>&lt;/data&gt;</a:t>
            </a:r>
          </a:p>
          <a:p>
            <a:pPr>
              <a:lnSpc>
                <a:spcPct val="80000"/>
              </a:lnSpc>
              <a:buFont typeface="Wingdings" pitchFamily="2" charset="2"/>
              <a:buNone/>
            </a:pPr>
            <a:r>
              <a:rPr lang="es-ES" sz="1400"/>
              <a:t>"))</a:t>
            </a:r>
          </a:p>
          <a:p>
            <a:pPr>
              <a:lnSpc>
                <a:spcPct val="80000"/>
              </a:lnSpc>
              <a:buFont typeface="Wingdings" pitchFamily="2" charset="2"/>
              <a:buNone/>
            </a:pPr>
            <a:r>
              <a:rPr lang="es-ES" sz="1400"/>
              <a:t>NIL</a:t>
            </a:r>
          </a:p>
          <a:p>
            <a:pPr>
              <a:lnSpc>
                <a:spcPct val="80000"/>
              </a:lnSpc>
              <a:buFont typeface="Wingdings" pitchFamily="2" charset="2"/>
              <a:buNone/>
            </a:pPr>
            <a:r>
              <a:rPr lang="es-ES" sz="1400"/>
              <a:t>#&lt;NET.XMP.SOAP:SOAP-ASERVE-CLIENT-STRING-IN-OUT-CONNECTOR @ #x20b50612&gt;</a:t>
            </a:r>
          </a:p>
          <a:p>
            <a:pPr>
              <a:lnSpc>
                <a:spcPct val="80000"/>
              </a:lnSpc>
              <a:buFont typeface="Wingdings" pitchFamily="2" charset="2"/>
              <a:buNone/>
            </a:pPr>
            <a:r>
              <a:rPr lang="es-ES" sz="1400"/>
              <a:t>CL-USER(15): (CLIENT-1 :|TEMPLATE| "&lt;data&gt;&lt;tuple&gt;&lt;element type='int' value='3' /&gt;&lt;element type='wildcard' /&gt;  &lt;/tuple&gt; &lt;/data&gt;")</a:t>
            </a:r>
          </a:p>
          <a:p>
            <a:pPr>
              <a:lnSpc>
                <a:spcPct val="80000"/>
              </a:lnSpc>
              <a:buFont typeface="Wingdings" pitchFamily="2" charset="2"/>
              <a:buNone/>
            </a:pPr>
            <a:r>
              <a:rPr lang="es-ES" sz="1400"/>
              <a:t>(WSDL-2::|inResponse|</a:t>
            </a:r>
          </a:p>
          <a:p>
            <a:pPr>
              <a:lnSpc>
                <a:spcPct val="80000"/>
              </a:lnSpc>
              <a:buFont typeface="Wingdings" pitchFamily="2" charset="2"/>
              <a:buNone/>
            </a:pPr>
            <a:r>
              <a:rPr lang="es-ES" sz="1400"/>
              <a:t> (:|inReturn| "&lt;data&gt;</a:t>
            </a:r>
          </a:p>
          <a:p>
            <a:pPr>
              <a:lnSpc>
                <a:spcPct val="80000"/>
              </a:lnSpc>
              <a:buFont typeface="Wingdings" pitchFamily="2" charset="2"/>
              <a:buNone/>
            </a:pPr>
            <a:r>
              <a:rPr lang="es-ES" sz="1400"/>
              <a:t>&lt;tuple&gt;</a:t>
            </a:r>
          </a:p>
          <a:p>
            <a:pPr>
              <a:lnSpc>
                <a:spcPct val="80000"/>
              </a:lnSpc>
              <a:buFont typeface="Wingdings" pitchFamily="2" charset="2"/>
              <a:buNone/>
            </a:pPr>
            <a:r>
              <a:rPr lang="es-ES" sz="1400"/>
              <a:t>&lt;element type=\"int\" value=\"3\" /&gt;</a:t>
            </a:r>
          </a:p>
          <a:p>
            <a:pPr>
              <a:lnSpc>
                <a:spcPct val="80000"/>
              </a:lnSpc>
              <a:buFont typeface="Wingdings" pitchFamily="2" charset="2"/>
              <a:buNone/>
            </a:pPr>
            <a:r>
              <a:rPr lang="es-ES" sz="1400"/>
              <a:t>&lt;element type=\"string\" value=\"foo\" /&gt;</a:t>
            </a:r>
          </a:p>
          <a:p>
            <a:pPr>
              <a:lnSpc>
                <a:spcPct val="80000"/>
              </a:lnSpc>
              <a:buFont typeface="Wingdings" pitchFamily="2" charset="2"/>
              <a:buNone/>
            </a:pPr>
            <a:r>
              <a:rPr lang="es-ES" sz="1400"/>
              <a:t>&lt;/tuple&gt;</a:t>
            </a:r>
          </a:p>
          <a:p>
            <a:pPr>
              <a:lnSpc>
                <a:spcPct val="80000"/>
              </a:lnSpc>
              <a:buFont typeface="Wingdings" pitchFamily="2" charset="2"/>
              <a:buNone/>
            </a:pPr>
            <a:r>
              <a:rPr lang="es-ES" sz="1400"/>
              <a:t>&lt;/data&gt;</a:t>
            </a:r>
          </a:p>
          <a:p>
            <a:pPr>
              <a:lnSpc>
                <a:spcPct val="80000"/>
              </a:lnSpc>
              <a:buFont typeface="Wingdings" pitchFamily="2" charset="2"/>
              <a:buNone/>
            </a:pPr>
            <a:r>
              <a:rPr lang="es-ES" sz="1400"/>
              <a:t>"))</a:t>
            </a:r>
          </a:p>
          <a:p>
            <a:pPr>
              <a:lnSpc>
                <a:spcPct val="80000"/>
              </a:lnSpc>
              <a:buFont typeface="Wingdings" pitchFamily="2" charset="2"/>
              <a:buNone/>
            </a:pPr>
            <a:r>
              <a:rPr lang="es-ES" sz="1400"/>
              <a:t>NIL</a:t>
            </a:r>
          </a:p>
          <a:p>
            <a:pPr>
              <a:lnSpc>
                <a:spcPct val="80000"/>
              </a:lnSpc>
              <a:buFont typeface="Wingdings" pitchFamily="2" charset="2"/>
              <a:buNone/>
            </a:pPr>
            <a:r>
              <a:rPr lang="es-ES" sz="1400"/>
              <a:t>#&lt;NET.XMP.SOAP:SOAP-ASERVE-CLIENT-STRING-IN-OUT-CONNECTOR @ #x20b769ea&gt;</a:t>
            </a:r>
          </a:p>
          <a:p>
            <a:pPr>
              <a:lnSpc>
                <a:spcPct val="80000"/>
              </a:lnSpc>
              <a:buFont typeface="Wingdings" pitchFamily="2" charset="2"/>
              <a:buNone/>
            </a:pPr>
            <a:r>
              <a:rPr lang="es-ES" sz="1400"/>
              <a:t>CL-USER(16): </a:t>
            </a:r>
          </a:p>
          <a:p>
            <a:pPr>
              <a:lnSpc>
                <a:spcPct val="80000"/>
              </a:lnSpc>
            </a:pPr>
            <a:endParaRPr lang="es-ES" sz="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s-ES"/>
              <a:t>Nuva estructura de tuplas</a:t>
            </a:r>
          </a:p>
        </p:txBody>
      </p:sp>
      <p:sp>
        <p:nvSpPr>
          <p:cNvPr id="378883" name="Rectangle 3"/>
          <p:cNvSpPr>
            <a:spLocks noGrp="1" noChangeArrowheads="1"/>
          </p:cNvSpPr>
          <p:nvPr>
            <p:ph type="body" idx="1"/>
          </p:nvPr>
        </p:nvSpPr>
        <p:spPr/>
        <p:txBody>
          <a:bodyPr/>
          <a:lstStyle/>
          <a:p>
            <a:pPr>
              <a:buFont typeface="Wingdings" pitchFamily="2" charset="2"/>
              <a:buNone/>
            </a:pPr>
            <a:r>
              <a:rPr lang="es-ES">
                <a:latin typeface="Courier New" pitchFamily="49" charset="0"/>
              </a:rPr>
              <a:t>&lt;tupleDescription&gt;</a:t>
            </a:r>
          </a:p>
          <a:p>
            <a:pPr>
              <a:buFont typeface="Wingdings" pitchFamily="2" charset="2"/>
              <a:buNone/>
            </a:pPr>
            <a:r>
              <a:rPr lang="es-ES">
                <a:latin typeface="Courier New" pitchFamily="49" charset="0"/>
              </a:rPr>
              <a:t>   &lt;tuple&gt;</a:t>
            </a:r>
          </a:p>
          <a:p>
            <a:pPr>
              <a:buFont typeface="Wingdings" pitchFamily="2" charset="2"/>
              <a:buNone/>
            </a:pPr>
            <a:r>
              <a:rPr lang="es-ES">
                <a:latin typeface="Courier New" pitchFamily="49" charset="0"/>
              </a:rPr>
              <a:t>    &lt;integer&gt; 3&lt;/integer&gt; </a:t>
            </a:r>
          </a:p>
          <a:p>
            <a:pPr>
              <a:buFont typeface="Wingdings" pitchFamily="2" charset="2"/>
              <a:buNone/>
            </a:pPr>
            <a:r>
              <a:rPr lang="es-ES">
                <a:latin typeface="Courier New" pitchFamily="49" charset="0"/>
              </a:rPr>
              <a:t>     &lt;wildcard /&gt; </a:t>
            </a:r>
          </a:p>
          <a:p>
            <a:pPr>
              <a:buFont typeface="Wingdings" pitchFamily="2" charset="2"/>
              <a:buNone/>
            </a:pPr>
            <a:r>
              <a:rPr lang="es-ES">
                <a:latin typeface="Courier New" pitchFamily="49" charset="0"/>
              </a:rPr>
              <a:t>      &lt;string&gt; 3&lt;/string&gt; </a:t>
            </a:r>
          </a:p>
          <a:p>
            <a:pPr>
              <a:buFont typeface="Wingdings" pitchFamily="2" charset="2"/>
              <a:buNone/>
            </a:pPr>
            <a:r>
              <a:rPr lang="es-ES">
                <a:latin typeface="Courier New" pitchFamily="49" charset="0"/>
              </a:rPr>
              <a:t> &lt;/tuple&gt;</a:t>
            </a:r>
          </a:p>
          <a:p>
            <a:pPr>
              <a:buFont typeface="Wingdings" pitchFamily="2" charset="2"/>
              <a:buNone/>
            </a:pPr>
            <a:r>
              <a:rPr lang="es-ES">
                <a:latin typeface="Courier New" pitchFamily="49" charset="0"/>
              </a:rPr>
              <a:t>&lt;/tupleDescription&gt;</a:t>
            </a:r>
          </a:p>
          <a:p>
            <a:pPr>
              <a:buFont typeface="Wingdings" pitchFamily="2" charset="2"/>
              <a:buNone/>
            </a:pPr>
            <a:endParaRPr lang="es-ES">
              <a:latin typeface="Courier New" pitchFamily="49" charset="0"/>
            </a:endParaRPr>
          </a:p>
          <a:p>
            <a:endParaRPr lang="es-ES">
              <a:latin typeface="Courier New" pitchFamily="49" charset="0"/>
            </a:endParaRPr>
          </a:p>
          <a:p>
            <a:endParaRPr lang="es-ES"/>
          </a:p>
          <a:p>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AutoShape 2"/>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47811" name="WordArt 3"/>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47813" name="Rectangle 5"/>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Inserting the first philosopher</a:t>
            </a:r>
          </a:p>
        </p:txBody>
      </p:sp>
      <p:sp>
        <p:nvSpPr>
          <p:cNvPr id="247814" name="Text Box 6"/>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47815" name="Text Box 7"/>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47816" name="Picture 8"/>
          <p:cNvPicPr>
            <a:picLocks noChangeAspect="1" noChangeArrowheads="1"/>
          </p:cNvPicPr>
          <p:nvPr/>
        </p:nvPicPr>
        <p:blipFill>
          <a:blip r:embed="rId3"/>
          <a:srcRect/>
          <a:stretch>
            <a:fillRect/>
          </a:stretch>
        </p:blipFill>
        <p:spPr bwMode="auto">
          <a:xfrm>
            <a:off x="533400" y="1524000"/>
            <a:ext cx="776288" cy="965200"/>
          </a:xfrm>
          <a:prstGeom prst="rect">
            <a:avLst/>
          </a:prstGeom>
          <a:noFill/>
          <a:ln w="9525">
            <a:noFill/>
            <a:miter lim="800000"/>
            <a:headEnd/>
            <a:tailEnd/>
          </a:ln>
          <a:effectLst/>
        </p:spPr>
      </p:pic>
      <p:sp>
        <p:nvSpPr>
          <p:cNvPr id="247817" name="Rectangle 9"/>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pic>
        <p:nvPicPr>
          <p:cNvPr id="247823" name="Picture 15"/>
          <p:cNvPicPr>
            <a:picLocks noChangeAspect="1" noChangeArrowheads="1"/>
          </p:cNvPicPr>
          <p:nvPr/>
        </p:nvPicPr>
        <p:blipFill>
          <a:blip r:embed="rId4"/>
          <a:srcRect/>
          <a:stretch>
            <a:fillRect/>
          </a:stretch>
        </p:blipFill>
        <p:spPr bwMode="auto">
          <a:xfrm>
            <a:off x="3486150" y="2743200"/>
            <a:ext cx="2000250" cy="1990725"/>
          </a:xfrm>
          <a:prstGeom prst="rect">
            <a:avLst/>
          </a:prstGeom>
          <a:noFill/>
          <a:ln w="254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47815"/>
                                        </p:tgtEl>
                                        <p:attrNameLst>
                                          <p:attrName>style.visibility</p:attrName>
                                        </p:attrNameLst>
                                      </p:cBhvr>
                                      <p:to>
                                        <p:strVal val="visible"/>
                                      </p:to>
                                    </p:set>
                                    <p:anim calcmode="lin" valueType="num">
                                      <p:cBhvr additive="base">
                                        <p:cTn id="7" dur="500" fill="hold"/>
                                        <p:tgtEl>
                                          <p:spTgt spid="247815"/>
                                        </p:tgtEl>
                                        <p:attrNameLst>
                                          <p:attrName>ppt_x</p:attrName>
                                        </p:attrNameLst>
                                      </p:cBhvr>
                                      <p:tavLst>
                                        <p:tav tm="0">
                                          <p:val>
                                            <p:strVal val="0-#ppt_w/2"/>
                                          </p:val>
                                        </p:tav>
                                        <p:tav tm="100000">
                                          <p:val>
                                            <p:strVal val="#ppt_x"/>
                                          </p:val>
                                        </p:tav>
                                      </p:tavLst>
                                    </p:anim>
                                    <p:anim calcmode="lin" valueType="num">
                                      <p:cBhvr additive="base">
                                        <p:cTn id="8" dur="500" fill="hold"/>
                                        <p:tgtEl>
                                          <p:spTgt spid="2478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47814"/>
                                        </p:tgtEl>
                                        <p:attrNameLst>
                                          <p:attrName>style.visibility</p:attrName>
                                        </p:attrNameLst>
                                      </p:cBhvr>
                                      <p:to>
                                        <p:strVal val="visible"/>
                                      </p:to>
                                    </p:set>
                                    <p:anim calcmode="lin" valueType="num">
                                      <p:cBhvr additive="base">
                                        <p:cTn id="13" dur="500" fill="hold"/>
                                        <p:tgtEl>
                                          <p:spTgt spid="247814"/>
                                        </p:tgtEl>
                                        <p:attrNameLst>
                                          <p:attrName>ppt_x</p:attrName>
                                        </p:attrNameLst>
                                      </p:cBhvr>
                                      <p:tavLst>
                                        <p:tav tm="0">
                                          <p:val>
                                            <p:strVal val="0-#ppt_w/2"/>
                                          </p:val>
                                        </p:tav>
                                        <p:tav tm="100000">
                                          <p:val>
                                            <p:strVal val="#ppt_x"/>
                                          </p:val>
                                        </p:tav>
                                      </p:tavLst>
                                    </p:anim>
                                    <p:anim calcmode="lin" valueType="num">
                                      <p:cBhvr additive="base">
                                        <p:cTn id="14" dur="500" fill="hold"/>
                                        <p:tgtEl>
                                          <p:spTgt spid="2478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autoUpdateAnimBg="0"/>
      <p:bldP spid="2478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AutoShape 2"/>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82627" name="WordArt 3"/>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82629" name="Rectangle 5"/>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Inserting the first philosopher</a:t>
            </a:r>
          </a:p>
        </p:txBody>
      </p:sp>
      <p:sp>
        <p:nvSpPr>
          <p:cNvPr id="282630" name="Text Box 6"/>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82631" name="Text Box 7"/>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82632" name="Picture 8"/>
          <p:cNvPicPr>
            <a:picLocks noChangeAspect="1" noChangeArrowheads="1"/>
          </p:cNvPicPr>
          <p:nvPr/>
        </p:nvPicPr>
        <p:blipFill>
          <a:blip r:embed="rId3"/>
          <a:srcRect/>
          <a:stretch>
            <a:fillRect/>
          </a:stretch>
        </p:blipFill>
        <p:spPr bwMode="auto">
          <a:xfrm>
            <a:off x="533400" y="1524000"/>
            <a:ext cx="776288" cy="965200"/>
          </a:xfrm>
          <a:prstGeom prst="rect">
            <a:avLst/>
          </a:prstGeom>
          <a:noFill/>
          <a:ln w="9525">
            <a:noFill/>
            <a:miter lim="800000"/>
            <a:headEnd/>
            <a:tailEnd/>
          </a:ln>
          <a:effectLst/>
        </p:spPr>
      </p:pic>
      <p:sp>
        <p:nvSpPr>
          <p:cNvPr id="282633" name="Rectangle 9"/>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grpSp>
        <p:nvGrpSpPr>
          <p:cNvPr id="282634" name="Group 10"/>
          <p:cNvGrpSpPr>
            <a:grpSpLocks/>
          </p:cNvGrpSpPr>
          <p:nvPr/>
        </p:nvGrpSpPr>
        <p:grpSpPr bwMode="auto">
          <a:xfrm>
            <a:off x="1371600" y="1905000"/>
            <a:ext cx="3863975" cy="1066800"/>
            <a:chOff x="864" y="1200"/>
            <a:chExt cx="2434" cy="672"/>
          </a:xfrm>
        </p:grpSpPr>
        <p:sp>
          <p:nvSpPr>
            <p:cNvPr id="282635" name="Rectangle 11"/>
            <p:cNvSpPr>
              <a:spLocks noChangeArrowheads="1"/>
            </p:cNvSpPr>
            <p:nvPr/>
          </p:nvSpPr>
          <p:spPr bwMode="auto">
            <a:xfrm>
              <a:off x="1740" y="1488"/>
              <a:ext cx="1558" cy="231"/>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grpSp>
          <p:nvGrpSpPr>
            <p:cNvPr id="282636" name="Group 12"/>
            <p:cNvGrpSpPr>
              <a:grpSpLocks/>
            </p:cNvGrpSpPr>
            <p:nvPr/>
          </p:nvGrpSpPr>
          <p:grpSpPr bwMode="auto">
            <a:xfrm>
              <a:off x="864" y="1200"/>
              <a:ext cx="1008" cy="672"/>
              <a:chOff x="864" y="1200"/>
              <a:chExt cx="1008" cy="672"/>
            </a:xfrm>
          </p:grpSpPr>
          <p:sp>
            <p:nvSpPr>
              <p:cNvPr id="282637" name="Text Box 13"/>
              <p:cNvSpPr txBox="1">
                <a:spLocks noChangeArrowheads="1"/>
              </p:cNvSpPr>
              <p:nvPr/>
            </p:nvSpPr>
            <p:spPr bwMode="auto">
              <a:xfrm>
                <a:off x="912" y="1200"/>
                <a:ext cx="624" cy="212"/>
              </a:xfrm>
              <a:prstGeom prst="rect">
                <a:avLst/>
              </a:prstGeom>
              <a:noFill/>
              <a:ln w="25400">
                <a:noFill/>
                <a:miter lim="800000"/>
                <a:headEnd/>
                <a:tailEnd/>
              </a:ln>
              <a:effectLst/>
            </p:spPr>
            <p:txBody>
              <a:bodyPr>
                <a:spAutoFit/>
              </a:bodyPr>
              <a:lstStyle/>
              <a:p>
                <a:r>
                  <a:rPr lang="es-ES_tradnl" sz="1600" b="1">
                    <a:solidFill>
                      <a:srgbClr val="000000"/>
                    </a:solidFill>
                  </a:rPr>
                  <a:t>Write</a:t>
                </a:r>
                <a:endParaRPr lang="es-ES" sz="1800" b="1">
                  <a:solidFill>
                    <a:srgbClr val="000000"/>
                  </a:solidFill>
                </a:endParaRPr>
              </a:p>
            </p:txBody>
          </p:sp>
          <p:sp>
            <p:nvSpPr>
              <p:cNvPr id="282638" name="Line 14"/>
              <p:cNvSpPr>
                <a:spLocks noChangeShapeType="1"/>
              </p:cNvSpPr>
              <p:nvPr/>
            </p:nvSpPr>
            <p:spPr bwMode="auto">
              <a:xfrm>
                <a:off x="864" y="1344"/>
                <a:ext cx="1008" cy="528"/>
              </a:xfrm>
              <a:prstGeom prst="line">
                <a:avLst/>
              </a:prstGeom>
              <a:noFill/>
              <a:ln w="12700">
                <a:solidFill>
                  <a:schemeClr val="tx1"/>
                </a:solidFill>
                <a:round/>
                <a:headEnd/>
                <a:tailEnd type="triangle" w="med" len="med"/>
              </a:ln>
              <a:effectLst/>
            </p:spPr>
            <p:txBody>
              <a:bodyPr/>
              <a:lstStyle/>
              <a:p>
                <a:endParaRPr lang="es-ES_tradnl"/>
              </a:p>
            </p:txBody>
          </p:sp>
        </p:grpSp>
      </p:grpSp>
      <p:pic>
        <p:nvPicPr>
          <p:cNvPr id="282640" name="Picture 16"/>
          <p:cNvPicPr>
            <a:picLocks noChangeAspect="1" noChangeArrowheads="1"/>
          </p:cNvPicPr>
          <p:nvPr/>
        </p:nvPicPr>
        <p:blipFill>
          <a:blip r:embed="rId4"/>
          <a:srcRect/>
          <a:stretch>
            <a:fillRect/>
          </a:stretch>
        </p:blipFill>
        <p:spPr bwMode="auto">
          <a:xfrm>
            <a:off x="3505200" y="2743200"/>
            <a:ext cx="2000250" cy="1990725"/>
          </a:xfrm>
          <a:prstGeom prst="rect">
            <a:avLst/>
          </a:prstGeom>
          <a:noFill/>
          <a:ln w="25400">
            <a:noFill/>
            <a:miter lim="800000"/>
            <a:headEnd/>
            <a:tailEnd/>
          </a:ln>
          <a:effectLst/>
        </p:spPr>
      </p:pic>
      <p:grpSp>
        <p:nvGrpSpPr>
          <p:cNvPr id="282641" name="Group 17"/>
          <p:cNvGrpSpPr>
            <a:grpSpLocks/>
          </p:cNvGrpSpPr>
          <p:nvPr/>
        </p:nvGrpSpPr>
        <p:grpSpPr bwMode="auto">
          <a:xfrm>
            <a:off x="457200" y="2438400"/>
            <a:ext cx="3760788" cy="2470150"/>
            <a:chOff x="288" y="1536"/>
            <a:chExt cx="2369" cy="1556"/>
          </a:xfrm>
        </p:grpSpPr>
        <p:sp>
          <p:nvSpPr>
            <p:cNvPr id="282642" name="Line 18"/>
            <p:cNvSpPr>
              <a:spLocks noChangeShapeType="1"/>
            </p:cNvSpPr>
            <p:nvPr/>
          </p:nvSpPr>
          <p:spPr bwMode="auto">
            <a:xfrm>
              <a:off x="768" y="1536"/>
              <a:ext cx="960" cy="1104"/>
            </a:xfrm>
            <a:prstGeom prst="line">
              <a:avLst/>
            </a:prstGeom>
            <a:noFill/>
            <a:ln w="12700">
              <a:solidFill>
                <a:schemeClr val="tx1"/>
              </a:solidFill>
              <a:round/>
              <a:headEnd/>
              <a:tailEnd type="triangle" w="med" len="med"/>
            </a:ln>
            <a:effectLst/>
          </p:spPr>
          <p:txBody>
            <a:bodyPr/>
            <a:lstStyle/>
            <a:p>
              <a:endParaRPr lang="es-ES_tradnl"/>
            </a:p>
          </p:txBody>
        </p:sp>
        <p:sp>
          <p:nvSpPr>
            <p:cNvPr id="282643" name="Text Box 19"/>
            <p:cNvSpPr txBox="1">
              <a:spLocks noChangeArrowheads="1"/>
            </p:cNvSpPr>
            <p:nvPr/>
          </p:nvSpPr>
          <p:spPr bwMode="auto">
            <a:xfrm>
              <a:off x="288" y="1680"/>
              <a:ext cx="624" cy="212"/>
            </a:xfrm>
            <a:prstGeom prst="rect">
              <a:avLst/>
            </a:prstGeom>
            <a:noFill/>
            <a:ln w="25400">
              <a:noFill/>
              <a:miter lim="800000"/>
              <a:headEnd/>
              <a:tailEnd/>
            </a:ln>
            <a:effectLst/>
          </p:spPr>
          <p:txBody>
            <a:bodyPr>
              <a:spAutoFit/>
            </a:bodyPr>
            <a:lstStyle/>
            <a:p>
              <a:r>
                <a:rPr lang="es-ES_tradnl" sz="1600" b="1">
                  <a:solidFill>
                    <a:srgbClr val="000000"/>
                  </a:solidFill>
                </a:rPr>
                <a:t>Write</a:t>
              </a:r>
              <a:endParaRPr lang="es-ES" sz="1800" b="1">
                <a:solidFill>
                  <a:srgbClr val="000000"/>
                </a:solidFill>
              </a:endParaRPr>
            </a:p>
          </p:txBody>
        </p:sp>
        <p:sp>
          <p:nvSpPr>
            <p:cNvPr id="282644" name="Rectangle 20"/>
            <p:cNvSpPr>
              <a:spLocks noChangeArrowheads="1"/>
            </p:cNvSpPr>
            <p:nvPr/>
          </p:nvSpPr>
          <p:spPr bwMode="auto">
            <a:xfrm>
              <a:off x="960" y="2688"/>
              <a:ext cx="1697" cy="404"/>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82631"/>
                                        </p:tgtEl>
                                        <p:attrNameLst>
                                          <p:attrName>style.visibility</p:attrName>
                                        </p:attrNameLst>
                                      </p:cBhvr>
                                      <p:to>
                                        <p:strVal val="visible"/>
                                      </p:to>
                                    </p:set>
                                    <p:anim calcmode="lin" valueType="num">
                                      <p:cBhvr additive="base">
                                        <p:cTn id="7" dur="500" fill="hold"/>
                                        <p:tgtEl>
                                          <p:spTgt spid="282631"/>
                                        </p:tgtEl>
                                        <p:attrNameLst>
                                          <p:attrName>ppt_x</p:attrName>
                                        </p:attrNameLst>
                                      </p:cBhvr>
                                      <p:tavLst>
                                        <p:tav tm="0">
                                          <p:val>
                                            <p:strVal val="0-#ppt_w/2"/>
                                          </p:val>
                                        </p:tav>
                                        <p:tav tm="100000">
                                          <p:val>
                                            <p:strVal val="#ppt_x"/>
                                          </p:val>
                                        </p:tav>
                                      </p:tavLst>
                                    </p:anim>
                                    <p:anim calcmode="lin" valueType="num">
                                      <p:cBhvr additive="base">
                                        <p:cTn id="8" dur="500" fill="hold"/>
                                        <p:tgtEl>
                                          <p:spTgt spid="2826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82630"/>
                                        </p:tgtEl>
                                        <p:attrNameLst>
                                          <p:attrName>style.visibility</p:attrName>
                                        </p:attrNameLst>
                                      </p:cBhvr>
                                      <p:to>
                                        <p:strVal val="visible"/>
                                      </p:to>
                                    </p:set>
                                    <p:anim calcmode="lin" valueType="num">
                                      <p:cBhvr additive="base">
                                        <p:cTn id="13" dur="500" fill="hold"/>
                                        <p:tgtEl>
                                          <p:spTgt spid="282630"/>
                                        </p:tgtEl>
                                        <p:attrNameLst>
                                          <p:attrName>ppt_x</p:attrName>
                                        </p:attrNameLst>
                                      </p:cBhvr>
                                      <p:tavLst>
                                        <p:tav tm="0">
                                          <p:val>
                                            <p:strVal val="0-#ppt_w/2"/>
                                          </p:val>
                                        </p:tav>
                                        <p:tav tm="100000">
                                          <p:val>
                                            <p:strVal val="#ppt_x"/>
                                          </p:val>
                                        </p:tav>
                                      </p:tavLst>
                                    </p:anim>
                                    <p:anim calcmode="lin" valueType="num">
                                      <p:cBhvr additive="base">
                                        <p:cTn id="14" dur="500" fill="hold"/>
                                        <p:tgtEl>
                                          <p:spTgt spid="2826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0" grpId="0" autoUpdateAnimBg="0"/>
      <p:bldP spid="28263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AutoShape 2"/>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49859" name="WordArt 3"/>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49861" name="Rectangle 5"/>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Inserting the first philosopher</a:t>
            </a:r>
            <a:endParaRPr lang="es-ES" sz="2400"/>
          </a:p>
        </p:txBody>
      </p:sp>
      <p:sp>
        <p:nvSpPr>
          <p:cNvPr id="249862" name="Text Box 6"/>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49863" name="Text Box 7"/>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49864" name="Picture 8"/>
          <p:cNvPicPr>
            <a:picLocks noChangeAspect="1" noChangeArrowheads="1"/>
          </p:cNvPicPr>
          <p:nvPr/>
        </p:nvPicPr>
        <p:blipFill>
          <a:blip r:embed="rId3"/>
          <a:srcRect/>
          <a:stretch>
            <a:fillRect/>
          </a:stretch>
        </p:blipFill>
        <p:spPr bwMode="auto">
          <a:xfrm>
            <a:off x="533400" y="1524000"/>
            <a:ext cx="776288" cy="965200"/>
          </a:xfrm>
          <a:prstGeom prst="rect">
            <a:avLst/>
          </a:prstGeom>
          <a:noFill/>
          <a:ln w="9525">
            <a:noFill/>
            <a:miter lim="800000"/>
            <a:headEnd/>
            <a:tailEnd/>
          </a:ln>
          <a:effectLst/>
        </p:spPr>
      </p:pic>
      <p:sp>
        <p:nvSpPr>
          <p:cNvPr id="249865" name="Rectangle 9"/>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49866" name="Text Box 10"/>
          <p:cNvSpPr txBox="1">
            <a:spLocks noChangeArrowheads="1"/>
          </p:cNvSpPr>
          <p:nvPr/>
        </p:nvSpPr>
        <p:spPr bwMode="auto">
          <a:xfrm>
            <a:off x="1447800" y="1905000"/>
            <a:ext cx="990600" cy="336550"/>
          </a:xfrm>
          <a:prstGeom prst="rect">
            <a:avLst/>
          </a:prstGeom>
          <a:noFill/>
          <a:ln w="25400">
            <a:noFill/>
            <a:miter lim="800000"/>
            <a:headEnd/>
            <a:tailEnd/>
          </a:ln>
          <a:effectLst/>
        </p:spPr>
        <p:txBody>
          <a:bodyPr>
            <a:spAutoFit/>
          </a:bodyPr>
          <a:lstStyle/>
          <a:p>
            <a:r>
              <a:rPr lang="es-ES_tradnl" sz="1600" b="1">
                <a:solidFill>
                  <a:srgbClr val="000000"/>
                </a:solidFill>
              </a:rPr>
              <a:t>Write</a:t>
            </a:r>
            <a:endParaRPr lang="es-ES" sz="1800" b="1">
              <a:solidFill>
                <a:srgbClr val="000000"/>
              </a:solidFill>
            </a:endParaRPr>
          </a:p>
        </p:txBody>
      </p:sp>
      <p:sp>
        <p:nvSpPr>
          <p:cNvPr id="249867" name="Line 11"/>
          <p:cNvSpPr>
            <a:spLocks noChangeShapeType="1"/>
          </p:cNvSpPr>
          <p:nvPr/>
        </p:nvSpPr>
        <p:spPr bwMode="auto">
          <a:xfrm>
            <a:off x="1371600" y="2133600"/>
            <a:ext cx="1600200" cy="838200"/>
          </a:xfrm>
          <a:prstGeom prst="line">
            <a:avLst/>
          </a:prstGeom>
          <a:noFill/>
          <a:ln w="12700">
            <a:solidFill>
              <a:schemeClr val="tx1"/>
            </a:solidFill>
            <a:round/>
            <a:headEnd/>
            <a:tailEnd type="triangle" w="med" len="med"/>
          </a:ln>
          <a:effectLst/>
        </p:spPr>
        <p:txBody>
          <a:bodyPr/>
          <a:lstStyle/>
          <a:p>
            <a:endParaRPr lang="es-ES_tradnl"/>
          </a:p>
        </p:txBody>
      </p:sp>
      <p:sp>
        <p:nvSpPr>
          <p:cNvPr id="249868" name="Line 12"/>
          <p:cNvSpPr>
            <a:spLocks noChangeShapeType="1"/>
          </p:cNvSpPr>
          <p:nvPr/>
        </p:nvSpPr>
        <p:spPr bwMode="auto">
          <a:xfrm>
            <a:off x="1219200" y="2438400"/>
            <a:ext cx="1524000" cy="1752600"/>
          </a:xfrm>
          <a:prstGeom prst="line">
            <a:avLst/>
          </a:prstGeom>
          <a:noFill/>
          <a:ln w="12700">
            <a:solidFill>
              <a:schemeClr val="tx1"/>
            </a:solidFill>
            <a:round/>
            <a:headEnd/>
            <a:tailEnd type="triangle" w="med" len="med"/>
          </a:ln>
          <a:effectLst/>
        </p:spPr>
        <p:txBody>
          <a:bodyPr/>
          <a:lstStyle/>
          <a:p>
            <a:endParaRPr lang="es-ES_tradnl"/>
          </a:p>
        </p:txBody>
      </p:sp>
      <p:sp>
        <p:nvSpPr>
          <p:cNvPr id="249869" name="Text Box 13"/>
          <p:cNvSpPr txBox="1">
            <a:spLocks noChangeArrowheads="1"/>
          </p:cNvSpPr>
          <p:nvPr/>
        </p:nvSpPr>
        <p:spPr bwMode="auto">
          <a:xfrm>
            <a:off x="457200" y="2667000"/>
            <a:ext cx="990600" cy="336550"/>
          </a:xfrm>
          <a:prstGeom prst="rect">
            <a:avLst/>
          </a:prstGeom>
          <a:noFill/>
          <a:ln w="25400">
            <a:noFill/>
            <a:miter lim="800000"/>
            <a:headEnd/>
            <a:tailEnd/>
          </a:ln>
          <a:effectLst/>
        </p:spPr>
        <p:txBody>
          <a:bodyPr>
            <a:spAutoFit/>
          </a:bodyPr>
          <a:lstStyle/>
          <a:p>
            <a:r>
              <a:rPr lang="es-ES_tradnl" sz="1600" b="1">
                <a:solidFill>
                  <a:srgbClr val="000000"/>
                </a:solidFill>
              </a:rPr>
              <a:t>Write</a:t>
            </a:r>
            <a:endParaRPr lang="es-ES" sz="1800" b="1">
              <a:solidFill>
                <a:srgbClr val="000000"/>
              </a:solidFill>
            </a:endParaRPr>
          </a:p>
        </p:txBody>
      </p:sp>
      <p:pic>
        <p:nvPicPr>
          <p:cNvPr id="249870" name="Picture 14"/>
          <p:cNvPicPr>
            <a:picLocks noChangeAspect="1" noChangeArrowheads="1"/>
          </p:cNvPicPr>
          <p:nvPr/>
        </p:nvPicPr>
        <p:blipFill>
          <a:blip r:embed="rId4"/>
          <a:srcRect/>
          <a:stretch>
            <a:fillRect/>
          </a:stretch>
        </p:blipFill>
        <p:spPr bwMode="auto">
          <a:xfrm>
            <a:off x="3429000" y="2733675"/>
            <a:ext cx="2000250" cy="1990725"/>
          </a:xfrm>
          <a:prstGeom prst="rect">
            <a:avLst/>
          </a:prstGeom>
          <a:noFill/>
          <a:ln w="25400">
            <a:noFill/>
            <a:miter lim="800000"/>
            <a:headEnd/>
            <a:tailEnd/>
          </a:ln>
          <a:effectLst/>
        </p:spPr>
      </p:pic>
      <p:sp>
        <p:nvSpPr>
          <p:cNvPr id="249871" name="Rectangle 15"/>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sp>
        <p:nvSpPr>
          <p:cNvPr id="249872" name="Rectangle 16"/>
          <p:cNvSpPr>
            <a:spLocks noChangeArrowheads="1"/>
          </p:cNvSpPr>
          <p:nvPr/>
        </p:nvSpPr>
        <p:spPr bwMode="auto">
          <a:xfrm>
            <a:off x="1524000" y="42672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sp>
        <p:nvSpPr>
          <p:cNvPr id="249873" name="Text Box 17"/>
          <p:cNvSpPr txBox="1">
            <a:spLocks noChangeArrowheads="1"/>
          </p:cNvSpPr>
          <p:nvPr/>
        </p:nvSpPr>
        <p:spPr bwMode="auto">
          <a:xfrm>
            <a:off x="4038600" y="3262313"/>
            <a:ext cx="5029200" cy="3138487"/>
          </a:xfrm>
          <a:prstGeom prst="rect">
            <a:avLst/>
          </a:prstGeom>
          <a:solidFill>
            <a:schemeClr val="tx1"/>
          </a:solidFill>
          <a:ln w="25400">
            <a:solidFill>
              <a:schemeClr val="tx1"/>
            </a:solidFill>
            <a:miter lim="800000"/>
            <a:headEnd/>
            <a:tailEnd/>
          </a:ln>
          <a:effectLst/>
        </p:spPr>
        <p:txBody>
          <a:bodyPr>
            <a:spAutoFit/>
          </a:bodyPr>
          <a:lstStyle/>
          <a:p>
            <a:pPr algn="l"/>
            <a:r>
              <a:rPr lang="es-ES" sz="1800">
                <a:solidFill>
                  <a:schemeClr val="bg1"/>
                </a:solidFill>
                <a:hlinkClick r:id="rId5"/>
              </a:rPr>
              <a:t>http://bubu.cps.unizar.es:/CoordinationServlet</a:t>
            </a:r>
            <a:r>
              <a:rPr lang="es-ES_tradnl" sz="1800">
                <a:solidFill>
                  <a:schemeClr val="bg1"/>
                </a:solidFill>
              </a:rPr>
              <a:t>?</a:t>
            </a:r>
          </a:p>
          <a:p>
            <a:pPr algn="l"/>
            <a:r>
              <a:rPr lang="es-ES" sz="1800">
                <a:solidFill>
                  <a:schemeClr val="bg1"/>
                </a:solidFill>
              </a:rPr>
              <a:t>REQUEST=&lt;?xml version="1.0"?&gt;</a:t>
            </a:r>
          </a:p>
          <a:p>
            <a:pPr algn="l"/>
            <a:r>
              <a:rPr lang="es-ES" sz="1800">
                <a:solidFill>
                  <a:schemeClr val="bg1"/>
                </a:solidFill>
              </a:rPr>
              <a:t>&lt;CoordinationService&gt;</a:t>
            </a:r>
          </a:p>
          <a:p>
            <a:pPr algn="l"/>
            <a:r>
              <a:rPr lang="es-ES" sz="1800">
                <a:solidFill>
                  <a:schemeClr val="bg1"/>
                </a:solidFill>
              </a:rPr>
              <a:t>	&lt;function&gt;</a:t>
            </a:r>
            <a:r>
              <a:rPr lang="es-ES" sz="1800" b="1">
                <a:solidFill>
                  <a:srgbClr val="FFFF00"/>
                </a:solidFill>
              </a:rPr>
              <a:t>write</a:t>
            </a:r>
            <a:r>
              <a:rPr lang="es-ES" sz="1800">
                <a:solidFill>
                  <a:schemeClr val="bg1"/>
                </a:solidFill>
              </a:rPr>
              <a:t>&lt;/function&gt;</a:t>
            </a:r>
          </a:p>
          <a:p>
            <a:pPr algn="l"/>
            <a:r>
              <a:rPr lang="es-ES" sz="1800">
                <a:solidFill>
                  <a:schemeClr val="bg1"/>
                </a:solidFill>
              </a:rPr>
              <a:t>	&lt;clienttype&gt;java&lt;/clienttype&gt;</a:t>
            </a:r>
            <a:r>
              <a:rPr lang="es-ES_tradnl" sz="1800">
                <a:solidFill>
                  <a:schemeClr val="bg1"/>
                </a:solidFill>
              </a:rPr>
              <a:t> 	</a:t>
            </a:r>
          </a:p>
          <a:p>
            <a:pPr algn="l"/>
            <a:r>
              <a:rPr lang="es-ES_tradnl" sz="1800">
                <a:solidFill>
                  <a:schemeClr val="bg1"/>
                </a:solidFill>
              </a:rPr>
              <a:t>	</a:t>
            </a:r>
            <a:r>
              <a:rPr lang="es-ES" sz="1800">
                <a:solidFill>
                  <a:schemeClr val="bg1"/>
                </a:solidFill>
              </a:rPr>
              <a:t>&lt;tuple&gt;</a:t>
            </a:r>
          </a:p>
          <a:p>
            <a:pPr algn="l"/>
            <a:r>
              <a:rPr lang="es-ES" sz="1800">
                <a:solidFill>
                  <a:schemeClr val="bg1"/>
                </a:solidFill>
              </a:rPr>
              <a:t>	    &lt;</a:t>
            </a:r>
            <a:r>
              <a:rPr lang="es-ES_tradnl" sz="1800">
                <a:solidFill>
                  <a:schemeClr val="bg1"/>
                </a:solidFill>
              </a:rPr>
              <a:t>examplePhilosopher&gt;</a:t>
            </a:r>
          </a:p>
          <a:p>
            <a:pPr algn="l"/>
            <a:r>
              <a:rPr lang="es-ES_tradnl" sz="1800">
                <a:solidFill>
                  <a:schemeClr val="bg1"/>
                </a:solidFill>
              </a:rPr>
              <a:t> 	       </a:t>
            </a:r>
            <a:r>
              <a:rPr lang="es-ES_tradnl" sz="1800" b="1">
                <a:solidFill>
                  <a:srgbClr val="33CC33"/>
                </a:solidFill>
              </a:rPr>
              <a:t>&lt;chopstick&gt;</a:t>
            </a:r>
            <a:r>
              <a:rPr lang="es-ES_tradnl" sz="1800" b="1">
                <a:solidFill>
                  <a:srgbClr val="00CCFF"/>
                </a:solidFill>
              </a:rPr>
              <a:t>Avempace</a:t>
            </a:r>
            <a:r>
              <a:rPr lang="es-ES_tradnl" sz="1800" b="1">
                <a:solidFill>
                  <a:srgbClr val="33CC33"/>
                </a:solidFill>
              </a:rPr>
              <a:t>&lt;/chopstick&gt;</a:t>
            </a:r>
            <a:r>
              <a:rPr lang="es-ES_tradnl" sz="1800">
                <a:solidFill>
                  <a:schemeClr val="bg1"/>
                </a:solidFill>
              </a:rPr>
              <a:t>	    &lt;/examplePhilosopher&gt;</a:t>
            </a:r>
          </a:p>
          <a:p>
            <a:pPr algn="l"/>
            <a:r>
              <a:rPr lang="es-ES_tradnl" sz="1800">
                <a:solidFill>
                  <a:schemeClr val="bg1"/>
                </a:solidFill>
              </a:rPr>
              <a:t>	</a:t>
            </a:r>
            <a:r>
              <a:rPr lang="es-ES" sz="1800">
                <a:solidFill>
                  <a:schemeClr val="bg1"/>
                </a:solidFill>
              </a:rPr>
              <a:t>&lt;/tuple&gt;</a:t>
            </a:r>
          </a:p>
          <a:p>
            <a:pPr algn="l"/>
            <a:r>
              <a:rPr lang="es-ES" sz="1800">
                <a:solidFill>
                  <a:schemeClr val="bg1"/>
                </a:solidFill>
              </a:rPr>
              <a:t>&lt;/CoordinationService&gt;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AutoShape 2"/>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51907" name="WordArt 3"/>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51909" name="Rectangle 5"/>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Inserting the first philosopher</a:t>
            </a:r>
            <a:endParaRPr lang="es-ES" sz="2400"/>
          </a:p>
        </p:txBody>
      </p:sp>
      <p:sp>
        <p:nvSpPr>
          <p:cNvPr id="251910" name="Text Box 6"/>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51911" name="Text Box 7"/>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51912" name="Picture 8"/>
          <p:cNvPicPr>
            <a:picLocks noChangeAspect="1" noChangeArrowheads="1"/>
          </p:cNvPicPr>
          <p:nvPr/>
        </p:nvPicPr>
        <p:blipFill>
          <a:blip r:embed="rId3"/>
          <a:srcRect/>
          <a:stretch>
            <a:fillRect/>
          </a:stretch>
        </p:blipFill>
        <p:spPr bwMode="auto">
          <a:xfrm>
            <a:off x="533400" y="1524000"/>
            <a:ext cx="776288" cy="965200"/>
          </a:xfrm>
          <a:prstGeom prst="rect">
            <a:avLst/>
          </a:prstGeom>
          <a:noFill/>
          <a:ln w="9525">
            <a:noFill/>
            <a:miter lim="800000"/>
            <a:headEnd/>
            <a:tailEnd/>
          </a:ln>
          <a:effectLst/>
        </p:spPr>
      </p:pic>
      <p:sp>
        <p:nvSpPr>
          <p:cNvPr id="251913" name="Rectangle 9"/>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sp>
        <p:nvSpPr>
          <p:cNvPr id="251914" name="Text Box 10"/>
          <p:cNvSpPr txBox="1">
            <a:spLocks noChangeArrowheads="1"/>
          </p:cNvSpPr>
          <p:nvPr/>
        </p:nvSpPr>
        <p:spPr bwMode="auto">
          <a:xfrm>
            <a:off x="1447800" y="1905000"/>
            <a:ext cx="990600" cy="336550"/>
          </a:xfrm>
          <a:prstGeom prst="rect">
            <a:avLst/>
          </a:prstGeom>
          <a:noFill/>
          <a:ln w="25400">
            <a:noFill/>
            <a:miter lim="800000"/>
            <a:headEnd/>
            <a:tailEnd/>
          </a:ln>
          <a:effectLst/>
        </p:spPr>
        <p:txBody>
          <a:bodyPr>
            <a:spAutoFit/>
          </a:bodyPr>
          <a:lstStyle/>
          <a:p>
            <a:r>
              <a:rPr lang="es-ES_tradnl" sz="1600" b="1">
                <a:solidFill>
                  <a:srgbClr val="000000"/>
                </a:solidFill>
              </a:rPr>
              <a:t>Write</a:t>
            </a:r>
            <a:endParaRPr lang="es-ES" sz="1800" b="1">
              <a:solidFill>
                <a:srgbClr val="000000"/>
              </a:solidFill>
            </a:endParaRPr>
          </a:p>
        </p:txBody>
      </p:sp>
      <p:sp>
        <p:nvSpPr>
          <p:cNvPr id="251915" name="Line 11"/>
          <p:cNvSpPr>
            <a:spLocks noChangeShapeType="1"/>
          </p:cNvSpPr>
          <p:nvPr/>
        </p:nvSpPr>
        <p:spPr bwMode="auto">
          <a:xfrm>
            <a:off x="1371600" y="2133600"/>
            <a:ext cx="1600200" cy="838200"/>
          </a:xfrm>
          <a:prstGeom prst="line">
            <a:avLst/>
          </a:prstGeom>
          <a:noFill/>
          <a:ln w="12700">
            <a:solidFill>
              <a:schemeClr val="tx1"/>
            </a:solidFill>
            <a:round/>
            <a:headEnd/>
            <a:tailEnd type="triangle" w="med" len="med"/>
          </a:ln>
          <a:effectLst/>
        </p:spPr>
        <p:txBody>
          <a:bodyPr/>
          <a:lstStyle/>
          <a:p>
            <a:endParaRPr lang="es-ES_tradnl"/>
          </a:p>
        </p:txBody>
      </p:sp>
      <p:sp>
        <p:nvSpPr>
          <p:cNvPr id="251916" name="Line 12"/>
          <p:cNvSpPr>
            <a:spLocks noChangeShapeType="1"/>
          </p:cNvSpPr>
          <p:nvPr/>
        </p:nvSpPr>
        <p:spPr bwMode="auto">
          <a:xfrm>
            <a:off x="1219200" y="2438400"/>
            <a:ext cx="1524000" cy="1752600"/>
          </a:xfrm>
          <a:prstGeom prst="line">
            <a:avLst/>
          </a:prstGeom>
          <a:noFill/>
          <a:ln w="12700">
            <a:solidFill>
              <a:schemeClr val="tx1"/>
            </a:solidFill>
            <a:round/>
            <a:headEnd/>
            <a:tailEnd type="triangle" w="med" len="med"/>
          </a:ln>
          <a:effectLst/>
        </p:spPr>
        <p:txBody>
          <a:bodyPr/>
          <a:lstStyle/>
          <a:p>
            <a:endParaRPr lang="es-ES_tradnl"/>
          </a:p>
        </p:txBody>
      </p:sp>
      <p:sp>
        <p:nvSpPr>
          <p:cNvPr id="251917" name="Text Box 13"/>
          <p:cNvSpPr txBox="1">
            <a:spLocks noChangeArrowheads="1"/>
          </p:cNvSpPr>
          <p:nvPr/>
        </p:nvSpPr>
        <p:spPr bwMode="auto">
          <a:xfrm>
            <a:off x="457200" y="2667000"/>
            <a:ext cx="990600" cy="336550"/>
          </a:xfrm>
          <a:prstGeom prst="rect">
            <a:avLst/>
          </a:prstGeom>
          <a:noFill/>
          <a:ln w="25400">
            <a:noFill/>
            <a:miter lim="800000"/>
            <a:headEnd/>
            <a:tailEnd/>
          </a:ln>
          <a:effectLst/>
        </p:spPr>
        <p:txBody>
          <a:bodyPr>
            <a:spAutoFit/>
          </a:bodyPr>
          <a:lstStyle/>
          <a:p>
            <a:r>
              <a:rPr lang="es-ES_tradnl" sz="1600" b="1">
                <a:solidFill>
                  <a:srgbClr val="000000"/>
                </a:solidFill>
              </a:rPr>
              <a:t>Write</a:t>
            </a:r>
            <a:endParaRPr lang="es-ES" sz="1800" b="1">
              <a:solidFill>
                <a:srgbClr val="000000"/>
              </a:solidFill>
            </a:endParaRPr>
          </a:p>
        </p:txBody>
      </p:sp>
      <p:pic>
        <p:nvPicPr>
          <p:cNvPr id="251918" name="Picture 14"/>
          <p:cNvPicPr>
            <a:picLocks noChangeAspect="1" noChangeArrowheads="1"/>
          </p:cNvPicPr>
          <p:nvPr/>
        </p:nvPicPr>
        <p:blipFill>
          <a:blip r:embed="rId4"/>
          <a:srcRect/>
          <a:stretch>
            <a:fillRect/>
          </a:stretch>
        </p:blipFill>
        <p:spPr bwMode="auto">
          <a:xfrm>
            <a:off x="3429000" y="2733675"/>
            <a:ext cx="2000250" cy="1990725"/>
          </a:xfrm>
          <a:prstGeom prst="rect">
            <a:avLst/>
          </a:prstGeom>
          <a:noFill/>
          <a:ln w="25400">
            <a:noFill/>
            <a:miter lim="800000"/>
            <a:headEnd/>
            <a:tailEnd/>
          </a:ln>
          <a:effectLst/>
        </p:spPr>
      </p:pic>
      <p:sp>
        <p:nvSpPr>
          <p:cNvPr id="251919" name="Rectangle 15"/>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sp>
        <p:nvSpPr>
          <p:cNvPr id="251920" name="Rectangle 16"/>
          <p:cNvSpPr>
            <a:spLocks noChangeArrowheads="1"/>
          </p:cNvSpPr>
          <p:nvPr/>
        </p:nvSpPr>
        <p:spPr bwMode="auto">
          <a:xfrm>
            <a:off x="1524000" y="42672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sp>
        <p:nvSpPr>
          <p:cNvPr id="251921" name="Text Box 17"/>
          <p:cNvSpPr txBox="1">
            <a:spLocks noChangeArrowheads="1"/>
          </p:cNvSpPr>
          <p:nvPr/>
        </p:nvSpPr>
        <p:spPr bwMode="auto">
          <a:xfrm>
            <a:off x="4038600" y="3262313"/>
            <a:ext cx="5029200" cy="3413125"/>
          </a:xfrm>
          <a:prstGeom prst="rect">
            <a:avLst/>
          </a:prstGeom>
          <a:solidFill>
            <a:schemeClr val="tx1"/>
          </a:solidFill>
          <a:ln w="25400">
            <a:solidFill>
              <a:schemeClr val="tx1"/>
            </a:solidFill>
            <a:miter lim="800000"/>
            <a:headEnd/>
            <a:tailEnd/>
          </a:ln>
          <a:effectLst/>
        </p:spPr>
        <p:txBody>
          <a:bodyPr>
            <a:spAutoFit/>
          </a:bodyPr>
          <a:lstStyle/>
          <a:p>
            <a:pPr algn="l"/>
            <a:r>
              <a:rPr lang="es-ES" sz="1800">
                <a:solidFill>
                  <a:schemeClr val="bg1"/>
                </a:solidFill>
                <a:hlinkClick r:id="rId5"/>
              </a:rPr>
              <a:t>http://bubu.cps.unizar.es:/CoordinationServlet</a:t>
            </a:r>
            <a:r>
              <a:rPr lang="es-ES_tradnl" sz="1800">
                <a:solidFill>
                  <a:schemeClr val="bg1"/>
                </a:solidFill>
              </a:rPr>
              <a:t>?</a:t>
            </a:r>
          </a:p>
          <a:p>
            <a:pPr algn="l"/>
            <a:r>
              <a:rPr lang="es-ES" sz="1800">
                <a:solidFill>
                  <a:schemeClr val="bg1"/>
                </a:solidFill>
              </a:rPr>
              <a:t>REQUEST=&lt;?xml version="1.0"?&gt;</a:t>
            </a:r>
          </a:p>
          <a:p>
            <a:pPr algn="l"/>
            <a:r>
              <a:rPr lang="es-ES" sz="1800">
                <a:solidFill>
                  <a:schemeClr val="bg1"/>
                </a:solidFill>
              </a:rPr>
              <a:t>&lt;CoordinationService&gt;</a:t>
            </a:r>
          </a:p>
          <a:p>
            <a:pPr algn="l"/>
            <a:r>
              <a:rPr lang="es-ES" sz="1800">
                <a:solidFill>
                  <a:schemeClr val="bg1"/>
                </a:solidFill>
              </a:rPr>
              <a:t>	&lt;function&gt;</a:t>
            </a:r>
            <a:r>
              <a:rPr lang="es-ES" sz="1800" b="1">
                <a:solidFill>
                  <a:srgbClr val="FFFF00"/>
                </a:solidFill>
              </a:rPr>
              <a:t>write</a:t>
            </a:r>
            <a:r>
              <a:rPr lang="es-ES" sz="1800">
                <a:solidFill>
                  <a:schemeClr val="bg1"/>
                </a:solidFill>
              </a:rPr>
              <a:t>&lt;/function&gt;</a:t>
            </a:r>
          </a:p>
          <a:p>
            <a:pPr algn="l"/>
            <a:r>
              <a:rPr lang="es-ES" sz="1800">
                <a:solidFill>
                  <a:schemeClr val="bg1"/>
                </a:solidFill>
              </a:rPr>
              <a:t>	&lt;clienttype&gt;java&lt;/clienttype&gt;</a:t>
            </a:r>
            <a:r>
              <a:rPr lang="es-ES_tradnl" sz="1800">
                <a:solidFill>
                  <a:schemeClr val="bg1"/>
                </a:solidFill>
              </a:rPr>
              <a:t> 	</a:t>
            </a:r>
          </a:p>
          <a:p>
            <a:pPr algn="l"/>
            <a:r>
              <a:rPr lang="es-ES_tradnl" sz="1800">
                <a:solidFill>
                  <a:schemeClr val="bg1"/>
                </a:solidFill>
              </a:rPr>
              <a:t>	</a:t>
            </a:r>
            <a:r>
              <a:rPr lang="es-ES" sz="1800">
                <a:solidFill>
                  <a:schemeClr val="bg1"/>
                </a:solidFill>
              </a:rPr>
              <a:t>&lt;tuple&gt;</a:t>
            </a:r>
          </a:p>
          <a:p>
            <a:pPr algn="l"/>
            <a:r>
              <a:rPr lang="en-GB" sz="1800" b="1">
                <a:solidFill>
                  <a:srgbClr val="FF3300"/>
                </a:solidFill>
              </a:rPr>
              <a:t>	    &lt;relation&gt;</a:t>
            </a:r>
          </a:p>
          <a:p>
            <a:pPr algn="l"/>
            <a:r>
              <a:rPr lang="en-GB" sz="1800" b="1"/>
              <a:t>                       </a:t>
            </a:r>
            <a:r>
              <a:rPr lang="en-GB" sz="1800" b="1">
                <a:solidFill>
                  <a:srgbClr val="FF3300"/>
                </a:solidFill>
              </a:rPr>
              <a:t>&lt;Left&gt; </a:t>
            </a:r>
            <a:r>
              <a:rPr lang="es-ES_tradnl" sz="1800" b="1">
                <a:solidFill>
                  <a:srgbClr val="00CCFF"/>
                </a:solidFill>
              </a:rPr>
              <a:t>Avempace</a:t>
            </a:r>
            <a:r>
              <a:rPr lang="en-GB" sz="1800" b="1">
                <a:solidFill>
                  <a:srgbClr val="0000FF"/>
                </a:solidFill>
              </a:rPr>
              <a:t> </a:t>
            </a:r>
            <a:r>
              <a:rPr lang="en-GB" sz="1800" b="1">
                <a:solidFill>
                  <a:srgbClr val="FF3300"/>
                </a:solidFill>
              </a:rPr>
              <a:t>&lt;/Left&gt;</a:t>
            </a:r>
          </a:p>
          <a:p>
            <a:pPr algn="l"/>
            <a:r>
              <a:rPr lang="en-GB" sz="1800" b="1"/>
              <a:t>        	       </a:t>
            </a:r>
            <a:r>
              <a:rPr lang="en-GB" sz="1800" b="1">
                <a:solidFill>
                  <a:srgbClr val="FF3300"/>
                </a:solidFill>
              </a:rPr>
              <a:t>&lt;Right&gt; </a:t>
            </a:r>
            <a:r>
              <a:rPr lang="es-ES_tradnl" sz="1800" b="1">
                <a:solidFill>
                  <a:srgbClr val="00CCFF"/>
                </a:solidFill>
              </a:rPr>
              <a:t>Avempace</a:t>
            </a:r>
            <a:r>
              <a:rPr lang="en-GB" sz="1800" b="1">
                <a:solidFill>
                  <a:srgbClr val="0000FF"/>
                </a:solidFill>
              </a:rPr>
              <a:t> </a:t>
            </a:r>
            <a:r>
              <a:rPr lang="en-GB" sz="1800" b="1">
                <a:solidFill>
                  <a:srgbClr val="FF3300"/>
                </a:solidFill>
              </a:rPr>
              <a:t>&lt;/Right&gt;</a:t>
            </a:r>
          </a:p>
          <a:p>
            <a:pPr algn="l"/>
            <a:r>
              <a:rPr lang="en-GB" sz="1800" b="1"/>
              <a:t>    	   </a:t>
            </a:r>
            <a:r>
              <a:rPr lang="en-GB" sz="1800" b="1">
                <a:solidFill>
                  <a:srgbClr val="FF3300"/>
                </a:solidFill>
              </a:rPr>
              <a:t>&lt;/relation&gt;</a:t>
            </a:r>
            <a:endParaRPr lang="es-ES" sz="1800">
              <a:solidFill>
                <a:schemeClr val="bg1"/>
              </a:solidFill>
            </a:endParaRPr>
          </a:p>
          <a:p>
            <a:pPr algn="l"/>
            <a:r>
              <a:rPr lang="es-ES" sz="1800">
                <a:solidFill>
                  <a:schemeClr val="bg1"/>
                </a:solidFill>
              </a:rPr>
              <a:t>	 &lt;/tuple&gt;</a:t>
            </a:r>
          </a:p>
          <a:p>
            <a:pPr algn="l"/>
            <a:r>
              <a:rPr lang="es-ES" sz="1800">
                <a:solidFill>
                  <a:schemeClr val="bg1"/>
                </a:solidFill>
              </a:rPr>
              <a:t>&lt;/CoordinationService&gt;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AutoShape 2050"/>
          <p:cNvSpPr>
            <a:spLocks noChangeArrowheads="1"/>
          </p:cNvSpPr>
          <p:nvPr/>
        </p:nvSpPr>
        <p:spPr bwMode="auto">
          <a:xfrm>
            <a:off x="1371600" y="1600200"/>
            <a:ext cx="6629400" cy="4572000"/>
          </a:xfrm>
          <a:prstGeom prst="cloudCallout">
            <a:avLst>
              <a:gd name="adj1" fmla="val -33597"/>
              <a:gd name="adj2" fmla="val -8019"/>
            </a:avLst>
          </a:prstGeom>
          <a:solidFill>
            <a:schemeClr val="bg1"/>
          </a:solidFill>
          <a:ln w="9525">
            <a:solidFill>
              <a:schemeClr val="tx1"/>
            </a:solidFill>
            <a:round/>
            <a:headEnd/>
            <a:tailEnd/>
          </a:ln>
          <a:effectLst/>
        </p:spPr>
        <p:txBody>
          <a:bodyPr/>
          <a:lstStyle/>
          <a:p>
            <a:endParaRPr lang="es-ES"/>
          </a:p>
        </p:txBody>
      </p:sp>
      <p:sp>
        <p:nvSpPr>
          <p:cNvPr id="253955" name="WordArt 2051"/>
          <p:cNvSpPr>
            <a:spLocks noChangeArrowheads="1" noChangeShapeType="1" noTextEdit="1"/>
          </p:cNvSpPr>
          <p:nvPr/>
        </p:nvSpPr>
        <p:spPr bwMode="auto">
          <a:xfrm>
            <a:off x="4267200" y="2057400"/>
            <a:ext cx="1352550" cy="285750"/>
          </a:xfrm>
          <a:prstGeom prst="rect">
            <a:avLst/>
          </a:prstGeom>
        </p:spPr>
        <p:txBody>
          <a:bodyPr spcFirstLastPara="1" wrap="none" fromWordArt="1">
            <a:prstTxWarp prst="textArchUp">
              <a:avLst>
                <a:gd name="adj" fmla="val 10961924"/>
              </a:avLst>
            </a:prstTxWarp>
          </a:bodyPr>
          <a:lstStyle/>
          <a:p>
            <a:r>
              <a:rPr lang="es-ES_tradnl" sz="1600" kern="10">
                <a:ln w="9525">
                  <a:solidFill>
                    <a:srgbClr val="000000"/>
                  </a:solidFill>
                  <a:round/>
                  <a:headEnd/>
                  <a:tailEnd/>
                </a:ln>
                <a:solidFill>
                  <a:srgbClr val="000000"/>
                </a:solidFill>
                <a:latin typeface="Arial Black"/>
              </a:rPr>
              <a:t>Tuple Space</a:t>
            </a:r>
          </a:p>
        </p:txBody>
      </p:sp>
      <p:sp>
        <p:nvSpPr>
          <p:cNvPr id="253957" name="Rectangle 2053"/>
          <p:cNvSpPr>
            <a:spLocks noGrp="1" noChangeArrowheads="1"/>
          </p:cNvSpPr>
          <p:nvPr>
            <p:ph type="title"/>
          </p:nvPr>
        </p:nvSpPr>
        <p:spPr>
          <a:xfrm>
            <a:off x="304800" y="381000"/>
            <a:ext cx="8610600" cy="762000"/>
          </a:xfrm>
          <a:noFill/>
          <a:ln/>
        </p:spPr>
        <p:txBody>
          <a:bodyPr/>
          <a:lstStyle/>
          <a:p>
            <a:pPr algn="ctr"/>
            <a:r>
              <a:rPr lang="en-GB" sz="3200"/>
              <a:t>Classical Example: </a:t>
            </a:r>
            <a:r>
              <a:rPr lang="en-GB" sz="2400"/>
              <a:t>Inserting another philosopher</a:t>
            </a:r>
            <a:endParaRPr lang="es-ES" sz="2400"/>
          </a:p>
        </p:txBody>
      </p:sp>
      <p:sp>
        <p:nvSpPr>
          <p:cNvPr id="253958" name="Text Box 2054"/>
          <p:cNvSpPr txBox="1">
            <a:spLocks noChangeArrowheads="1"/>
          </p:cNvSpPr>
          <p:nvPr/>
        </p:nvSpPr>
        <p:spPr bwMode="auto">
          <a:xfrm>
            <a:off x="1127125" y="1281113"/>
            <a:ext cx="3521075" cy="336550"/>
          </a:xfrm>
          <a:prstGeom prst="rect">
            <a:avLst/>
          </a:prstGeom>
          <a:noFill/>
          <a:ln w="25400">
            <a:noFill/>
            <a:miter lim="800000"/>
            <a:headEnd/>
            <a:tailEnd/>
          </a:ln>
          <a:effectLst/>
        </p:spPr>
        <p:txBody>
          <a:bodyPr>
            <a:spAutoFit/>
          </a:bodyPr>
          <a:lstStyle/>
          <a:p>
            <a:endParaRPr lang="es-ES" sz="1600"/>
          </a:p>
        </p:txBody>
      </p:sp>
      <p:sp>
        <p:nvSpPr>
          <p:cNvPr id="253959" name="Text Box 2055"/>
          <p:cNvSpPr txBox="1">
            <a:spLocks noChangeArrowheads="1"/>
          </p:cNvSpPr>
          <p:nvPr/>
        </p:nvSpPr>
        <p:spPr bwMode="auto">
          <a:xfrm>
            <a:off x="974725" y="1281113"/>
            <a:ext cx="3902075" cy="336550"/>
          </a:xfrm>
          <a:prstGeom prst="rect">
            <a:avLst/>
          </a:prstGeom>
          <a:noFill/>
          <a:ln w="25400">
            <a:noFill/>
            <a:miter lim="800000"/>
            <a:headEnd/>
            <a:tailEnd/>
          </a:ln>
          <a:effectLst/>
        </p:spPr>
        <p:txBody>
          <a:bodyPr>
            <a:spAutoFit/>
          </a:bodyPr>
          <a:lstStyle/>
          <a:p>
            <a:endParaRPr lang="es-ES" sz="1600"/>
          </a:p>
        </p:txBody>
      </p:sp>
      <p:pic>
        <p:nvPicPr>
          <p:cNvPr id="253960" name="Picture 2056"/>
          <p:cNvPicPr>
            <a:picLocks noChangeAspect="1" noChangeArrowheads="1"/>
          </p:cNvPicPr>
          <p:nvPr/>
        </p:nvPicPr>
        <p:blipFill>
          <a:blip r:embed="rId3"/>
          <a:srcRect/>
          <a:stretch>
            <a:fillRect/>
          </a:stretch>
        </p:blipFill>
        <p:spPr bwMode="auto">
          <a:xfrm>
            <a:off x="533400" y="1524000"/>
            <a:ext cx="776288" cy="965200"/>
          </a:xfrm>
          <a:prstGeom prst="rect">
            <a:avLst/>
          </a:prstGeom>
          <a:noFill/>
          <a:ln w="9525">
            <a:noFill/>
            <a:miter lim="800000"/>
            <a:headEnd/>
            <a:tailEnd/>
          </a:ln>
          <a:effectLst/>
        </p:spPr>
      </p:pic>
      <p:sp>
        <p:nvSpPr>
          <p:cNvPr id="253961" name="Rectangle 2057"/>
          <p:cNvSpPr>
            <a:spLocks noChangeArrowheads="1"/>
          </p:cNvSpPr>
          <p:nvPr/>
        </p:nvSpPr>
        <p:spPr bwMode="auto">
          <a:xfrm>
            <a:off x="914400" y="1143000"/>
            <a:ext cx="1200150" cy="366713"/>
          </a:xfrm>
          <a:prstGeom prst="rect">
            <a:avLst/>
          </a:prstGeom>
          <a:noFill/>
          <a:ln w="25400">
            <a:noFill/>
            <a:miter lim="800000"/>
            <a:headEnd/>
            <a:tailEnd/>
          </a:ln>
          <a:effectLst/>
        </p:spPr>
        <p:txBody>
          <a:bodyPr wrap="none">
            <a:spAutoFit/>
          </a:bodyPr>
          <a:lstStyle/>
          <a:p>
            <a:r>
              <a:rPr lang="es-ES_tradnl" sz="1800" b="1">
                <a:solidFill>
                  <a:srgbClr val="9F1405"/>
                </a:solidFill>
              </a:rPr>
              <a:t>Avempace</a:t>
            </a:r>
          </a:p>
        </p:txBody>
      </p:sp>
      <p:pic>
        <p:nvPicPr>
          <p:cNvPr id="253962" name="Picture 2058"/>
          <p:cNvPicPr>
            <a:picLocks noChangeAspect="1" noChangeArrowheads="1"/>
          </p:cNvPicPr>
          <p:nvPr/>
        </p:nvPicPr>
        <p:blipFill>
          <a:blip r:embed="rId4"/>
          <a:srcRect/>
          <a:stretch>
            <a:fillRect/>
          </a:stretch>
        </p:blipFill>
        <p:spPr bwMode="auto">
          <a:xfrm>
            <a:off x="533400" y="5257800"/>
            <a:ext cx="1073150" cy="928688"/>
          </a:xfrm>
          <a:prstGeom prst="rect">
            <a:avLst/>
          </a:prstGeom>
          <a:noFill/>
          <a:ln w="9525">
            <a:noFill/>
            <a:miter lim="800000"/>
            <a:headEnd/>
            <a:tailEnd/>
          </a:ln>
          <a:effectLst/>
        </p:spPr>
      </p:pic>
      <p:sp>
        <p:nvSpPr>
          <p:cNvPr id="253963" name="Text Box 2059"/>
          <p:cNvSpPr txBox="1">
            <a:spLocks noChangeArrowheads="1"/>
          </p:cNvSpPr>
          <p:nvPr/>
        </p:nvSpPr>
        <p:spPr bwMode="auto">
          <a:xfrm>
            <a:off x="1600200" y="4572000"/>
            <a:ext cx="990600" cy="336550"/>
          </a:xfrm>
          <a:prstGeom prst="rect">
            <a:avLst/>
          </a:prstGeom>
          <a:noFill/>
          <a:ln w="25400">
            <a:noFill/>
            <a:miter lim="800000"/>
            <a:headEnd/>
            <a:tailEnd/>
          </a:ln>
          <a:effectLst/>
        </p:spPr>
        <p:txBody>
          <a:bodyPr>
            <a:spAutoFit/>
          </a:bodyPr>
          <a:lstStyle/>
          <a:p>
            <a:r>
              <a:rPr lang="es-ES_tradnl" sz="1600" b="1">
                <a:solidFill>
                  <a:srgbClr val="000000"/>
                </a:solidFill>
              </a:rPr>
              <a:t>Take</a:t>
            </a:r>
            <a:endParaRPr lang="es-ES" sz="1800" b="1">
              <a:solidFill>
                <a:srgbClr val="000000"/>
              </a:solidFill>
            </a:endParaRPr>
          </a:p>
        </p:txBody>
      </p:sp>
      <p:sp>
        <p:nvSpPr>
          <p:cNvPr id="253964" name="Line 2060"/>
          <p:cNvSpPr>
            <a:spLocks noChangeShapeType="1"/>
          </p:cNvSpPr>
          <p:nvPr/>
        </p:nvSpPr>
        <p:spPr bwMode="auto">
          <a:xfrm flipV="1">
            <a:off x="1524000" y="4724400"/>
            <a:ext cx="1828800" cy="609600"/>
          </a:xfrm>
          <a:prstGeom prst="line">
            <a:avLst/>
          </a:prstGeom>
          <a:noFill/>
          <a:ln w="12700">
            <a:solidFill>
              <a:schemeClr val="tx1"/>
            </a:solidFill>
            <a:round/>
            <a:headEnd/>
            <a:tailEnd type="triangle" w="med" len="med"/>
          </a:ln>
          <a:effectLst/>
        </p:spPr>
        <p:txBody>
          <a:bodyPr/>
          <a:lstStyle/>
          <a:p>
            <a:endParaRPr lang="es-ES_tradnl"/>
          </a:p>
        </p:txBody>
      </p:sp>
      <p:sp>
        <p:nvSpPr>
          <p:cNvPr id="253965" name="Rectangle 2061"/>
          <p:cNvSpPr>
            <a:spLocks noChangeArrowheads="1"/>
          </p:cNvSpPr>
          <p:nvPr/>
        </p:nvSpPr>
        <p:spPr bwMode="auto">
          <a:xfrm>
            <a:off x="609600" y="6262688"/>
            <a:ext cx="857250" cy="366712"/>
          </a:xfrm>
          <a:prstGeom prst="rect">
            <a:avLst/>
          </a:prstGeom>
          <a:noFill/>
          <a:ln w="25400">
            <a:noFill/>
            <a:miter lim="800000"/>
            <a:headEnd/>
            <a:tailEnd/>
          </a:ln>
          <a:effectLst/>
        </p:spPr>
        <p:txBody>
          <a:bodyPr wrap="none">
            <a:spAutoFit/>
          </a:bodyPr>
          <a:lstStyle/>
          <a:p>
            <a:r>
              <a:rPr lang="es-ES_tradnl" sz="1800" b="1">
                <a:solidFill>
                  <a:srgbClr val="9F1405"/>
                </a:solidFill>
              </a:rPr>
              <a:t>Seneca</a:t>
            </a:r>
          </a:p>
        </p:txBody>
      </p:sp>
      <p:pic>
        <p:nvPicPr>
          <p:cNvPr id="253966" name="Picture 2062"/>
          <p:cNvPicPr>
            <a:picLocks noChangeAspect="1" noChangeArrowheads="1"/>
          </p:cNvPicPr>
          <p:nvPr/>
        </p:nvPicPr>
        <p:blipFill>
          <a:blip r:embed="rId5"/>
          <a:srcRect/>
          <a:stretch>
            <a:fillRect/>
          </a:stretch>
        </p:blipFill>
        <p:spPr bwMode="auto">
          <a:xfrm>
            <a:off x="3429000" y="2733675"/>
            <a:ext cx="2000250" cy="1990725"/>
          </a:xfrm>
          <a:prstGeom prst="rect">
            <a:avLst/>
          </a:prstGeom>
          <a:noFill/>
          <a:ln w="25400">
            <a:noFill/>
            <a:miter lim="800000"/>
            <a:headEnd/>
            <a:tailEnd/>
          </a:ln>
          <a:effectLst/>
        </p:spPr>
      </p:pic>
      <p:sp>
        <p:nvSpPr>
          <p:cNvPr id="253967" name="Rectangle 2063"/>
          <p:cNvSpPr>
            <a:spLocks noChangeArrowheads="1"/>
          </p:cNvSpPr>
          <p:nvPr/>
        </p:nvSpPr>
        <p:spPr bwMode="auto">
          <a:xfrm>
            <a:off x="2762250" y="2362200"/>
            <a:ext cx="2473325" cy="366713"/>
          </a:xfrm>
          <a:prstGeom prst="rect">
            <a:avLst/>
          </a:prstGeom>
          <a:noFill/>
          <a:ln w="25400">
            <a:noFill/>
            <a:miter lim="800000"/>
            <a:headEnd/>
            <a:tailEnd/>
          </a:ln>
          <a:effectLst/>
        </p:spPr>
        <p:txBody>
          <a:bodyPr wrap="none">
            <a:spAutoFit/>
          </a:bodyPr>
          <a:lstStyle/>
          <a:p>
            <a:r>
              <a:rPr lang="en-GB" sz="1800" b="1">
                <a:solidFill>
                  <a:srgbClr val="269A16"/>
                </a:solidFill>
              </a:rPr>
              <a:t>[Chopstick=</a:t>
            </a:r>
            <a:r>
              <a:rPr lang="en-GB" sz="1800" b="1">
                <a:solidFill>
                  <a:srgbClr val="0066FF"/>
                </a:solidFill>
              </a:rPr>
              <a:t>Avempace</a:t>
            </a:r>
            <a:r>
              <a:rPr lang="en-GB" sz="1800" b="1">
                <a:solidFill>
                  <a:srgbClr val="269A16"/>
                </a:solidFill>
              </a:rPr>
              <a:t>]</a:t>
            </a:r>
          </a:p>
        </p:txBody>
      </p:sp>
      <p:sp>
        <p:nvSpPr>
          <p:cNvPr id="253968" name="Rectangle 2064"/>
          <p:cNvSpPr>
            <a:spLocks noChangeArrowheads="1"/>
          </p:cNvSpPr>
          <p:nvPr/>
        </p:nvSpPr>
        <p:spPr bwMode="auto">
          <a:xfrm>
            <a:off x="1143000" y="3733800"/>
            <a:ext cx="2693988" cy="641350"/>
          </a:xfrm>
          <a:prstGeom prst="rect">
            <a:avLst/>
          </a:prstGeom>
          <a:noFill/>
          <a:ln w="9525">
            <a:noFill/>
            <a:miter lim="800000"/>
            <a:headEnd/>
            <a:tailEnd/>
          </a:ln>
          <a:effectLst/>
        </p:spPr>
        <p:txBody>
          <a:bodyPr>
            <a:spAutoFit/>
          </a:bodyPr>
          <a:lstStyle/>
          <a:p>
            <a:r>
              <a:rPr lang="en-GB" sz="1800" b="1">
                <a:solidFill>
                  <a:srgbClr val="FF0000"/>
                </a:solidFill>
              </a:rPr>
              <a:t>R[Left= </a:t>
            </a:r>
            <a:r>
              <a:rPr lang="en-GB" sz="1800" b="1">
                <a:solidFill>
                  <a:srgbClr val="0066FF"/>
                </a:solidFill>
              </a:rPr>
              <a:t>Avempace</a:t>
            </a:r>
            <a:r>
              <a:rPr lang="en-GB" sz="1800" b="1">
                <a:solidFill>
                  <a:srgbClr val="FF0000"/>
                </a:solidFill>
              </a:rPr>
              <a:t>,</a:t>
            </a:r>
          </a:p>
          <a:p>
            <a:r>
              <a:rPr lang="en-GB" sz="1800" b="1">
                <a:solidFill>
                  <a:srgbClr val="FF0000"/>
                </a:solidFill>
              </a:rPr>
              <a:t>      Right= </a:t>
            </a:r>
            <a:r>
              <a:rPr lang="en-GB" sz="1800" b="1">
                <a:solidFill>
                  <a:srgbClr val="0066FF"/>
                </a:solidFill>
              </a:rPr>
              <a:t>Avempace</a:t>
            </a:r>
            <a:r>
              <a:rPr lang="en-GB" sz="1800" b="1">
                <a:solidFill>
                  <a:srgbClr val="FF0000"/>
                </a:solidFill>
              </a:rPr>
              <a:t>]</a:t>
            </a:r>
          </a:p>
        </p:txBody>
      </p:sp>
      <p:sp>
        <p:nvSpPr>
          <p:cNvPr id="253969" name="Text Box 2065"/>
          <p:cNvSpPr txBox="1">
            <a:spLocks noChangeArrowheads="1"/>
          </p:cNvSpPr>
          <p:nvPr/>
        </p:nvSpPr>
        <p:spPr bwMode="auto">
          <a:xfrm>
            <a:off x="3962400" y="3276600"/>
            <a:ext cx="5029200" cy="3413125"/>
          </a:xfrm>
          <a:prstGeom prst="rect">
            <a:avLst/>
          </a:prstGeom>
          <a:solidFill>
            <a:schemeClr val="tx1"/>
          </a:solidFill>
          <a:ln w="25400">
            <a:solidFill>
              <a:schemeClr val="tx1"/>
            </a:solidFill>
            <a:miter lim="800000"/>
            <a:headEnd/>
            <a:tailEnd/>
          </a:ln>
          <a:effectLst/>
        </p:spPr>
        <p:txBody>
          <a:bodyPr>
            <a:spAutoFit/>
          </a:bodyPr>
          <a:lstStyle/>
          <a:p>
            <a:pPr algn="l"/>
            <a:r>
              <a:rPr lang="es-ES" sz="1800">
                <a:solidFill>
                  <a:schemeClr val="bg1"/>
                </a:solidFill>
                <a:hlinkClick r:id="rId6"/>
              </a:rPr>
              <a:t>http://bubu.cps.unizar.es:/CoordinationServlet</a:t>
            </a:r>
            <a:r>
              <a:rPr lang="es-ES_tradnl" sz="1800">
                <a:solidFill>
                  <a:schemeClr val="bg1"/>
                </a:solidFill>
              </a:rPr>
              <a:t>?</a:t>
            </a:r>
          </a:p>
          <a:p>
            <a:pPr algn="l"/>
            <a:r>
              <a:rPr lang="es-ES" sz="1800">
                <a:solidFill>
                  <a:schemeClr val="bg1"/>
                </a:solidFill>
              </a:rPr>
              <a:t>REQUEST=&lt;?xml version="1.0"?&gt;</a:t>
            </a:r>
          </a:p>
          <a:p>
            <a:pPr algn="l"/>
            <a:r>
              <a:rPr lang="es-ES" sz="1800">
                <a:solidFill>
                  <a:schemeClr val="bg1"/>
                </a:solidFill>
              </a:rPr>
              <a:t>&lt;CoordinationService&gt;</a:t>
            </a:r>
          </a:p>
          <a:p>
            <a:pPr algn="l"/>
            <a:r>
              <a:rPr lang="es-ES" sz="1800">
                <a:solidFill>
                  <a:schemeClr val="bg1"/>
                </a:solidFill>
              </a:rPr>
              <a:t>	&lt;function&gt;</a:t>
            </a:r>
            <a:r>
              <a:rPr lang="es-ES" sz="1800" b="1">
                <a:solidFill>
                  <a:srgbClr val="FFFF00"/>
                </a:solidFill>
              </a:rPr>
              <a:t>take</a:t>
            </a:r>
            <a:r>
              <a:rPr lang="es-ES" sz="1800">
                <a:solidFill>
                  <a:schemeClr val="bg1"/>
                </a:solidFill>
              </a:rPr>
              <a:t>&lt;/function&gt;</a:t>
            </a:r>
          </a:p>
          <a:p>
            <a:pPr algn="l"/>
            <a:r>
              <a:rPr lang="es-ES" sz="1800">
                <a:solidFill>
                  <a:schemeClr val="bg1"/>
                </a:solidFill>
              </a:rPr>
              <a:t>	&lt;clienttype&gt;java&lt;/clienttype&gt;</a:t>
            </a:r>
            <a:r>
              <a:rPr lang="es-ES_tradnl" sz="1800">
                <a:solidFill>
                  <a:schemeClr val="bg1"/>
                </a:solidFill>
              </a:rPr>
              <a:t> 	</a:t>
            </a:r>
          </a:p>
          <a:p>
            <a:pPr algn="l"/>
            <a:r>
              <a:rPr lang="es-ES_tradnl" sz="1800">
                <a:solidFill>
                  <a:schemeClr val="bg1"/>
                </a:solidFill>
              </a:rPr>
              <a:t>	</a:t>
            </a:r>
            <a:r>
              <a:rPr lang="es-ES" sz="1800">
                <a:solidFill>
                  <a:schemeClr val="bg1"/>
                </a:solidFill>
              </a:rPr>
              <a:t>&lt;tuple&gt;</a:t>
            </a:r>
          </a:p>
          <a:p>
            <a:pPr algn="l"/>
            <a:r>
              <a:rPr lang="en-GB" sz="1800" b="1">
                <a:solidFill>
                  <a:srgbClr val="FF3300"/>
                </a:solidFill>
              </a:rPr>
              <a:t>	    &lt;relation&gt;</a:t>
            </a:r>
          </a:p>
          <a:p>
            <a:pPr algn="l"/>
            <a:r>
              <a:rPr lang="en-GB" sz="1800" b="1"/>
              <a:t>                       </a:t>
            </a:r>
            <a:r>
              <a:rPr lang="en-GB" sz="1800" b="1">
                <a:solidFill>
                  <a:srgbClr val="FF3300"/>
                </a:solidFill>
              </a:rPr>
              <a:t>&lt;Left&gt; </a:t>
            </a:r>
            <a:r>
              <a:rPr lang="es-ES_tradnl" sz="1800" b="1">
                <a:solidFill>
                  <a:srgbClr val="00FFFF"/>
                </a:solidFill>
                <a:cs typeface="Times New Roman" pitchFamily="18" charset="0"/>
              </a:rPr>
              <a:t>?</a:t>
            </a:r>
            <a:r>
              <a:rPr lang="es-ES_tradnl" sz="1800" b="1">
                <a:solidFill>
                  <a:srgbClr val="FF3300"/>
                </a:solidFill>
              </a:rPr>
              <a:t> </a:t>
            </a:r>
            <a:r>
              <a:rPr lang="en-GB" sz="1800" b="1">
                <a:solidFill>
                  <a:srgbClr val="0000FF"/>
                </a:solidFill>
              </a:rPr>
              <a:t> </a:t>
            </a:r>
            <a:r>
              <a:rPr lang="en-GB" sz="1800" b="1">
                <a:solidFill>
                  <a:srgbClr val="FF3300"/>
                </a:solidFill>
              </a:rPr>
              <a:t>&lt;/Left&gt;</a:t>
            </a:r>
          </a:p>
          <a:p>
            <a:pPr algn="l"/>
            <a:r>
              <a:rPr lang="en-GB" sz="1800" b="1"/>
              <a:t>        	       </a:t>
            </a:r>
            <a:r>
              <a:rPr lang="en-GB" sz="1800" b="1">
                <a:solidFill>
                  <a:srgbClr val="FF3300"/>
                </a:solidFill>
              </a:rPr>
              <a:t>&lt;Right&gt; </a:t>
            </a:r>
            <a:r>
              <a:rPr lang="es-ES_tradnl" sz="1800" b="1">
                <a:solidFill>
                  <a:srgbClr val="00FFFF"/>
                </a:solidFill>
                <a:cs typeface="Times New Roman" pitchFamily="18" charset="0"/>
              </a:rPr>
              <a:t>?</a:t>
            </a:r>
            <a:r>
              <a:rPr lang="en-GB" sz="1800" b="1">
                <a:solidFill>
                  <a:srgbClr val="0000FF"/>
                </a:solidFill>
              </a:rPr>
              <a:t> </a:t>
            </a:r>
            <a:r>
              <a:rPr lang="en-GB" sz="1800" b="1">
                <a:solidFill>
                  <a:srgbClr val="FF3300"/>
                </a:solidFill>
              </a:rPr>
              <a:t>&lt;/Right&gt;</a:t>
            </a:r>
          </a:p>
          <a:p>
            <a:pPr algn="l"/>
            <a:r>
              <a:rPr lang="en-GB" sz="1800" b="1"/>
              <a:t>    	   </a:t>
            </a:r>
            <a:r>
              <a:rPr lang="en-GB" sz="1800" b="1">
                <a:solidFill>
                  <a:srgbClr val="FF3300"/>
                </a:solidFill>
              </a:rPr>
              <a:t>&lt;/relation&gt;</a:t>
            </a:r>
            <a:endParaRPr lang="es-ES" sz="1800">
              <a:solidFill>
                <a:schemeClr val="bg1"/>
              </a:solidFill>
            </a:endParaRPr>
          </a:p>
          <a:p>
            <a:pPr algn="l"/>
            <a:r>
              <a:rPr lang="es-ES" sz="1800">
                <a:solidFill>
                  <a:schemeClr val="bg1"/>
                </a:solidFill>
              </a:rPr>
              <a:t>	 &lt;/tuple&gt;</a:t>
            </a:r>
          </a:p>
          <a:p>
            <a:pPr algn="l"/>
            <a:r>
              <a:rPr lang="es-ES" sz="1800">
                <a:solidFill>
                  <a:schemeClr val="bg1"/>
                </a:solidFill>
              </a:rPr>
              <a:t>&lt;/CoordinationService&gt;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53959"/>
                                        </p:tgtEl>
                                        <p:attrNameLst>
                                          <p:attrName>style.visibility</p:attrName>
                                        </p:attrNameLst>
                                      </p:cBhvr>
                                      <p:to>
                                        <p:strVal val="visible"/>
                                      </p:to>
                                    </p:set>
                                    <p:anim calcmode="lin" valueType="num">
                                      <p:cBhvr additive="base">
                                        <p:cTn id="7" dur="500" fill="hold"/>
                                        <p:tgtEl>
                                          <p:spTgt spid="253959"/>
                                        </p:tgtEl>
                                        <p:attrNameLst>
                                          <p:attrName>ppt_x</p:attrName>
                                        </p:attrNameLst>
                                      </p:cBhvr>
                                      <p:tavLst>
                                        <p:tav tm="0">
                                          <p:val>
                                            <p:strVal val="0-#ppt_w/2"/>
                                          </p:val>
                                        </p:tav>
                                        <p:tav tm="100000">
                                          <p:val>
                                            <p:strVal val="#ppt_x"/>
                                          </p:val>
                                        </p:tav>
                                      </p:tavLst>
                                    </p:anim>
                                    <p:anim calcmode="lin" valueType="num">
                                      <p:cBhvr additive="base">
                                        <p:cTn id="8" dur="500" fill="hold"/>
                                        <p:tgtEl>
                                          <p:spTgt spid="2539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53958"/>
                                        </p:tgtEl>
                                        <p:attrNameLst>
                                          <p:attrName>style.visibility</p:attrName>
                                        </p:attrNameLst>
                                      </p:cBhvr>
                                      <p:to>
                                        <p:strVal val="visible"/>
                                      </p:to>
                                    </p:set>
                                    <p:anim calcmode="lin" valueType="num">
                                      <p:cBhvr additive="base">
                                        <p:cTn id="13" dur="500" fill="hold"/>
                                        <p:tgtEl>
                                          <p:spTgt spid="253958"/>
                                        </p:tgtEl>
                                        <p:attrNameLst>
                                          <p:attrName>ppt_x</p:attrName>
                                        </p:attrNameLst>
                                      </p:cBhvr>
                                      <p:tavLst>
                                        <p:tav tm="0">
                                          <p:val>
                                            <p:strVal val="0-#ppt_w/2"/>
                                          </p:val>
                                        </p:tav>
                                        <p:tav tm="100000">
                                          <p:val>
                                            <p:strVal val="#ppt_x"/>
                                          </p:val>
                                        </p:tav>
                                      </p:tavLst>
                                    </p:anim>
                                    <p:anim calcmode="lin" valueType="num">
                                      <p:cBhvr additive="base">
                                        <p:cTn id="14" dur="500" fill="hold"/>
                                        <p:tgtEl>
                                          <p:spTgt spid="2539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3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8" grpId="0" autoUpdateAnimBg="0"/>
      <p:bldP spid="253959" grpId="0" autoUpdateAnimBg="0"/>
      <p:bldP spid="253969" grpId="0" animBg="1" autoUpdateAnimBg="0"/>
    </p:bldLst>
  </p:timing>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 Designs\Nature.pot</Template>
  <TotalTime>10560</TotalTime>
  <Words>2370</Words>
  <Application>Microsoft PowerPoint</Application>
  <PresentationFormat>Presentación en pantalla (4:3)</PresentationFormat>
  <Paragraphs>616</Paragraphs>
  <Slides>49</Slides>
  <Notes>40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62" baseType="lpstr">
      <vt:lpstr>Times New Roman</vt:lpstr>
      <vt:lpstr>Wingdings</vt:lpstr>
      <vt:lpstr>Arial</vt:lpstr>
      <vt:lpstr>Courier New</vt:lpstr>
      <vt:lpstr>Monotype Sorts</vt:lpstr>
      <vt:lpstr>Courier</vt:lpstr>
      <vt:lpstr>굴림</vt:lpstr>
      <vt:lpstr>KCNOKH+Arial</vt:lpstr>
      <vt:lpstr>Tahoma</vt:lpstr>
      <vt:lpstr>Book Antiqua</vt:lpstr>
      <vt:lpstr>Comic Sans MS</vt:lpstr>
      <vt:lpstr>Nature</vt:lpstr>
      <vt:lpstr>Microsoft Clip Gallery</vt:lpstr>
      <vt:lpstr>Práctica 3 Linda/Jess</vt:lpstr>
      <vt:lpstr>Diapositiva 2</vt:lpstr>
      <vt:lpstr>Problema</vt:lpstr>
      <vt:lpstr>Diapositiva 4</vt:lpstr>
      <vt:lpstr>Classical Example: Inserting the first philosopher</vt:lpstr>
      <vt:lpstr>Classical Example: Inserting the first philosopher</vt:lpstr>
      <vt:lpstr>Classical Example: Inserting the first philosopher</vt:lpstr>
      <vt:lpstr>Classical Example: Inserting the first philosopher</vt:lpstr>
      <vt:lpstr>Classical Example: Inserting another philosopher</vt:lpstr>
      <vt:lpstr>Classical Example: Inserting another philosopher</vt:lpstr>
      <vt:lpstr>Classical Example: Inserting another philosopher</vt:lpstr>
      <vt:lpstr>Classical Example: Inserting another philosopher</vt:lpstr>
      <vt:lpstr>Classical Example: Before eating</vt:lpstr>
      <vt:lpstr>Classical Example: Eating </vt:lpstr>
      <vt:lpstr>Classical Example: Eating </vt:lpstr>
      <vt:lpstr>Classical Example: Eating </vt:lpstr>
      <vt:lpstr>Classical Example: Eating </vt:lpstr>
      <vt:lpstr>Linda Server en UZ</vt:lpstr>
      <vt:lpstr>Diapositiva 19</vt:lpstr>
      <vt:lpstr>Repositorio</vt:lpstr>
      <vt:lpstr>Ejemplos Tuplas/Templates</vt:lpstr>
      <vt:lpstr>Clientes SOAP</vt:lpstr>
      <vt:lpstr>Ejemplo Clientes Lisp</vt:lpstr>
      <vt:lpstr>Cliente Lisp</vt:lpstr>
      <vt:lpstr>Cliente Lisp</vt:lpstr>
      <vt:lpstr>Diapositiva 26</vt:lpstr>
      <vt:lpstr>Lisp example</vt:lpstr>
      <vt:lpstr>Java example</vt:lpstr>
      <vt:lpstr>Middleware</vt:lpstr>
      <vt:lpstr>Comunicación en Servicios Web</vt:lpstr>
      <vt:lpstr>Vamos a ver un ejemplo ya!</vt:lpstr>
      <vt:lpstr>Diapositiva 32</vt:lpstr>
      <vt:lpstr>Idea clave: Intercambio de documentos</vt:lpstr>
      <vt:lpstr>PARTE III. Sistema “Ideal” SOA</vt:lpstr>
      <vt:lpstr>Productos/Especificaciones SOA</vt:lpstr>
      <vt:lpstr>Productos/Especificaciones SOA</vt:lpstr>
      <vt:lpstr>Productos/Especificaciones SOA</vt:lpstr>
      <vt:lpstr>Productos/Especificaciones SOA</vt:lpstr>
      <vt:lpstr>Productos/Especificaciones SOA</vt:lpstr>
      <vt:lpstr>Productos/Especificaciones SOA</vt:lpstr>
      <vt:lpstr>Web Service Definition Language (WSDL) </vt:lpstr>
      <vt:lpstr>Estructura principal de WSDL</vt:lpstr>
      <vt:lpstr>Ejemplo WSDL</vt:lpstr>
      <vt:lpstr>Diapositiva 44</vt:lpstr>
      <vt:lpstr>WSDL Linda Provisional…</vt:lpstr>
      <vt:lpstr>Sesion Linda</vt:lpstr>
      <vt:lpstr>Sesion Linda</vt:lpstr>
      <vt:lpstr>Sesion Linda</vt:lpstr>
      <vt:lpstr>Nuva estructura de tuplas</vt:lpstr>
    </vt:vector>
  </TitlesOfParts>
  <Company>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TIC en los Sistemas de Información Geográfica, Localización y Catalogación</dc:title>
  <dc:creator>IAAA</dc:creator>
  <cp:lastModifiedBy>Jose Angel Bañares</cp:lastModifiedBy>
  <cp:revision>200</cp:revision>
  <cp:lastPrinted>2003-02-14T18:38:24Z</cp:lastPrinted>
  <dcterms:created xsi:type="dcterms:W3CDTF">2001-03-22T10:56:05Z</dcterms:created>
  <dcterms:modified xsi:type="dcterms:W3CDTF">2008-11-24T16:39:41Z</dcterms:modified>
</cp:coreProperties>
</file>